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73" r:id="rId4"/>
    <p:sldId id="275" r:id="rId5"/>
    <p:sldId id="263" r:id="rId6"/>
    <p:sldId id="269" r:id="rId7"/>
    <p:sldId id="260" r:id="rId8"/>
    <p:sldId id="276" r:id="rId9"/>
    <p:sldId id="270" r:id="rId10"/>
    <p:sldId id="266" r:id="rId11"/>
    <p:sldId id="261" r:id="rId12"/>
    <p:sldId id="265" r:id="rId13"/>
    <p:sldId id="272" r:id="rId14"/>
    <p:sldId id="268" r:id="rId15"/>
    <p:sldId id="267" r:id="rId16"/>
    <p:sldId id="271" r:id="rId17"/>
    <p:sldId id="258" r:id="rId18"/>
    <p:sldId id="274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CC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>
        <p:scale>
          <a:sx n="70" d="100"/>
          <a:sy n="70" d="100"/>
        </p:scale>
        <p:origin x="-1080" y="-666"/>
      </p:cViewPr>
      <p:guideLst>
        <p:guide orient="horz" pos="417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063C69-6166-41AE-ACBD-9A6E493029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4AB9E1-47FA-4119-9043-0A305099D3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9A16C-1111-4637-802D-DA64674E9455}" type="slidenum">
              <a:rPr lang="de-DE"/>
              <a:pPr/>
              <a:t>1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DB7AA-8AAF-4169-A957-4CF7FF3E1C57}" type="slidenum">
              <a:rPr lang="de-DE"/>
              <a:pPr/>
              <a:t>10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A7B2C-0B16-4C2D-8C0E-5DEDADA322C7}" type="slidenum">
              <a:rPr lang="de-DE"/>
              <a:pPr/>
              <a:t>11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9BCFF-D232-4DDA-9EF8-22C1D96CC732}" type="slidenum">
              <a:rPr lang="de-DE"/>
              <a:pPr/>
              <a:t>12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6E376-809D-4320-9C81-CC0EF3E05B5A}" type="slidenum">
              <a:rPr lang="de-DE"/>
              <a:pPr/>
              <a:t>13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18D31-85B1-4A45-8034-72CED5E1B536}" type="slidenum">
              <a:rPr lang="de-DE"/>
              <a:pPr/>
              <a:t>14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98AA0-EBDE-4EA9-9CC6-78BABF91CB26}" type="slidenum">
              <a:rPr lang="de-DE"/>
              <a:pPr/>
              <a:t>15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BF10C-47F5-4FF1-930F-1E3454DF8993}" type="slidenum">
              <a:rPr lang="de-DE"/>
              <a:pPr/>
              <a:t>16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59E6E-D00F-4329-93BC-0ECF5292171F}" type="slidenum">
              <a:rPr lang="de-DE"/>
              <a:pPr/>
              <a:t>17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CFA1B-A023-4E61-A051-DF00D5FC6077}" type="slidenum">
              <a:rPr lang="de-DE"/>
              <a:pPr/>
              <a:t>2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0D121-0511-4CDE-9AE3-B8DBCB5BA052}" type="slidenum">
              <a:rPr lang="de-DE"/>
              <a:pPr/>
              <a:t>3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0D121-0511-4CDE-9AE3-B8DBCB5BA052}" type="slidenum">
              <a:rPr lang="de-DE"/>
              <a:pPr/>
              <a:t>4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EB1BF-9217-452D-9AAC-ECD272584F8B}" type="slidenum">
              <a:rPr lang="de-DE"/>
              <a:pPr/>
              <a:t>5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F0A0A-4DA1-4D77-A42A-0E2FE81954FB}" type="slidenum">
              <a:rPr lang="de-DE"/>
              <a:pPr/>
              <a:t>6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7AD00-AA01-4923-9EF8-1E733E2F28ED}" type="slidenum">
              <a:rPr lang="de-DE"/>
              <a:pPr/>
              <a:t>7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7AD00-AA01-4923-9EF8-1E733E2F28ED}" type="slidenum">
              <a:rPr lang="de-DE"/>
              <a:pPr/>
              <a:t>8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3652-75D9-4D38-8375-B95CA0649FD0}" type="slidenum">
              <a:rPr lang="de-DE"/>
              <a:pPr/>
              <a:t>9</a:t>
            </a:fld>
            <a:endParaRPr 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D1E6-CD15-4007-9EC2-016FC84E14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0681-CA42-436B-8C6D-8797362934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3835-582B-478F-BFB1-E62A32E5DC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2E98-FBF1-4DAA-8B5B-E1D130E7EB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2BF4-553E-497E-8AAC-E57169609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5AAD-6274-4591-B744-8964B2F844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5B31-7E0F-46F3-A334-6194890D50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AAD0-5FA9-4F41-BA4E-7E665D8A73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4A44-7E66-4D2D-ABF1-468610B21E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ECC2-FC1D-499A-AAB5-957A1E3B0D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>
                <a:lumMod val="90000"/>
              </a:schemeClr>
            </a:gs>
            <a:gs pos="66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B788017-350D-43BA-94CF-2AF21D971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971600" y="1844824"/>
            <a:ext cx="7200800" cy="4392488"/>
          </a:xfrm>
          <a:prstGeom prst="round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67544" y="692696"/>
            <a:ext cx="84041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So arbeitet ein</a:t>
            </a:r>
            <a:endParaRPr lang="de-DE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Grafik 7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2973819" cy="35840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21168532">
            <a:off x="3514940" y="2241776"/>
            <a:ext cx="3070554" cy="2862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de-DE" sz="1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PC</a:t>
            </a:r>
            <a:endParaRPr lang="de-DE" sz="1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7525" y="777875"/>
            <a:ext cx="638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RAM – Random Access Memory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7525" y="1793875"/>
            <a:ext cx="48434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Arbeitsspeicher</a:t>
            </a:r>
          </a:p>
          <a:p>
            <a:r>
              <a:rPr lang="de-DE" dirty="0">
                <a:latin typeface="Arial" charset="0"/>
              </a:rPr>
              <a:t>Alle Daten, die bearbeitet werden sollen, müssen sich zunächst im RAM befinden. </a:t>
            </a:r>
          </a:p>
          <a:p>
            <a:endParaRPr lang="de-DE" dirty="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6953534" y="1228298"/>
            <a:ext cx="730156" cy="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01650" y="3756025"/>
            <a:ext cx="458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Vom RAM werden die Daten dann vom Prozessor aufgenommen und verarbeitet.</a:t>
            </a:r>
            <a:endParaRPr lang="de-DE" dirty="0">
              <a:latin typeface="Arial" charset="0"/>
            </a:endParaRPr>
          </a:p>
        </p:txBody>
      </p:sp>
      <p:pic>
        <p:nvPicPr>
          <p:cNvPr id="10" name="Grafik 9" descr="MBoar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89040"/>
            <a:ext cx="2841682" cy="2492895"/>
          </a:xfrm>
          <a:prstGeom prst="rect">
            <a:avLst/>
          </a:prstGeom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7158369" y="1236268"/>
            <a:ext cx="509975" cy="294913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11" name="Grafik 10" descr="Ra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5229200"/>
            <a:ext cx="2663280" cy="434345"/>
          </a:xfrm>
          <a:prstGeom prst="rect">
            <a:avLst/>
          </a:prstGeom>
        </p:spPr>
      </p:pic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5076056" y="4221088"/>
            <a:ext cx="1075184" cy="9361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1"/>
      <p:bldP spid="35845" grpId="0" animBg="1"/>
      <p:bldP spid="35847" grpId="1"/>
      <p:bldP spid="35846" grpId="0" animBg="1"/>
      <p:bldP spid="358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66800" y="639738"/>
            <a:ext cx="6934200" cy="472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62113" y="1851001"/>
            <a:ext cx="685800" cy="29718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81263" y="1857351"/>
            <a:ext cx="685800" cy="2971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-5382087">
            <a:off x="990600" y="30019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Rechenwerk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-5400000">
            <a:off x="1870075" y="30622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Steuerwerk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791200" y="3370238"/>
            <a:ext cx="1600200" cy="14668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b="1">
              <a:latin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776913" y="1868463"/>
            <a:ext cx="1600200" cy="13716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096000" y="223993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ROM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819775" y="3767113"/>
            <a:ext cx="1531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latin typeface="Arial" charset="0"/>
              </a:rPr>
              <a:t>RAM</a:t>
            </a:r>
          </a:p>
          <a:p>
            <a:pPr algn="ctr"/>
            <a:r>
              <a:rPr lang="de-DE" sz="1400">
                <a:latin typeface="Arial" charset="0"/>
              </a:rPr>
              <a:t>Arbeitsspeicher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36775" y="620688"/>
            <a:ext cx="455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784600" y="4867251"/>
            <a:ext cx="1458913" cy="63658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de-DE" sz="3200" b="1">
                <a:latin typeface="Arial" charset="0"/>
              </a:rPr>
              <a:t>Cache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5257800" y="4754538"/>
            <a:ext cx="1419225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362200" y="4754538"/>
            <a:ext cx="12954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509713" y="1187426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5353050" y="1173138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Hauptspeicher</a:t>
            </a:r>
          </a:p>
        </p:txBody>
      </p:sp>
      <p:sp>
        <p:nvSpPr>
          <p:cNvPr id="10257" name="Text Box 20"/>
          <p:cNvSpPr txBox="1">
            <a:spLocks noChangeArrowheads="1"/>
          </p:cNvSpPr>
          <p:nvPr/>
        </p:nvSpPr>
        <p:spPr bwMode="auto">
          <a:xfrm>
            <a:off x="4114800" y="944538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>
                <a:solidFill>
                  <a:srgbClr val="FFFF00"/>
                </a:solidFill>
              </a:rPr>
              <a:t>+</a:t>
            </a:r>
          </a:p>
        </p:txBody>
      </p:sp>
      <p:pic>
        <p:nvPicPr>
          <p:cNvPr id="10258" name="Picture 21" descr="gea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30538"/>
            <a:ext cx="1063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292080" y="6021288"/>
            <a:ext cx="26830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de-DE" b="1" dirty="0" smtClean="0">
                <a:latin typeface="Arial" charset="0"/>
              </a:rPr>
              <a:t>Festplattencache</a:t>
            </a:r>
            <a:endParaRPr lang="de-DE" b="1" dirty="0">
              <a:latin typeface="Arial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6876256" y="4653136"/>
            <a:ext cx="0" cy="12241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cxnSp>
        <p:nvCxnSpPr>
          <p:cNvPr id="22" name="Gewinkelte Verbindung 21"/>
          <p:cNvCxnSpPr/>
          <p:nvPr/>
        </p:nvCxnSpPr>
        <p:spPr>
          <a:xfrm flipV="1">
            <a:off x="1403648" y="5589240"/>
            <a:ext cx="7200800" cy="1008112"/>
          </a:xfrm>
          <a:prstGeom prst="bentConnector3">
            <a:avLst>
              <a:gd name="adj1" fmla="val -36"/>
            </a:avLst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979713" y="6021288"/>
            <a:ext cx="1656184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de-DE" b="1" dirty="0" smtClean="0">
                <a:latin typeface="Arial" charset="0"/>
              </a:rPr>
              <a:t>Festplatte</a:t>
            </a:r>
            <a:endParaRPr lang="de-DE" b="1" dirty="0">
              <a:latin typeface="Arial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3779912" y="6165304"/>
            <a:ext cx="115212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 autoUpdateAnimBg="0"/>
      <p:bldP spid="23565" grpId="0" animBg="1"/>
      <p:bldP spid="23566" grpId="0" animBg="1"/>
      <p:bldP spid="19" grpId="0" animBg="1" autoUpdateAnimBg="0"/>
      <p:bldP spid="20" grpId="0" animBg="1"/>
      <p:bldP spid="26" grpId="0" animBg="1" autoUpdateAnimBg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505200" y="4795813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Datenfluss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17525" y="620688"/>
            <a:ext cx="1401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Cache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7407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charset="0"/>
              </a:rPr>
              <a:t>Zusätzlicher Speicher zwischen </a:t>
            </a:r>
            <a:endParaRPr lang="de-DE" sz="2000" b="1" dirty="0" smtClean="0">
              <a:latin typeface="Arial" charset="0"/>
            </a:endParaRPr>
          </a:p>
          <a:p>
            <a:r>
              <a:rPr lang="de-DE" sz="2000" b="1" dirty="0" smtClean="0">
                <a:latin typeface="Arial" charset="0"/>
              </a:rPr>
              <a:t>dem </a:t>
            </a:r>
            <a:r>
              <a:rPr lang="de-DE" sz="2000" b="1" dirty="0">
                <a:latin typeface="Arial" charset="0"/>
              </a:rPr>
              <a:t>Arbeitsspeicher und dem </a:t>
            </a:r>
            <a:r>
              <a:rPr lang="de-DE" sz="2000" b="1" dirty="0" smtClean="0">
                <a:latin typeface="Arial" charset="0"/>
              </a:rPr>
              <a:t>Prozessor </a:t>
            </a:r>
          </a:p>
          <a:p>
            <a:r>
              <a:rPr lang="de-DE" sz="2000" b="1" dirty="0" smtClean="0">
                <a:latin typeface="Arial" charset="0"/>
              </a:rPr>
              <a:t>oder der Festplatte und dem Arbeitsspeicher, </a:t>
            </a:r>
          </a:p>
          <a:p>
            <a:r>
              <a:rPr lang="de-DE" sz="2000" b="1" dirty="0" smtClean="0">
                <a:latin typeface="Arial" charset="0"/>
              </a:rPr>
              <a:t>auf </a:t>
            </a:r>
            <a:r>
              <a:rPr lang="de-DE" sz="2000" b="1" dirty="0">
                <a:latin typeface="Arial" charset="0"/>
              </a:rPr>
              <a:t>den besonders </a:t>
            </a:r>
            <a:r>
              <a:rPr lang="de-DE" sz="2000" b="1" dirty="0">
                <a:solidFill>
                  <a:srgbClr val="FF3300"/>
                </a:solidFill>
                <a:latin typeface="Arial" charset="0"/>
              </a:rPr>
              <a:t>schnell</a:t>
            </a:r>
            <a:r>
              <a:rPr lang="de-DE" sz="2000" b="1" dirty="0">
                <a:latin typeface="Arial" charset="0"/>
              </a:rPr>
              <a:t> zugegriffen werden kann.</a:t>
            </a:r>
            <a:endParaRPr lang="de-DE" sz="2000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1560" y="3068960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latin typeface="Arial" charset="0"/>
              </a:rPr>
              <a:t>Häufig verwendete Befehle und Daten werden nach Gebrauch </a:t>
            </a:r>
            <a:r>
              <a:rPr lang="de-DE" sz="2000" b="1" dirty="0" smtClean="0">
                <a:latin typeface="Arial" charset="0"/>
              </a:rPr>
              <a:t>im </a:t>
            </a:r>
            <a:r>
              <a:rPr lang="de-DE" sz="2000" b="1" dirty="0">
                <a:latin typeface="Arial" charset="0"/>
              </a:rPr>
              <a:t>Cache abgelegt, damit sie schneller wieder bearbeitet werden können.</a:t>
            </a:r>
            <a:endParaRPr lang="de-DE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143000" y="5024413"/>
            <a:ext cx="1295400" cy="1219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143000" y="5405413"/>
            <a:ext cx="1289050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2483768" y="5301208"/>
            <a:ext cx="348615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2555776" y="5805264"/>
            <a:ext cx="1584176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400800" y="5176813"/>
            <a:ext cx="1295400" cy="3810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499992" y="5661248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534150" y="5119663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RAM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572000" y="5589240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Cache</a:t>
            </a:r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2915816" y="4653136"/>
            <a:ext cx="2743200" cy="1905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000" b="1" dirty="0">
                <a:solidFill>
                  <a:srgbClr val="FF3300"/>
                </a:solidFill>
                <a:latin typeface="Arial" charset="0"/>
              </a:rPr>
              <a:t>Mit Cache sind </a:t>
            </a:r>
            <a:r>
              <a:rPr lang="de-DE" sz="2000" b="1" dirty="0" err="1">
                <a:solidFill>
                  <a:srgbClr val="FF3300"/>
                </a:solidFill>
                <a:latin typeface="Arial" charset="0"/>
              </a:rPr>
              <a:t>PC´s</a:t>
            </a:r>
            <a:endParaRPr lang="de-DE" sz="2000" b="1" dirty="0">
              <a:solidFill>
                <a:srgbClr val="FF3300"/>
              </a:solidFill>
              <a:latin typeface="Arial" charset="0"/>
            </a:endParaRPr>
          </a:p>
          <a:p>
            <a:pPr algn="ctr">
              <a:defRPr/>
            </a:pPr>
            <a:r>
              <a:rPr lang="de-DE" sz="2000" b="1" dirty="0">
                <a:solidFill>
                  <a:srgbClr val="FF3300"/>
                </a:solidFill>
                <a:latin typeface="Arial" charset="0"/>
              </a:rPr>
              <a:t>viel schneller!</a:t>
            </a:r>
          </a:p>
        </p:txBody>
      </p:sp>
      <p:pic>
        <p:nvPicPr>
          <p:cNvPr id="34841" name="Picture 25" descr="PE0274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338613"/>
            <a:ext cx="1828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683568" y="4221088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charset="0"/>
              </a:rPr>
              <a:t>z. B. </a:t>
            </a:r>
            <a:endParaRPr lang="de-DE" sz="2000" b="1" dirty="0">
              <a:latin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2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2" presetClass="entr" presetSubtype="2" repeatCount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7" grpId="0" autoUpdateAnimBg="0"/>
      <p:bldP spid="34818" grpId="0" autoUpdateAnimBg="0"/>
      <p:bldP spid="34819" grpId="1"/>
      <p:bldP spid="34820" grpId="1" build="allAtOnce"/>
      <p:bldP spid="34824" grpId="0" animBg="1" autoUpdateAnimBg="0"/>
      <p:bldP spid="34829" grpId="0" animBg="1" autoUpdateAnimBg="0"/>
      <p:bldP spid="34838" grpId="0" animBg="1"/>
      <p:bldP spid="34839" grpId="0" animBg="1"/>
      <p:bldP spid="34827" grpId="0" animBg="1" autoUpdateAnimBg="0"/>
      <p:bldP spid="34825" grpId="0" animBg="1" autoUpdateAnimBg="0"/>
      <p:bldP spid="34831" grpId="0" autoUpdateAnimBg="0"/>
      <p:bldP spid="34834" grpId="0" autoUpdateAnimBg="0"/>
      <p:bldP spid="34835" grpId="0" animBg="1" autoUpdateAnimBg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777875"/>
            <a:ext cx="5480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Hauptplatine - Motherboard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00063" y="1741488"/>
            <a:ext cx="47513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Alle Bestandteile der Zentraleinheit befinden sich auf dem </a:t>
            </a:r>
            <a:r>
              <a:rPr lang="de-DE" b="1" dirty="0" err="1">
                <a:latin typeface="Arial" charset="0"/>
              </a:rPr>
              <a:t>Motherboard</a:t>
            </a:r>
            <a:r>
              <a:rPr lang="de-DE" b="1" dirty="0">
                <a:latin typeface="Arial" charset="0"/>
              </a:rPr>
              <a:t>.</a:t>
            </a:r>
          </a:p>
          <a:p>
            <a:endParaRPr lang="de-DE" b="1" dirty="0">
              <a:latin typeface="Arial" charset="0"/>
            </a:endParaRPr>
          </a:p>
          <a:p>
            <a:r>
              <a:rPr lang="de-DE" dirty="0">
                <a:latin typeface="Arial" charset="0"/>
              </a:rPr>
              <a:t> </a:t>
            </a:r>
          </a:p>
          <a:p>
            <a:endParaRPr lang="de-DE" dirty="0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6096000" y="12192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7308304" y="1219200"/>
            <a:ext cx="311696" cy="148972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17525" y="3316288"/>
            <a:ext cx="3541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Arial" charset="0"/>
              </a:rPr>
              <a:t>Alle weiteren Geräte</a:t>
            </a:r>
          </a:p>
          <a:p>
            <a:r>
              <a:rPr lang="de-DE" dirty="0">
                <a:latin typeface="Arial" charset="0"/>
              </a:rPr>
              <a:t>(</a:t>
            </a:r>
            <a:r>
              <a:rPr lang="de-DE" b="1" dirty="0">
                <a:latin typeface="Arial" charset="0"/>
              </a:rPr>
              <a:t>Peripheriegeräte</a:t>
            </a:r>
            <a:r>
              <a:rPr lang="de-DE" dirty="0">
                <a:latin typeface="Arial" charset="0"/>
              </a:rPr>
              <a:t>) wer-</a:t>
            </a:r>
          </a:p>
          <a:p>
            <a:r>
              <a:rPr lang="de-DE" dirty="0">
                <a:latin typeface="Arial" charset="0"/>
              </a:rPr>
              <a:t>den dort angeschlossen.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2286000" y="4572000"/>
            <a:ext cx="0" cy="955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7358" name="Picture 14" descr="bs0054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638800"/>
            <a:ext cx="1143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AutoShape 16"/>
          <p:cNvSpPr>
            <a:spLocks/>
          </p:cNvSpPr>
          <p:nvPr/>
        </p:nvSpPr>
        <p:spPr bwMode="auto">
          <a:xfrm>
            <a:off x="4953000" y="2852936"/>
            <a:ext cx="457200" cy="3471664"/>
          </a:xfrm>
          <a:prstGeom prst="leftBrace">
            <a:avLst>
              <a:gd name="adj1" fmla="val 68056"/>
              <a:gd name="adj2" fmla="val 7679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3" name="Gerade Verbindung mit Pfeil 12"/>
          <p:cNvCxnSpPr>
            <a:stCxn id="57357" idx="1"/>
          </p:cNvCxnSpPr>
          <p:nvPr/>
        </p:nvCxnSpPr>
        <p:spPr>
          <a:xfrm rot="16200000" flipH="1">
            <a:off x="3529466" y="4284209"/>
            <a:ext cx="2268" cy="2489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pic>
        <p:nvPicPr>
          <p:cNvPr id="12" name="Grafik 11" descr="MBoar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5400000">
            <a:off x="5591609" y="3129471"/>
            <a:ext cx="3332695" cy="292364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1"/>
      <p:bldP spid="57349" grpId="0" animBg="1"/>
      <p:bldP spid="57350" grpId="0" animBg="1"/>
      <p:bldP spid="57354" grpId="1"/>
      <p:bldP spid="57357" grpId="0" animBg="1"/>
      <p:bldP spid="573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43000" y="228600"/>
            <a:ext cx="6934200" cy="472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38313" y="1439863"/>
            <a:ext cx="685800" cy="29718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57463" y="1446213"/>
            <a:ext cx="685800" cy="2971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-5382087">
            <a:off x="10668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Rechenwerk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5400000">
            <a:off x="1946275" y="265112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Steuerwerk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867400" y="2959100"/>
            <a:ext cx="1600200" cy="14668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b="1">
              <a:latin typeface="Arial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853113" y="1457325"/>
            <a:ext cx="1600200" cy="13716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72200" y="18288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ROM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895975" y="3355975"/>
            <a:ext cx="1531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latin typeface="Arial" charset="0"/>
              </a:rPr>
              <a:t>RAM</a:t>
            </a:r>
          </a:p>
          <a:p>
            <a:pPr algn="ctr"/>
            <a:r>
              <a:rPr lang="de-DE" sz="1400">
                <a:latin typeface="Arial" charset="0"/>
              </a:rPr>
              <a:t>Arbeitsspeicher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212975" y="209550"/>
            <a:ext cx="455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788024" y="5301208"/>
            <a:ext cx="374441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</a:bodyPr>
          <a:lstStyle/>
          <a:p>
            <a:pPr algn="ctr"/>
            <a:r>
              <a:rPr lang="de-DE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Externe Speicher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585913" y="776288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429250" y="7620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Hauptspeicher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868144" y="5805264"/>
            <a:ext cx="1617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charset="0"/>
              </a:rPr>
              <a:t>Festplatte</a:t>
            </a:r>
          </a:p>
          <a:p>
            <a:r>
              <a:rPr lang="de-DE" sz="1600" b="1" dirty="0" smtClean="0">
                <a:latin typeface="Arial" charset="0"/>
              </a:rPr>
              <a:t>USB-Stick</a:t>
            </a:r>
            <a:endParaRPr lang="de-DE" sz="1600" b="1" dirty="0">
              <a:latin typeface="Arial" charset="0"/>
            </a:endParaRPr>
          </a:p>
          <a:p>
            <a:r>
              <a:rPr lang="de-DE" sz="1600" b="1" dirty="0">
                <a:latin typeface="Arial" charset="0"/>
              </a:rPr>
              <a:t>CD-ROM / DVD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191000" y="533400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>
                <a:solidFill>
                  <a:srgbClr val="FFFF00"/>
                </a:solidFill>
              </a:rPr>
              <a:t>+</a:t>
            </a:r>
          </a:p>
        </p:txBody>
      </p:sp>
      <p:pic>
        <p:nvPicPr>
          <p:cNvPr id="13333" name="Picture 21" descr="gea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86100"/>
            <a:ext cx="1063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6660232" y="4365104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nimBg="1" autoUpdateAnimBg="0"/>
      <p:bldP spid="43027" grpId="0" build="p" autoUpdateAnimBg="0" advAuto="1000"/>
      <p:bldP spid="430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17525" y="777875"/>
            <a:ext cx="3500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Externe Speicher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17525" y="1793875"/>
            <a:ext cx="4843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Diese Speicher gehören nicht zur Zentraleinheit -</a:t>
            </a:r>
          </a:p>
          <a:p>
            <a:r>
              <a:rPr lang="de-DE" dirty="0">
                <a:latin typeface="Arial" charset="0"/>
              </a:rPr>
              <a:t>deshalb: externe Speicher</a:t>
            </a:r>
          </a:p>
          <a:p>
            <a:endParaRPr lang="de-DE" dirty="0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962400" y="1219200"/>
            <a:ext cx="365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620000" y="1219200"/>
            <a:ext cx="0" cy="2819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17524" y="3544888"/>
            <a:ext cx="535061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b="1" dirty="0">
                <a:latin typeface="Arial" charset="0"/>
              </a:rPr>
              <a:t> </a:t>
            </a:r>
            <a:r>
              <a:rPr lang="de-DE" b="1" dirty="0" smtClean="0">
                <a:latin typeface="Arial" charset="0"/>
              </a:rPr>
              <a:t>Festplatte</a:t>
            </a:r>
          </a:p>
          <a:p>
            <a:pPr>
              <a:buFont typeface="Wingdings" pitchFamily="2" charset="2"/>
              <a:buChar char="§"/>
            </a:pPr>
            <a:r>
              <a:rPr lang="de-DE" b="1" dirty="0" smtClean="0">
                <a:latin typeface="Arial" charset="0"/>
              </a:rPr>
              <a:t> NAS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Network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Attached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Storage</a:t>
            </a:r>
            <a:endParaRPr lang="de-DE" b="1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b="1" dirty="0">
                <a:latin typeface="Arial" charset="0"/>
              </a:rPr>
              <a:t> CD-ROM</a:t>
            </a:r>
          </a:p>
          <a:p>
            <a:pPr>
              <a:buFont typeface="Wingdings" pitchFamily="2" charset="2"/>
              <a:buChar char="§"/>
            </a:pPr>
            <a:r>
              <a:rPr lang="de-DE" b="1" dirty="0">
                <a:latin typeface="Arial" charset="0"/>
              </a:rPr>
              <a:t> DVD-ROM</a:t>
            </a:r>
          </a:p>
          <a:p>
            <a:pPr>
              <a:buFont typeface="Wingdings" pitchFamily="2" charset="2"/>
              <a:buChar char="§"/>
            </a:pPr>
            <a:r>
              <a:rPr lang="de-DE" b="1" dirty="0">
                <a:latin typeface="Arial" charset="0"/>
              </a:rPr>
              <a:t> </a:t>
            </a:r>
            <a:r>
              <a:rPr lang="de-DE" b="1" dirty="0" err="1" smtClean="0">
                <a:latin typeface="Arial" charset="0"/>
              </a:rPr>
              <a:t>Blu-ray</a:t>
            </a:r>
            <a:endParaRPr lang="de-DE" b="1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b="1" dirty="0">
                <a:latin typeface="Arial" charset="0"/>
              </a:rPr>
              <a:t> </a:t>
            </a:r>
            <a:r>
              <a:rPr lang="de-DE" b="1" dirty="0" smtClean="0">
                <a:latin typeface="Arial" charset="0"/>
              </a:rPr>
              <a:t>USB-Stick</a:t>
            </a:r>
          </a:p>
          <a:p>
            <a:pPr>
              <a:buFont typeface="Wingdings" pitchFamily="2" charset="2"/>
              <a:buChar char="§"/>
            </a:pPr>
            <a:r>
              <a:rPr lang="de-DE" b="1" dirty="0" smtClean="0">
                <a:latin typeface="Arial" charset="0"/>
              </a:rPr>
              <a:t> Speicherkarten</a:t>
            </a:r>
            <a:endParaRPr lang="de-DE" b="1" dirty="0">
              <a:latin typeface="Arial" charset="0"/>
            </a:endParaRP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40910"/>
            <a:ext cx="2119313" cy="158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1"/>
      <p:bldP spid="36869" grpId="0" animBg="1"/>
      <p:bldP spid="36870" grpId="0" animBg="1"/>
      <p:bldP spid="36871" grpI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228600"/>
            <a:ext cx="6934200" cy="472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38313" y="1439863"/>
            <a:ext cx="685800" cy="29718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57463" y="1446213"/>
            <a:ext cx="685800" cy="2971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-5382087">
            <a:off x="10668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Rechenwerk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 rot="-5400000">
            <a:off x="1946275" y="265112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Steuerwerk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867400" y="2959100"/>
            <a:ext cx="1600200" cy="14668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b="1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853113" y="1457325"/>
            <a:ext cx="1600200" cy="13716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172200" y="18288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ROM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895975" y="3355975"/>
            <a:ext cx="1531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latin typeface="Arial" charset="0"/>
              </a:rPr>
              <a:t>RAM</a:t>
            </a:r>
          </a:p>
          <a:p>
            <a:pPr algn="ctr"/>
            <a:r>
              <a:rPr lang="de-DE" sz="1400">
                <a:latin typeface="Arial" charset="0"/>
              </a:rPr>
              <a:t>Arbeitsspeicher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212975" y="209550"/>
            <a:ext cx="455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49700" y="4470400"/>
            <a:ext cx="1458913" cy="636588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r>
              <a:rPr lang="de-DE" sz="3200" b="1">
                <a:latin typeface="Arial" charset="0"/>
              </a:rPr>
              <a:t>Cache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5422900" y="4343400"/>
            <a:ext cx="1358900" cy="406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438400" y="4343400"/>
            <a:ext cx="14478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7239000" y="43434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918200" y="5334000"/>
            <a:ext cx="2674938" cy="457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r>
              <a:rPr lang="de-DE" b="1">
                <a:latin typeface="Arial" charset="0"/>
              </a:rPr>
              <a:t>Externe Speicher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85913" y="776288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429250" y="7620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Hauptspeicher</a:t>
            </a: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191000" y="533400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>
                <a:solidFill>
                  <a:srgbClr val="FFFF00"/>
                </a:solidFill>
              </a:rPr>
              <a:t>+</a:t>
            </a:r>
          </a:p>
        </p:txBody>
      </p:sp>
      <p:pic>
        <p:nvPicPr>
          <p:cNvPr id="15380" name="Picture 21" descr="gea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86100"/>
            <a:ext cx="1063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2" descr="blink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052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3" descr="blink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9812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5" descr="blink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958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6" descr="blink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7" descr="blink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974725" y="6137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2209800" y="4648200"/>
            <a:ext cx="0" cy="12192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1828800" y="4648200"/>
            <a:ext cx="0" cy="12192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3283" name="Picture 35" descr="blinkr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943600"/>
            <a:ext cx="147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6" descr="blinkr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334000"/>
            <a:ext cx="147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Würfel 33"/>
          <p:cNvSpPr/>
          <p:nvPr/>
        </p:nvSpPr>
        <p:spPr>
          <a:xfrm flipH="1">
            <a:off x="467544" y="5877272"/>
            <a:ext cx="3168352" cy="64807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Peripheriegeräte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6" grpId="0" animBg="1"/>
      <p:bldP spid="53279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857500" y="1638300"/>
            <a:ext cx="3429000" cy="2057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981325" y="2057400"/>
            <a:ext cx="318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352800" y="4495800"/>
            <a:ext cx="2438400" cy="152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Externe</a:t>
            </a:r>
          </a:p>
          <a:p>
            <a:pPr algn="ctr"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Speicher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 rot="-2971285">
            <a:off x="-57150" y="2038350"/>
            <a:ext cx="297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rial" charset="0"/>
              </a:rPr>
              <a:t>Eingabegeräte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 rot="-2971285">
            <a:off x="6123781" y="2029619"/>
            <a:ext cx="311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rial" charset="0"/>
              </a:rPr>
              <a:t>Ausgabegeräte</a:t>
            </a:r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14400"/>
            <a:ext cx="1016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EN0037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334000"/>
            <a:ext cx="138906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572000" y="3429000"/>
            <a:ext cx="0" cy="12954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16200000">
            <a:off x="1907332" y="2349252"/>
            <a:ext cx="0" cy="12954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rot="16200000">
            <a:off x="6947892" y="1413148"/>
            <a:ext cx="0" cy="12954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 autoUpdateAnimBg="0"/>
      <p:bldP spid="8200" grpId="0" autoUpdateAnimBg="0"/>
      <p:bldP spid="8203" grpId="0" animBg="1" autoUpdateAnimBg="0"/>
      <p:bldP spid="8205" grpId="0" autoUpdateAnimBg="0"/>
      <p:bldP spid="8206" grpId="0" autoUpdateAnimBg="0"/>
      <p:bldP spid="8214" grpId="0" animBg="1"/>
      <p:bldP spid="15" grpId="1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kumente und Einstellungen\Besitzer\Lokale Einstellungen\Temporary Internet Files\Content.IE5\T3S7TA8U\MPj0439257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0"/>
            <a:ext cx="65722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2124987" y="5072074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Jetzt  weiß ich endlich,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wie´s in meinem Inneren zugeht.</a:t>
            </a:r>
            <a:endParaRPr lang="de-DE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2" name="Picture 4" descr="C:\Dokumente und Einstellungen\Besitzer\Lokale Einstellungen\Temporary Internet Files\Content.IE5\T3S7TA8U\MC9002807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1608137" cy="1601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66800" y="1238250"/>
            <a:ext cx="6934200" cy="472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62113" y="2449513"/>
            <a:ext cx="685800" cy="29718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81263" y="2455863"/>
            <a:ext cx="685800" cy="2971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 rot="-5382087">
            <a:off x="990600" y="360045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Rechenwerk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 rot="-5400000">
            <a:off x="1870075" y="36607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Steuerwerk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791200" y="3968750"/>
            <a:ext cx="1600200" cy="14668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b="1">
              <a:latin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776913" y="2466975"/>
            <a:ext cx="1600200" cy="13716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96000" y="283845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ROM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819775" y="4365625"/>
            <a:ext cx="1531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latin typeface="Arial" charset="0"/>
              </a:rPr>
              <a:t>RAM</a:t>
            </a:r>
          </a:p>
          <a:p>
            <a:pPr algn="ctr"/>
            <a:r>
              <a:rPr lang="de-DE" sz="1400">
                <a:latin typeface="Arial" charset="0"/>
              </a:rPr>
              <a:t>Arbeitsspeicher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136775" y="1219200"/>
            <a:ext cx="455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509713" y="1785938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353050" y="177165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Hauptspeicher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114800" y="1543050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>
                <a:solidFill>
                  <a:srgbClr val="FFFF00"/>
                </a:solidFill>
              </a:rPr>
              <a:t>+</a:t>
            </a:r>
          </a:p>
        </p:txBody>
      </p:sp>
      <p:pic>
        <p:nvPicPr>
          <p:cNvPr id="2081" name="Picture 33" descr="gea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048250"/>
            <a:ext cx="1063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1219200" y="2971800"/>
            <a:ext cx="6629400" cy="3619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82" name="Picture 34" descr="AG0001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0" y="4762500"/>
            <a:ext cx="1701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 rot="1455466">
            <a:off x="2514600" y="3962400"/>
            <a:ext cx="3400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</a:t>
            </a:r>
            <a:r>
              <a:rPr lang="de-DE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</a:t>
            </a: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de-DE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</a:t>
            </a:r>
            <a:r>
              <a:rPr lang="de-DE" sz="3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</a:t>
            </a:r>
            <a:r>
              <a:rPr lang="de-DE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</a:t>
            </a:r>
            <a:r>
              <a:rPr lang="de-DE" sz="4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de-DE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  <a:endParaRPr lang="de-DE" sz="4800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 rot="1368663">
            <a:off x="2432050" y="3959225"/>
            <a:ext cx="3497263" cy="857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1884363" y="3810000"/>
            <a:ext cx="50323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latin typeface="Arial" charset="0"/>
              </a:rPr>
              <a:t>Unter</a:t>
            </a:r>
            <a:r>
              <a:rPr lang="de-DE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Hauptspeicher</a:t>
            </a:r>
            <a:r>
              <a:rPr lang="de-DE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3200" b="1" dirty="0" err="1">
                <a:latin typeface="Arial" charset="0"/>
              </a:rPr>
              <a:t>ver</a:t>
            </a:r>
            <a:r>
              <a:rPr lang="de-DE" sz="3200" b="1" dirty="0">
                <a:latin typeface="Arial" charset="0"/>
              </a:rPr>
              <a:t>-</a:t>
            </a:r>
          </a:p>
          <a:p>
            <a:pPr>
              <a:defRPr/>
            </a:pPr>
            <a:r>
              <a:rPr lang="de-DE" sz="3200" b="1" dirty="0">
                <a:latin typeface="Arial" charset="0"/>
              </a:rPr>
              <a:t>steht man häufig nur</a:t>
            </a:r>
          </a:p>
          <a:p>
            <a:pPr>
              <a:defRPr/>
            </a:pPr>
            <a:r>
              <a:rPr lang="de-DE" sz="3200" b="1" dirty="0">
                <a:latin typeface="Arial" charset="0"/>
              </a:rPr>
              <a:t>den</a:t>
            </a:r>
            <a:r>
              <a:rPr lang="de-DE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RAM.</a:t>
            </a:r>
            <a:r>
              <a:rPr lang="de-DE" sz="32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 autoUpdateAnimBg="0"/>
      <p:bldP spid="2052" grpId="0" animBg="1" autoUpdateAnimBg="0"/>
      <p:bldP spid="2054" grpId="0" animBg="1" autoUpdateAnimBg="0"/>
      <p:bldP spid="2055" grpId="0" autoUpdateAnimBg="0"/>
      <p:bldP spid="2057" grpId="0" autoUpdateAnimBg="0"/>
      <p:bldP spid="2060" grpId="0" animBg="1" autoUpdateAnimBg="0"/>
      <p:bldP spid="2059" grpId="0" animBg="1" autoUpdateAnimBg="0"/>
      <p:bldP spid="2061" grpId="0" autoUpdateAnimBg="0"/>
      <p:bldP spid="2065" grpId="0" autoUpdateAnimBg="0"/>
      <p:bldP spid="2067" grpId="0" autoUpdateAnimBg="0"/>
      <p:bldP spid="2074" grpId="0" autoUpdateAnimBg="0"/>
      <p:bldP spid="2075" grpId="0" autoUpdateAnimBg="0"/>
      <p:bldP spid="2078" grpId="0" autoUpdateAnimBg="0"/>
      <p:bldP spid="2083" grpId="0" animBg="1" autoUpdateAnimBg="0"/>
      <p:bldP spid="2085" grpId="0" autoUpdateAnimBg="0"/>
      <p:bldP spid="2087" grpId="0" animBg="1"/>
      <p:bldP spid="2088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1282824" y="1219200"/>
            <a:ext cx="6934200" cy="4743450"/>
            <a:chOff x="1066800" y="1219200"/>
            <a:chExt cx="6934200" cy="4743450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1066800" y="1238250"/>
              <a:ext cx="6934200" cy="4724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/>
              <a:endParaRPr lang="de-DE"/>
            </a:p>
          </p:txBody>
        </p:sp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662113" y="2449513"/>
              <a:ext cx="685800" cy="2971800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481263" y="2455863"/>
              <a:ext cx="685800" cy="297180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 rot="-5382087">
              <a:off x="990600" y="3600450"/>
              <a:ext cx="1981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Arial" charset="0"/>
                </a:rPr>
                <a:t>Rechenwerk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 rot="-5400000">
              <a:off x="1870075" y="3660775"/>
              <a:ext cx="1828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Arial" charset="0"/>
                </a:rPr>
                <a:t>Steuerwerk</a:t>
              </a: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5791200" y="3968750"/>
              <a:ext cx="1600200" cy="146685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 b="1">
                <a:latin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776913" y="2466975"/>
              <a:ext cx="1600200" cy="137160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6096000" y="2838450"/>
              <a:ext cx="895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Arial" charset="0"/>
                </a:rPr>
                <a:t>ROM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819775" y="4365625"/>
              <a:ext cx="153193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 dirty="0">
                  <a:latin typeface="Arial" charset="0"/>
                </a:rPr>
                <a:t>RAM</a:t>
              </a:r>
            </a:p>
            <a:p>
              <a:pPr algn="ctr"/>
              <a:r>
                <a:rPr lang="de-DE" sz="1400" dirty="0">
                  <a:latin typeface="Arial" charset="0"/>
                </a:rPr>
                <a:t>Arbeitsspeicher</a:t>
              </a: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2136775" y="1219200"/>
              <a:ext cx="4552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Zentraleinheit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1509713" y="1785938"/>
              <a:ext cx="1658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charset="0"/>
                </a:rPr>
                <a:t>Prozessor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5353050" y="1771650"/>
              <a:ext cx="2301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charset="0"/>
                </a:rPr>
                <a:t>Hauptspeicher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4114800" y="1543050"/>
              <a:ext cx="619125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6000" b="1">
                  <a:solidFill>
                    <a:srgbClr val="FFFF00"/>
                  </a:solidFill>
                </a:rPr>
                <a:t>+</a:t>
              </a:r>
            </a:p>
          </p:txBody>
        </p:sp>
        <p:pic>
          <p:nvPicPr>
            <p:cNvPr id="4111" name="Picture 15" descr="gear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5048250"/>
              <a:ext cx="10636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33548" y="777875"/>
            <a:ext cx="6286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Motherboard</a:t>
            </a:r>
            <a:r>
              <a:rPr lang="de-DE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Hauptplatine</a:t>
            </a:r>
            <a:endParaRPr lang="de-DE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" name="Grafik 19" descr="MBoar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1916832"/>
            <a:ext cx="4782931" cy="4195875"/>
          </a:xfrm>
          <a:prstGeom prst="rect">
            <a:avLst/>
          </a:prstGeom>
        </p:spPr>
      </p:pic>
      <p:sp>
        <p:nvSpPr>
          <p:cNvPr id="21" name="Bogen 20"/>
          <p:cNvSpPr/>
          <p:nvPr/>
        </p:nvSpPr>
        <p:spPr>
          <a:xfrm>
            <a:off x="5508104" y="1124744"/>
            <a:ext cx="1728192" cy="2160240"/>
          </a:xfrm>
          <a:prstGeom prst="arc">
            <a:avLst>
              <a:gd name="adj1" fmla="val 16200000"/>
              <a:gd name="adj2" fmla="val 5664189"/>
            </a:avLst>
          </a:prstGeom>
          <a:ln w="38100"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/>
          <p:cNvGrpSpPr/>
          <p:nvPr/>
        </p:nvGrpSpPr>
        <p:grpSpPr>
          <a:xfrm>
            <a:off x="1066800" y="1219200"/>
            <a:ext cx="6934200" cy="4743450"/>
            <a:chOff x="1066800" y="1219200"/>
            <a:chExt cx="6934200" cy="4743450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1066800" y="1238250"/>
              <a:ext cx="6934200" cy="4724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/>
              <a:endParaRPr lang="de-DE"/>
            </a:p>
          </p:txBody>
        </p:sp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662113" y="2449513"/>
              <a:ext cx="685800" cy="2971800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481263" y="2455863"/>
              <a:ext cx="685800" cy="297180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 rot="-5382087">
              <a:off x="990600" y="3600450"/>
              <a:ext cx="1981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Arial" charset="0"/>
                </a:rPr>
                <a:t>Rechenwerk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 rot="-5400000">
              <a:off x="1870075" y="3660775"/>
              <a:ext cx="1828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Arial" charset="0"/>
                </a:rPr>
                <a:t>Steuerwerk</a:t>
              </a: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5791200" y="3968750"/>
              <a:ext cx="1600200" cy="146685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 b="1">
                <a:latin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776913" y="2466975"/>
              <a:ext cx="1600200" cy="137160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6096000" y="2838450"/>
              <a:ext cx="895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Arial" charset="0"/>
                </a:rPr>
                <a:t>ROM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819775" y="4365625"/>
              <a:ext cx="153193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 dirty="0">
                  <a:latin typeface="Arial" charset="0"/>
                </a:rPr>
                <a:t>RAM</a:t>
              </a:r>
            </a:p>
            <a:p>
              <a:pPr algn="ctr"/>
              <a:r>
                <a:rPr lang="de-DE" sz="1400" dirty="0">
                  <a:latin typeface="Arial" charset="0"/>
                </a:rPr>
                <a:t>Arbeitsspeicher</a:t>
              </a: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2136775" y="1219200"/>
              <a:ext cx="4552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Zentraleinheit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1509713" y="1785938"/>
              <a:ext cx="1658937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latin typeface="Arial" charset="0"/>
                </a:rPr>
                <a:t>Prozessor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5353050" y="1771650"/>
              <a:ext cx="2301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charset="0"/>
                </a:rPr>
                <a:t>Hauptspeicher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4114800" y="1543050"/>
              <a:ext cx="619125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6000" b="1">
                  <a:solidFill>
                    <a:srgbClr val="FFFF00"/>
                  </a:solidFill>
                </a:rPr>
                <a:t>+</a:t>
              </a:r>
            </a:p>
          </p:txBody>
        </p:sp>
        <p:pic>
          <p:nvPicPr>
            <p:cNvPr id="4111" name="Picture 15" descr="gear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5048250"/>
              <a:ext cx="10636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7525" y="777875"/>
            <a:ext cx="2147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Prozessor</a:t>
            </a:r>
          </a:p>
          <a:p>
            <a:pPr>
              <a:defRPr/>
            </a:pPr>
            <a:r>
              <a:rPr lang="de-D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(CPU)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95300" y="1981200"/>
            <a:ext cx="4843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Rechenwerk:</a:t>
            </a:r>
          </a:p>
          <a:p>
            <a:r>
              <a:rPr lang="de-DE" dirty="0">
                <a:latin typeface="Arial" charset="0"/>
              </a:rPr>
              <a:t>Ausführung aller mathematischen und logischen Operationen</a:t>
            </a:r>
          </a:p>
          <a:p>
            <a:endParaRPr lang="de-DE" dirty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819400" y="1219200"/>
            <a:ext cx="480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620000" y="1219200"/>
            <a:ext cx="0" cy="203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17525" y="3544888"/>
            <a:ext cx="4578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Arial" charset="0"/>
              </a:rPr>
              <a:t>Steuerwerk:</a:t>
            </a:r>
          </a:p>
          <a:p>
            <a:r>
              <a:rPr lang="de-DE" dirty="0">
                <a:latin typeface="Arial" charset="0"/>
              </a:rPr>
              <a:t>Steuerung der angeschlossenen</a:t>
            </a:r>
          </a:p>
          <a:p>
            <a:r>
              <a:rPr lang="de-DE" dirty="0">
                <a:latin typeface="Arial" charset="0"/>
              </a:rPr>
              <a:t>Geräte</a:t>
            </a:r>
          </a:p>
          <a:p>
            <a:r>
              <a:rPr lang="de-DE" dirty="0">
                <a:latin typeface="Arial" charset="0"/>
              </a:rPr>
              <a:t>und des Datenaustausches</a:t>
            </a:r>
          </a:p>
        </p:txBody>
      </p:sp>
      <p:pic>
        <p:nvPicPr>
          <p:cNvPr id="29710" name="Picture 14" descr="her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33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Prozes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429000"/>
            <a:ext cx="2464048" cy="246404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/>
      <p:bldP spid="29701" grpId="0" animBg="1"/>
      <p:bldP spid="29702" grpId="0" animBg="1"/>
      <p:bldP spid="297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3000" y="1219200"/>
            <a:ext cx="6934200" cy="472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38313" y="2430463"/>
            <a:ext cx="685800" cy="29718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7463" y="2436813"/>
            <a:ext cx="685800" cy="2971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-5382087">
            <a:off x="1066800" y="3581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Rechenwerk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-5400000">
            <a:off x="1946275" y="364172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Steuerwerk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867400" y="3949700"/>
            <a:ext cx="1600200" cy="14668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b="1">
              <a:latin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853113" y="2447925"/>
            <a:ext cx="1600200" cy="13716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172200" y="2819400"/>
            <a:ext cx="895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charset="0"/>
              </a:rPr>
              <a:t>ROM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95975" y="4346575"/>
            <a:ext cx="1531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latin typeface="Arial" charset="0"/>
              </a:rPr>
              <a:t>RAM</a:t>
            </a:r>
          </a:p>
          <a:p>
            <a:pPr algn="ctr"/>
            <a:r>
              <a:rPr lang="de-DE" sz="1400">
                <a:latin typeface="Arial" charset="0"/>
              </a:rPr>
              <a:t>Arbeitsspeicher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212975" y="1200150"/>
            <a:ext cx="455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585913" y="1766888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29250" y="1752600"/>
            <a:ext cx="230187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charset="0"/>
              </a:rPr>
              <a:t>Hauptspeicher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191000" y="1524000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>
                <a:solidFill>
                  <a:srgbClr val="FFFF00"/>
                </a:solidFill>
              </a:rPr>
              <a:t>+</a:t>
            </a:r>
          </a:p>
        </p:txBody>
      </p:sp>
      <p:pic>
        <p:nvPicPr>
          <p:cNvPr id="6159" name="Picture 15" descr="gea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029200"/>
            <a:ext cx="1063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7525" y="777875"/>
            <a:ext cx="5259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ROM – Read Only Memory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7525" y="1793875"/>
            <a:ext cx="48434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Festwertspeicher:</a:t>
            </a:r>
          </a:p>
          <a:p>
            <a:r>
              <a:rPr lang="de-DE" dirty="0">
                <a:latin typeface="Arial" charset="0"/>
              </a:rPr>
              <a:t>Der Inhalt des Speichers wird bereits bei der Herstellung festgelegt und kann i.d.R. nicht verändert werden.</a:t>
            </a:r>
          </a:p>
          <a:p>
            <a:endParaRPr lang="de-DE" dirty="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867400" y="1219200"/>
            <a:ext cx="1447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44513" y="4016375"/>
            <a:ext cx="4941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Wichtiges </a:t>
            </a:r>
            <a:r>
              <a:rPr lang="de-DE" b="1" dirty="0" smtClean="0">
                <a:latin typeface="Arial" charset="0"/>
              </a:rPr>
              <a:t>Bestandteil des </a:t>
            </a:r>
            <a:r>
              <a:rPr lang="de-DE" b="1" dirty="0">
                <a:latin typeface="Arial" charset="0"/>
              </a:rPr>
              <a:t>ROM:</a:t>
            </a:r>
          </a:p>
          <a:p>
            <a:endParaRPr lang="de-DE" b="1" dirty="0">
              <a:latin typeface="Arial" charset="0"/>
            </a:endParaRPr>
          </a:p>
          <a:p>
            <a:endParaRPr lang="de-DE" b="1" dirty="0">
              <a:latin typeface="Arial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990600" y="4419600"/>
            <a:ext cx="37338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17524" y="5145089"/>
            <a:ext cx="83749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3300"/>
                </a:solidFill>
                <a:latin typeface="Arial" charset="0"/>
              </a:rPr>
              <a:t>BIOS</a:t>
            </a:r>
            <a:r>
              <a:rPr lang="de-DE" b="1" dirty="0">
                <a:latin typeface="Arial" charset="0"/>
              </a:rPr>
              <a:t> </a:t>
            </a:r>
            <a:r>
              <a:rPr lang="de-DE" b="1" dirty="0" smtClean="0">
                <a:latin typeface="Arial" charset="0"/>
              </a:rPr>
              <a:t>– Basic </a:t>
            </a:r>
            <a:r>
              <a:rPr lang="de-DE" b="1" dirty="0">
                <a:latin typeface="Arial" charset="0"/>
              </a:rPr>
              <a:t>Input Output </a:t>
            </a:r>
            <a:r>
              <a:rPr lang="de-DE" b="1" dirty="0" smtClean="0">
                <a:latin typeface="Arial" charset="0"/>
              </a:rPr>
              <a:t>System</a:t>
            </a:r>
          </a:p>
          <a:p>
            <a:endParaRPr lang="de-DE" b="1" dirty="0" smtClean="0">
              <a:latin typeface="Arial" charset="0"/>
            </a:endParaRPr>
          </a:p>
          <a:p>
            <a:r>
              <a:rPr lang="de-DE" sz="1800" b="1" dirty="0" smtClean="0">
                <a:latin typeface="Arial" charset="0"/>
              </a:rPr>
              <a:t>oder neu: </a:t>
            </a:r>
            <a:r>
              <a:rPr lang="de-DE" b="1" dirty="0" smtClean="0">
                <a:solidFill>
                  <a:srgbClr val="FF0000"/>
                </a:solidFill>
                <a:latin typeface="Arial" charset="0"/>
              </a:rPr>
              <a:t>UEFI</a:t>
            </a:r>
            <a:r>
              <a:rPr lang="de-DE" b="1" dirty="0" smtClean="0">
                <a:latin typeface="Arial" charset="0"/>
              </a:rPr>
              <a:t> - </a:t>
            </a:r>
            <a:r>
              <a:rPr lang="de-DE" b="1" dirty="0" smtClean="0">
                <a:latin typeface="Arial" charset="0"/>
              </a:rPr>
              <a:t>Unified Extensible Firmware Interface</a:t>
            </a:r>
            <a:endParaRPr lang="de-DE" b="1" dirty="0">
              <a:latin typeface="Arial" charset="0"/>
            </a:endParaRPr>
          </a:p>
          <a:p>
            <a:endParaRPr lang="de-DE" dirty="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306716" y="1196752"/>
            <a:ext cx="1588" cy="20843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1026" name="Picture 2" descr="C:\Dokumente und Einstellungen\Besitzer\Lokale Einstellungen\Temporary Internet Files\Content.IE5\3H4548U7\MC9004339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2494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1"/>
      <p:bldP spid="22534" grpId="0" animBg="1"/>
      <p:bldP spid="22536" grpId="1"/>
      <p:bldP spid="22539" grpId="0" animBg="1"/>
      <p:bldP spid="22540" grpId="0" autoUpdateAnimBg="0"/>
      <p:bldP spid="225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7525" y="777875"/>
            <a:ext cx="6992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BIOS – Basic Input Output </a:t>
            </a:r>
            <a:r>
              <a:rPr lang="de-DE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</a:t>
            </a:r>
            <a:br>
              <a:rPr lang="de-DE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de-DE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oder UEFI</a:t>
            </a:r>
            <a:endParaRPr lang="de-DE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ower"/>
          <p:cNvSpPr>
            <a:spLocks noEditPoints="1" noChangeArrowheads="1"/>
          </p:cNvSpPr>
          <p:nvPr/>
        </p:nvSpPr>
        <p:spPr bwMode="auto">
          <a:xfrm>
            <a:off x="6084168" y="2204864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11560" y="2420888"/>
            <a:ext cx="4129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z. B. Startphase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Power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Self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Test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Initialisierung der Hardware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203848" y="2708920"/>
            <a:ext cx="2664296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83568" y="46531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BIOS (UEFI)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= „Firmware“ = festinstalliertes Programm (Software)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3568" y="5733256"/>
            <a:ext cx="707437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BIOS </a:t>
            </a:r>
            <a:r>
              <a:rPr lang="de-DE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(UEFI) + </a:t>
            </a:r>
            <a:r>
              <a:rPr lang="de-DE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Hardware = PC läuft</a:t>
            </a:r>
            <a:endParaRPr lang="de-DE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32" name="Picture 8" descr="C:\Dokumente und Einstellungen\Besitzer\Lokale Einstellungen\Temporary Internet Files\Content.IE5\3H4548U7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301208"/>
            <a:ext cx="854723" cy="1290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" grpId="0" animBg="1"/>
      <p:bldP spid="11" grpId="0"/>
      <p:bldP spid="20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3000" y="1238250"/>
            <a:ext cx="6934200" cy="472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38313" y="2449513"/>
            <a:ext cx="685800" cy="29718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57463" y="2455863"/>
            <a:ext cx="685800" cy="2971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-5382087">
            <a:off x="1066800" y="360045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Arial" charset="0"/>
              </a:rPr>
              <a:t>Rechenwerk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-5400000">
            <a:off x="1946275" y="36607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Steuerwerk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867400" y="3968750"/>
            <a:ext cx="1600200" cy="14668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b="1">
              <a:latin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53113" y="2466975"/>
            <a:ext cx="1600200" cy="13716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72200" y="283845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Arial" charset="0"/>
              </a:rPr>
              <a:t>ROM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913643" y="4381452"/>
            <a:ext cx="1474788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charset="0"/>
              </a:rPr>
              <a:t>RAM</a:t>
            </a:r>
          </a:p>
          <a:p>
            <a:pPr algn="ctr"/>
            <a:r>
              <a:rPr lang="de-DE" sz="1400" dirty="0">
                <a:latin typeface="Arial" charset="0"/>
              </a:rPr>
              <a:t>Arbeitsspeicher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212975" y="1219200"/>
            <a:ext cx="455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Zentraleinheit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85913" y="1785938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Prozessor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429250" y="177165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charset="0"/>
              </a:rPr>
              <a:t>Hauptspeicher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191000" y="1543050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b="1">
                <a:solidFill>
                  <a:srgbClr val="FFFF00"/>
                </a:solidFill>
              </a:rPr>
              <a:t>+</a:t>
            </a:r>
          </a:p>
        </p:txBody>
      </p:sp>
      <p:pic>
        <p:nvPicPr>
          <p:cNvPr id="8207" name="Picture 15" descr="gear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048250"/>
            <a:ext cx="1063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Bildschirmpräsentation (4:3)</PresentationFormat>
  <Paragraphs>168</Paragraphs>
  <Slides>18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So arbeitet ein PC</dc:subject>
  <dc:creator>H.-A. Riepel, Cuxhaven</dc:creator>
  <dc:description>(c) 2001 H.-A. Riepel, Version 1.3</dc:description>
  <cp:lastModifiedBy>H.-A. Riepel</cp:lastModifiedBy>
  <cp:revision>117</cp:revision>
  <dcterms:created xsi:type="dcterms:W3CDTF">2001-10-30T12:09:38Z</dcterms:created>
  <dcterms:modified xsi:type="dcterms:W3CDTF">2013-12-08T09:48:08Z</dcterms:modified>
</cp:coreProperties>
</file>