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15.xml" ContentType="application/vnd.openxmlformats-officedocument.themeOverride+xml"/>
  <Override PartName="/ppt/theme/themeOverride24.xml" ContentType="application/vnd.openxmlformats-officedocument.themeOverride+xml"/>
  <Override PartName="/ppt/theme/themeOverride26.xml" ContentType="application/vnd.openxmlformats-officedocument.themeOverr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heme/themeOverride13.xml" ContentType="application/vnd.openxmlformats-officedocument.themeOverride+xml"/>
  <Override PartName="/ppt/theme/themeOverride22.xml" ContentType="application/vnd.openxmlformats-officedocument.themeOverr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theme/themeOverride20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theme/themeOverride4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Override18.xml" ContentType="application/vnd.openxmlformats-officedocument.themeOverride+xml"/>
  <Override PartName="/ppt/theme/themeOverride27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16.xml" ContentType="application/vnd.openxmlformats-officedocument.themeOverride+xml"/>
  <Override PartName="/ppt/theme/themeOverride25.xml" ContentType="application/vnd.openxmlformats-officedocument.themeOverr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heme/themeOverride9.xml" ContentType="application/vnd.openxmlformats-officedocument.themeOverride+xml"/>
  <Override PartName="/ppt/theme/themeOverride14.xml" ContentType="application/vnd.openxmlformats-officedocument.themeOverride+xml"/>
  <Override PartName="/ppt/theme/themeOverride23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theme/themeOverride21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Override10.xml" ContentType="application/vnd.openxmlformats-officedocument.themeOverrid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wmf" ContentType="image/x-wmf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heme/themeOverride19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9" r:id="rId1"/>
  </p:sldMasterIdLst>
  <p:notesMasterIdLst>
    <p:notesMasterId r:id="rId32"/>
  </p:notesMasterIdLst>
  <p:handoutMasterIdLst>
    <p:handoutMasterId r:id="rId33"/>
  </p:handoutMasterIdLst>
  <p:sldIdLst>
    <p:sldId id="296" r:id="rId2"/>
    <p:sldId id="295" r:id="rId3"/>
    <p:sldId id="257" r:id="rId4"/>
    <p:sldId id="287" r:id="rId5"/>
    <p:sldId id="258" r:id="rId6"/>
    <p:sldId id="259" r:id="rId7"/>
    <p:sldId id="290" r:id="rId8"/>
    <p:sldId id="292" r:id="rId9"/>
    <p:sldId id="291" r:id="rId10"/>
    <p:sldId id="260" r:id="rId11"/>
    <p:sldId id="263" r:id="rId12"/>
    <p:sldId id="261" r:id="rId13"/>
    <p:sldId id="262" r:id="rId14"/>
    <p:sldId id="264" r:id="rId15"/>
    <p:sldId id="265" r:id="rId16"/>
    <p:sldId id="266" r:id="rId17"/>
    <p:sldId id="267" r:id="rId18"/>
    <p:sldId id="269" r:id="rId19"/>
    <p:sldId id="270" r:id="rId20"/>
    <p:sldId id="271" r:id="rId21"/>
    <p:sldId id="273" r:id="rId22"/>
    <p:sldId id="274" r:id="rId23"/>
    <p:sldId id="283" r:id="rId24"/>
    <p:sldId id="276" r:id="rId25"/>
    <p:sldId id="277" r:id="rId26"/>
    <p:sldId id="284" r:id="rId27"/>
    <p:sldId id="288" r:id="rId28"/>
    <p:sldId id="289" r:id="rId29"/>
    <p:sldId id="279" r:id="rId30"/>
    <p:sldId id="282" r:id="rId31"/>
  </p:sldIdLst>
  <p:sldSz cx="9144000" cy="6858000" type="screen4x3"/>
  <p:notesSz cx="6888163" cy="10020300"/>
  <p:embeddedFontLst>
    <p:embeddedFont>
      <p:font typeface="Harquil"/>
      <p:regular r:id="rId34"/>
    </p:embeddedFont>
    <p:embeddedFont>
      <p:font typeface="Impact" pitchFamily="34" charset="0"/>
      <p:regular r:id="rId35"/>
    </p:embeddedFont>
    <p:embeddedFont>
      <p:font typeface="Monotype Sorts"/>
      <p:regular r:id="rId36"/>
    </p:embeddedFont>
    <p:embeddedFont>
      <p:font typeface="Dragonwick" pitchFamily="2" charset="0"/>
      <p:regular r:id="rId37"/>
      <p:bold r:id="rId38"/>
    </p:embeddedFont>
    <p:embeddedFont>
      <p:font typeface="Wingdings 2" pitchFamily="18" charset="2"/>
      <p:regular r:id="rId39"/>
    </p:embeddedFont>
    <p:embeddedFont>
      <p:font typeface="Comic Sans MS" pitchFamily="66" charset="0"/>
      <p:regular r:id="rId40"/>
      <p:bold r:id="rId41"/>
    </p:embeddedFont>
    <p:embeddedFont>
      <p:font typeface="Arial Narrow" pitchFamily="34" charset="0"/>
      <p:regular r:id="rId42"/>
      <p:bold r:id="rId43"/>
      <p:italic r:id="rId44"/>
      <p:boldItalic r:id="rId45"/>
    </p:embeddedFont>
  </p:embeddedFont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0000"/>
    <a:srgbClr val="FF0000"/>
    <a:srgbClr val="FFFF00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81" autoAdjust="0"/>
  </p:normalViewPr>
  <p:slideViewPr>
    <p:cSldViewPr>
      <p:cViewPr>
        <p:scale>
          <a:sx n="50" d="100"/>
          <a:sy n="50" d="100"/>
        </p:scale>
        <p:origin x="-1650" y="-1092"/>
      </p:cViewPr>
      <p:guideLst>
        <p:guide orient="horz" pos="876"/>
        <p:guide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7" d="100"/>
          <a:sy n="37" d="100"/>
        </p:scale>
        <p:origin x="-1476" y="-96"/>
      </p:cViewPr>
      <p:guideLst>
        <p:guide orient="horz" pos="3156"/>
        <p:guide pos="216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Relationship Id="rId9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defTabSz="966788">
              <a:defRPr sz="13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663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865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defTabSz="966788">
              <a:defRPr sz="13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663" y="951865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fld id="{9D702696-3BBC-4A05-B36B-E7A167B36DF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defTabSz="966788">
              <a:defRPr sz="13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3663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5010150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9163" y="4759325"/>
            <a:ext cx="5049837" cy="451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865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defTabSz="966788">
              <a:defRPr sz="13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3663" y="951865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fld id="{9E581CA6-5632-4A18-B998-1654D9DE61A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077003-F9AF-48F9-AE31-3633036198DD}" type="slidenum">
              <a:rPr lang="de-DE"/>
              <a:pPr/>
              <a:t>1</a:t>
            </a:fld>
            <a:endParaRPr lang="de-DE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C98B46-349E-4E94-914C-2A1FAD41ADD5}" type="slidenum">
              <a:rPr lang="de-DE"/>
              <a:pPr/>
              <a:t>10</a:t>
            </a:fld>
            <a:endParaRPr lang="de-DE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F2D618-02F5-4B05-8CE8-BDA6579C7405}" type="slidenum">
              <a:rPr lang="de-DE"/>
              <a:pPr/>
              <a:t>11</a:t>
            </a:fld>
            <a:endParaRPr lang="de-DE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3DDB6F-F46C-4231-B56E-23EAE8C223DB}" type="slidenum">
              <a:rPr lang="de-DE"/>
              <a:pPr/>
              <a:t>12</a:t>
            </a:fld>
            <a:endParaRPr lang="de-DE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538E9E-9907-4CE8-8BD8-ABE053AE854C}" type="slidenum">
              <a:rPr lang="de-DE"/>
              <a:pPr/>
              <a:t>13</a:t>
            </a:fld>
            <a:endParaRPr lang="de-DE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918E38-F55C-45D3-89CC-F646E5AE7FB1}" type="slidenum">
              <a:rPr lang="de-DE"/>
              <a:pPr/>
              <a:t>14</a:t>
            </a:fld>
            <a:endParaRPr lang="de-DE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A6CDF1-ACBC-4D52-B29C-2B761CC68AE4}" type="slidenum">
              <a:rPr lang="de-DE"/>
              <a:pPr/>
              <a:t>15</a:t>
            </a:fld>
            <a:endParaRPr lang="de-DE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932AEC-1E3A-4D05-9A64-7F01E744A79F}" type="slidenum">
              <a:rPr lang="de-DE"/>
              <a:pPr/>
              <a:t>16</a:t>
            </a:fld>
            <a:endParaRPr lang="de-DE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AA54CA-09F6-471F-9825-8F0DF1081FAF}" type="slidenum">
              <a:rPr lang="de-DE"/>
              <a:pPr/>
              <a:t>17</a:t>
            </a:fld>
            <a:endParaRPr lang="de-DE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AA9BE0-E278-42C9-81D5-A62FC7DC40C6}" type="slidenum">
              <a:rPr lang="de-DE"/>
              <a:pPr/>
              <a:t>18</a:t>
            </a:fld>
            <a:endParaRPr lang="de-DE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4AC30B-DD96-42AD-BC13-6912FB9A59CA}" type="slidenum">
              <a:rPr lang="de-DE"/>
              <a:pPr/>
              <a:t>19</a:t>
            </a:fld>
            <a:endParaRPr lang="de-DE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43064D-21E6-40A5-8624-0AD2F5609D27}" type="slidenum">
              <a:rPr lang="de-DE"/>
              <a:pPr/>
              <a:t>2</a:t>
            </a:fld>
            <a:endParaRPr lang="de-DE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F93C17-A25C-45C9-B9CB-1815E24D77D0}" type="slidenum">
              <a:rPr lang="de-DE"/>
              <a:pPr/>
              <a:t>20</a:t>
            </a:fld>
            <a:endParaRPr lang="de-DE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CCD46D-6C12-4A6B-9859-AB6956A1EDF6}" type="slidenum">
              <a:rPr lang="de-DE"/>
              <a:pPr/>
              <a:t>21</a:t>
            </a:fld>
            <a:endParaRPr lang="de-DE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8AAB8A-22C0-4961-820C-2033A1BAC061}" type="slidenum">
              <a:rPr lang="de-DE"/>
              <a:pPr/>
              <a:t>22</a:t>
            </a:fld>
            <a:endParaRPr lang="de-DE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ADB919-7AE6-4314-AB74-DD26884010F1}" type="slidenum">
              <a:rPr lang="de-DE"/>
              <a:pPr/>
              <a:t>23</a:t>
            </a:fld>
            <a:endParaRPr lang="de-DE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BEB3D7-D073-489D-B078-8B0C3C72B754}" type="slidenum">
              <a:rPr lang="de-DE"/>
              <a:pPr/>
              <a:t>24</a:t>
            </a:fld>
            <a:endParaRPr lang="de-DE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3D843E-967B-44ED-B284-8917B5E9A7EA}" type="slidenum">
              <a:rPr lang="de-DE"/>
              <a:pPr/>
              <a:t>25</a:t>
            </a:fld>
            <a:endParaRPr lang="de-DE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3BB444-1436-469A-A8A7-FAE62A7F5B89}" type="slidenum">
              <a:rPr lang="de-DE"/>
              <a:pPr/>
              <a:t>26</a:t>
            </a:fld>
            <a:endParaRPr lang="de-DE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A42A4D-5EA3-4631-A458-46B8681E12DC}" type="slidenum">
              <a:rPr lang="de-DE"/>
              <a:pPr/>
              <a:t>27</a:t>
            </a:fld>
            <a:endParaRPr lang="de-DE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E336C8-C6BD-4ECE-8045-8091EB584331}" type="slidenum">
              <a:rPr lang="de-DE"/>
              <a:pPr/>
              <a:t>28</a:t>
            </a:fld>
            <a:endParaRPr lang="de-DE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3E8C28-E9CC-45A9-9352-2CDF86BE9FA9}" type="slidenum">
              <a:rPr lang="de-DE"/>
              <a:pPr/>
              <a:t>29</a:t>
            </a:fld>
            <a:endParaRPr lang="de-DE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6575FD-C115-44D2-B813-35F6A8964118}" type="slidenum">
              <a:rPr lang="de-DE"/>
              <a:pPr/>
              <a:t>3</a:t>
            </a:fld>
            <a:endParaRPr lang="de-DE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95A757-4B05-4872-AB5A-A5A58C39E60E}" type="slidenum">
              <a:rPr lang="de-DE"/>
              <a:pPr/>
              <a:t>30</a:t>
            </a:fld>
            <a:endParaRPr lang="de-DE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ADAFE9-D254-4C56-BECD-CFADAA4713B4}" type="slidenum">
              <a:rPr lang="de-DE"/>
              <a:pPr/>
              <a:t>4</a:t>
            </a:fld>
            <a:endParaRPr lang="de-DE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936D2B-F045-4295-B8FA-6A0A1434C9FF}" type="slidenum">
              <a:rPr lang="de-DE"/>
              <a:pPr/>
              <a:t>5</a:t>
            </a:fld>
            <a:endParaRPr lang="de-DE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562D4D-4E6E-4C3B-858E-A3BCCDAF795F}" type="slidenum">
              <a:rPr lang="de-DE"/>
              <a:pPr/>
              <a:t>6</a:t>
            </a:fld>
            <a:endParaRPr lang="de-DE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35EE48-C575-47C0-A3FF-D84A57267449}" type="slidenum">
              <a:rPr lang="de-DE"/>
              <a:pPr/>
              <a:t>7</a:t>
            </a:fld>
            <a:endParaRPr lang="de-DE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047536-3B5B-40A2-9AFA-1B171A43427B}" type="slidenum">
              <a:rPr lang="de-DE"/>
              <a:pPr/>
              <a:t>8</a:t>
            </a:fld>
            <a:endParaRPr lang="de-DE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87B98F-743C-45F4-B4F3-BE946C669F75}" type="slidenum">
              <a:rPr lang="de-DE"/>
              <a:pPr/>
              <a:t>9</a:t>
            </a:fld>
            <a:endParaRPr lang="de-DE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 bwMode="gray"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5760" cy="535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3147"/>
              <a:ext cx="5760" cy="1173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152400" y="314325"/>
            <a:ext cx="847725" cy="6543675"/>
            <a:chOff x="96" y="198"/>
            <a:chExt cx="534" cy="4122"/>
          </a:xfrm>
        </p:grpSpPr>
        <p:sp>
          <p:nvSpPr>
            <p:cNvPr id="8" name="AutoShape 11"/>
            <p:cNvSpPr>
              <a:spLocks noChangeArrowheads="1"/>
            </p:cNvSpPr>
            <p:nvPr/>
          </p:nvSpPr>
          <p:spPr bwMode="auto">
            <a:xfrm rot="5400000" flipH="1">
              <a:off x="82" y="1995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" name="AutoShape 12"/>
            <p:cNvSpPr>
              <a:spLocks noChangeArrowheads="1"/>
            </p:cNvSpPr>
            <p:nvPr/>
          </p:nvSpPr>
          <p:spPr bwMode="auto">
            <a:xfrm rot="5400000" flipH="1">
              <a:off x="82" y="258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" name="AutoShape 13"/>
            <p:cNvSpPr>
              <a:spLocks noChangeArrowheads="1"/>
            </p:cNvSpPr>
            <p:nvPr/>
          </p:nvSpPr>
          <p:spPr bwMode="auto">
            <a:xfrm rot="5400000" flipH="1">
              <a:off x="81" y="318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1" name="AutoShape 14"/>
            <p:cNvSpPr>
              <a:spLocks noChangeArrowheads="1"/>
            </p:cNvSpPr>
            <p:nvPr/>
          </p:nvSpPr>
          <p:spPr bwMode="auto">
            <a:xfrm rot="5400000" flipH="1">
              <a:off x="83" y="3775"/>
              <a:ext cx="558" cy="533"/>
            </a:xfrm>
            <a:prstGeom prst="parallelogram">
              <a:avLst>
                <a:gd name="adj" fmla="val 5543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2" name="AutoShape 15"/>
            <p:cNvSpPr>
              <a:spLocks noChangeArrowheads="1"/>
            </p:cNvSpPr>
            <p:nvPr/>
          </p:nvSpPr>
          <p:spPr bwMode="auto">
            <a:xfrm rot="5400000" flipH="1">
              <a:off x="82" y="21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3" name="AutoShape 16"/>
            <p:cNvSpPr>
              <a:spLocks noChangeArrowheads="1"/>
            </p:cNvSpPr>
            <p:nvPr/>
          </p:nvSpPr>
          <p:spPr bwMode="auto">
            <a:xfrm rot="5400000" flipH="1">
              <a:off x="81" y="80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4" name="AutoShape 17"/>
            <p:cNvSpPr>
              <a:spLocks noChangeArrowheads="1"/>
            </p:cNvSpPr>
            <p:nvPr/>
          </p:nvSpPr>
          <p:spPr bwMode="auto">
            <a:xfrm rot="5400000" flipH="1">
              <a:off x="81" y="139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441325" y="0"/>
            <a:ext cx="276225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6" name="AutoShape 19"/>
          <p:cNvSpPr>
            <a:spLocks noChangeArrowheads="1"/>
          </p:cNvSpPr>
          <p:nvPr/>
        </p:nvSpPr>
        <p:spPr bwMode="auto">
          <a:xfrm flipH="1">
            <a:off x="547688" y="2717800"/>
            <a:ext cx="8596312" cy="254000"/>
          </a:xfrm>
          <a:prstGeom prst="homePlate">
            <a:avLst>
              <a:gd name="adj" fmla="val 58913"/>
            </a:avLst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433388" y="2697163"/>
            <a:ext cx="295275" cy="274637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463550" y="2700338"/>
            <a:ext cx="161925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9236075" y="2697163"/>
            <a:ext cx="304800" cy="274637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484188" y="2760663"/>
            <a:ext cx="8751887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grpSp>
        <p:nvGrpSpPr>
          <p:cNvPr id="21" name="Group 24"/>
          <p:cNvGrpSpPr>
            <a:grpSpLocks/>
          </p:cNvGrpSpPr>
          <p:nvPr/>
        </p:nvGrpSpPr>
        <p:grpSpPr bwMode="auto">
          <a:xfrm>
            <a:off x="150813" y="0"/>
            <a:ext cx="849312" cy="6858000"/>
            <a:chOff x="95" y="0"/>
            <a:chExt cx="535" cy="4320"/>
          </a:xfrm>
        </p:grpSpPr>
        <p:sp>
          <p:nvSpPr>
            <p:cNvPr id="22" name="AutoShape 25"/>
            <p:cNvSpPr>
              <a:spLocks noChangeArrowheads="1"/>
            </p:cNvSpPr>
            <p:nvPr/>
          </p:nvSpPr>
          <p:spPr bwMode="auto">
            <a:xfrm rot="-5400000">
              <a:off x="82" y="229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3" name="AutoShape 26"/>
            <p:cNvSpPr>
              <a:spLocks noChangeArrowheads="1"/>
            </p:cNvSpPr>
            <p:nvPr/>
          </p:nvSpPr>
          <p:spPr bwMode="auto">
            <a:xfrm rot="-5400000">
              <a:off x="81" y="2886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4" name="AutoShape 27"/>
            <p:cNvSpPr>
              <a:spLocks noChangeArrowheads="1"/>
            </p:cNvSpPr>
            <p:nvPr/>
          </p:nvSpPr>
          <p:spPr bwMode="auto">
            <a:xfrm rot="-5400000">
              <a:off x="81" y="347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5" name="AutoShape 28"/>
            <p:cNvSpPr>
              <a:spLocks noChangeArrowheads="1"/>
            </p:cNvSpPr>
            <p:nvPr/>
          </p:nvSpPr>
          <p:spPr bwMode="auto">
            <a:xfrm rot="-5400000">
              <a:off x="81" y="508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6" name="AutoShape 29"/>
            <p:cNvSpPr>
              <a:spLocks noChangeArrowheads="1"/>
            </p:cNvSpPr>
            <p:nvPr/>
          </p:nvSpPr>
          <p:spPr bwMode="auto">
            <a:xfrm rot="-5400000">
              <a:off x="81" y="110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7" name="AutoShape 30"/>
            <p:cNvSpPr>
              <a:spLocks noChangeArrowheads="1"/>
            </p:cNvSpPr>
            <p:nvPr/>
          </p:nvSpPr>
          <p:spPr bwMode="auto">
            <a:xfrm rot="-5400000">
              <a:off x="81" y="1697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8" name="Freeform 31"/>
            <p:cNvSpPr>
              <a:spLocks/>
            </p:cNvSpPr>
            <p:nvPr/>
          </p:nvSpPr>
          <p:spPr bwMode="auto">
            <a:xfrm>
              <a:off x="98" y="0"/>
              <a:ext cx="532" cy="46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66"/>
                </a:cxn>
                <a:cxn ang="0">
                  <a:pos x="532" y="465"/>
                </a:cxn>
                <a:cxn ang="0">
                  <a:pos x="532" y="201"/>
                </a:cxn>
                <a:cxn ang="0">
                  <a:pos x="172" y="0"/>
                </a:cxn>
                <a:cxn ang="0">
                  <a:pos x="1" y="0"/>
                </a:cxn>
              </a:cxnLst>
              <a:rect l="0" t="0" r="r" b="b"/>
              <a:pathLst>
                <a:path w="532" h="465">
                  <a:moveTo>
                    <a:pt x="1" y="0"/>
                  </a:moveTo>
                  <a:lnTo>
                    <a:pt x="0" y="166"/>
                  </a:lnTo>
                  <a:lnTo>
                    <a:pt x="532" y="465"/>
                  </a:lnTo>
                  <a:lnTo>
                    <a:pt x="532" y="201"/>
                  </a:lnTo>
                  <a:lnTo>
                    <a:pt x="172" y="0"/>
                  </a:lnTo>
                  <a:lnTo>
                    <a:pt x="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 cap="flat" cmpd="sng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9" name="Freeform 32"/>
            <p:cNvSpPr>
              <a:spLocks/>
            </p:cNvSpPr>
            <p:nvPr/>
          </p:nvSpPr>
          <p:spPr bwMode="auto">
            <a:xfrm>
              <a:off x="95" y="4060"/>
              <a:ext cx="457" cy="260"/>
            </a:xfrm>
            <a:custGeom>
              <a:avLst/>
              <a:gdLst/>
              <a:ahLst/>
              <a:cxnLst>
                <a:cxn ang="0">
                  <a:pos x="457" y="260"/>
                </a:cxn>
                <a:cxn ang="0">
                  <a:pos x="1" y="0"/>
                </a:cxn>
                <a:cxn ang="0">
                  <a:pos x="0" y="264"/>
                </a:cxn>
                <a:cxn ang="0">
                  <a:pos x="457" y="260"/>
                </a:cxn>
              </a:cxnLst>
              <a:rect l="0" t="0" r="r" b="b"/>
              <a:pathLst>
                <a:path w="457" h="264">
                  <a:moveTo>
                    <a:pt x="457" y="260"/>
                  </a:moveTo>
                  <a:lnTo>
                    <a:pt x="1" y="0"/>
                  </a:lnTo>
                  <a:lnTo>
                    <a:pt x="0" y="264"/>
                  </a:lnTo>
                  <a:lnTo>
                    <a:pt x="457" y="26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 cap="flat" cmpd="sng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41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295400" y="1524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Hier klicken, um Master-Titelformat zu bearbeiten.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/>
            </a:lvl1pPr>
          </a:lstStyle>
          <a:p>
            <a:r>
              <a:rPr lang="en-US"/>
              <a:t>Hier klicken, um Master-Untertitelformat zu bearbeiten.</a:t>
            </a:r>
          </a:p>
        </p:txBody>
      </p:sp>
      <p:sp>
        <p:nvSpPr>
          <p:cNvPr id="30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12954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7338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AD9C27E-2BD8-46C2-9772-E60146B253F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2EC29-8DFB-412C-A861-9BF9A8B9C3F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spd="med"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48500" y="419100"/>
            <a:ext cx="1943100" cy="5740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219200" y="419100"/>
            <a:ext cx="5676900" cy="57404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A9FD3-789C-4B38-BC03-C549BB558BB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spd="med">
    <p:wipe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xt und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9200" y="4191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219200" y="20447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ClipArt-Platzhalter 3"/>
          <p:cNvSpPr>
            <a:spLocks noGrp="1"/>
          </p:cNvSpPr>
          <p:nvPr>
            <p:ph type="clipArt" sz="half" idx="2"/>
          </p:nvPr>
        </p:nvSpPr>
        <p:spPr>
          <a:xfrm>
            <a:off x="5181600" y="2044700"/>
            <a:ext cx="3810000" cy="4114800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FC1F2-75C1-4F2E-9B18-BB3577C83F1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spd="med"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2F603-0319-4971-BC39-B97EC5EE5FB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spd="med"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334C3-76E6-4D4D-97CD-25BDFF1CB04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spd="med"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19200" y="2044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81600" y="2044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F65D5-23E9-49A3-952A-DD65D743D32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spd="med"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6513C-EF8E-43CA-B666-64C10E4F05C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spd="med"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E730C-0956-41B2-B95E-6C3E21C6557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spd="med"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40E8D-BEED-4DF8-970D-99E8F0C7060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spd="med"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70B9F-A6D3-4776-9196-E29A10153D5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spd="med"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AD736-D39F-46C7-B193-036035CF34E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spd="med"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4191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Hier klicken, um Master-Titelformat zu bearbeiten.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20447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Hier klicken, um Master-Textformat zu bearbeiten.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255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smtClean="0">
                <a:latin typeface="Arial Narrow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6395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 smtClean="0">
                <a:latin typeface="Arial Narrow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29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smtClean="0">
                <a:latin typeface="Arial Narrow" pitchFamily="34" charset="0"/>
              </a:defRPr>
            </a:lvl1pPr>
          </a:lstStyle>
          <a:p>
            <a:pPr>
              <a:defRPr/>
            </a:pPr>
            <a:fld id="{3CB266C7-16E7-4F85-BE92-35C227C4BA1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grpSp>
        <p:nvGrpSpPr>
          <p:cNvPr id="11271" name="Group 7"/>
          <p:cNvGrpSpPr>
            <a:grpSpLocks/>
          </p:cNvGrpSpPr>
          <p:nvPr/>
        </p:nvGrpSpPr>
        <p:grpSpPr bwMode="auto">
          <a:xfrm>
            <a:off x="152400" y="314325"/>
            <a:ext cx="847725" cy="6543675"/>
            <a:chOff x="96" y="198"/>
            <a:chExt cx="534" cy="4122"/>
          </a:xfrm>
        </p:grpSpPr>
        <p:sp>
          <p:nvSpPr>
            <p:cNvPr id="3080" name="AutoShape 8"/>
            <p:cNvSpPr>
              <a:spLocks noChangeArrowheads="1"/>
            </p:cNvSpPr>
            <p:nvPr/>
          </p:nvSpPr>
          <p:spPr bwMode="auto">
            <a:xfrm rot="5400000" flipH="1">
              <a:off x="82" y="1995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081" name="AutoShape 9"/>
            <p:cNvSpPr>
              <a:spLocks noChangeArrowheads="1"/>
            </p:cNvSpPr>
            <p:nvPr/>
          </p:nvSpPr>
          <p:spPr bwMode="auto">
            <a:xfrm rot="5400000" flipH="1">
              <a:off x="82" y="258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082" name="AutoShape 10"/>
            <p:cNvSpPr>
              <a:spLocks noChangeArrowheads="1"/>
            </p:cNvSpPr>
            <p:nvPr/>
          </p:nvSpPr>
          <p:spPr bwMode="auto">
            <a:xfrm rot="5400000" flipH="1">
              <a:off x="81" y="318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083" name="AutoShape 11"/>
            <p:cNvSpPr>
              <a:spLocks noChangeArrowheads="1"/>
            </p:cNvSpPr>
            <p:nvPr/>
          </p:nvSpPr>
          <p:spPr bwMode="auto">
            <a:xfrm rot="5400000" flipH="1">
              <a:off x="83" y="3775"/>
              <a:ext cx="558" cy="533"/>
            </a:xfrm>
            <a:prstGeom prst="parallelogram">
              <a:avLst>
                <a:gd name="adj" fmla="val 5543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084" name="AutoShape 12"/>
            <p:cNvSpPr>
              <a:spLocks noChangeArrowheads="1"/>
            </p:cNvSpPr>
            <p:nvPr/>
          </p:nvSpPr>
          <p:spPr bwMode="auto">
            <a:xfrm rot="5400000" flipH="1">
              <a:off x="82" y="21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085" name="AutoShape 13"/>
            <p:cNvSpPr>
              <a:spLocks noChangeArrowheads="1"/>
            </p:cNvSpPr>
            <p:nvPr/>
          </p:nvSpPr>
          <p:spPr bwMode="auto">
            <a:xfrm rot="5400000" flipH="1">
              <a:off x="81" y="80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 rot="5400000" flipH="1">
              <a:off x="81" y="139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441325" y="0"/>
            <a:ext cx="276225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088" name="AutoShape 16"/>
          <p:cNvSpPr>
            <a:spLocks noChangeArrowheads="1"/>
          </p:cNvSpPr>
          <p:nvPr/>
        </p:nvSpPr>
        <p:spPr bwMode="auto">
          <a:xfrm flipH="1">
            <a:off x="547688" y="1703388"/>
            <a:ext cx="8596312" cy="254000"/>
          </a:xfrm>
          <a:prstGeom prst="homePlate">
            <a:avLst>
              <a:gd name="adj" fmla="val 58913"/>
            </a:avLst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089" name="Oval 17"/>
          <p:cNvSpPr>
            <a:spLocks noChangeArrowheads="1"/>
          </p:cNvSpPr>
          <p:nvPr/>
        </p:nvSpPr>
        <p:spPr bwMode="auto">
          <a:xfrm>
            <a:off x="460375" y="1706563"/>
            <a:ext cx="295275" cy="274637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463550" y="1912938"/>
            <a:ext cx="1905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091" name="Oval 19"/>
          <p:cNvSpPr>
            <a:spLocks noChangeArrowheads="1"/>
          </p:cNvSpPr>
          <p:nvPr/>
        </p:nvSpPr>
        <p:spPr bwMode="auto">
          <a:xfrm>
            <a:off x="9209088" y="1676400"/>
            <a:ext cx="304800" cy="274638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457200" y="1739900"/>
            <a:ext cx="875188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grpSp>
        <p:nvGrpSpPr>
          <p:cNvPr id="11278" name="Group 21"/>
          <p:cNvGrpSpPr>
            <a:grpSpLocks/>
          </p:cNvGrpSpPr>
          <p:nvPr/>
        </p:nvGrpSpPr>
        <p:grpSpPr bwMode="auto">
          <a:xfrm>
            <a:off x="150813" y="0"/>
            <a:ext cx="849312" cy="6858000"/>
            <a:chOff x="95" y="0"/>
            <a:chExt cx="535" cy="4320"/>
          </a:xfrm>
        </p:grpSpPr>
        <p:sp>
          <p:nvSpPr>
            <p:cNvPr id="3094" name="AutoShape 22"/>
            <p:cNvSpPr>
              <a:spLocks noChangeArrowheads="1"/>
            </p:cNvSpPr>
            <p:nvPr/>
          </p:nvSpPr>
          <p:spPr bwMode="auto">
            <a:xfrm rot="-5400000">
              <a:off x="82" y="229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095" name="AutoShape 23"/>
            <p:cNvSpPr>
              <a:spLocks noChangeArrowheads="1"/>
            </p:cNvSpPr>
            <p:nvPr/>
          </p:nvSpPr>
          <p:spPr bwMode="auto">
            <a:xfrm rot="-5400000">
              <a:off x="81" y="2886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096" name="AutoShape 24"/>
            <p:cNvSpPr>
              <a:spLocks noChangeArrowheads="1"/>
            </p:cNvSpPr>
            <p:nvPr/>
          </p:nvSpPr>
          <p:spPr bwMode="auto">
            <a:xfrm rot="-5400000">
              <a:off x="81" y="347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097" name="AutoShape 25"/>
            <p:cNvSpPr>
              <a:spLocks noChangeArrowheads="1"/>
            </p:cNvSpPr>
            <p:nvPr/>
          </p:nvSpPr>
          <p:spPr bwMode="auto">
            <a:xfrm rot="-5400000">
              <a:off x="81" y="508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098" name="AutoShape 26"/>
            <p:cNvSpPr>
              <a:spLocks noChangeArrowheads="1"/>
            </p:cNvSpPr>
            <p:nvPr/>
          </p:nvSpPr>
          <p:spPr bwMode="auto">
            <a:xfrm rot="-5400000">
              <a:off x="81" y="110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099" name="AutoShape 27"/>
            <p:cNvSpPr>
              <a:spLocks noChangeArrowheads="1"/>
            </p:cNvSpPr>
            <p:nvPr/>
          </p:nvSpPr>
          <p:spPr bwMode="auto">
            <a:xfrm rot="-5400000">
              <a:off x="81" y="1697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100" name="Freeform 28"/>
            <p:cNvSpPr>
              <a:spLocks/>
            </p:cNvSpPr>
            <p:nvPr/>
          </p:nvSpPr>
          <p:spPr bwMode="auto">
            <a:xfrm>
              <a:off x="98" y="0"/>
              <a:ext cx="532" cy="46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66"/>
                </a:cxn>
                <a:cxn ang="0">
                  <a:pos x="532" y="465"/>
                </a:cxn>
                <a:cxn ang="0">
                  <a:pos x="532" y="201"/>
                </a:cxn>
                <a:cxn ang="0">
                  <a:pos x="172" y="0"/>
                </a:cxn>
                <a:cxn ang="0">
                  <a:pos x="1" y="0"/>
                </a:cxn>
              </a:cxnLst>
              <a:rect l="0" t="0" r="r" b="b"/>
              <a:pathLst>
                <a:path w="532" h="465">
                  <a:moveTo>
                    <a:pt x="1" y="0"/>
                  </a:moveTo>
                  <a:lnTo>
                    <a:pt x="0" y="166"/>
                  </a:lnTo>
                  <a:lnTo>
                    <a:pt x="532" y="465"/>
                  </a:lnTo>
                  <a:lnTo>
                    <a:pt x="532" y="201"/>
                  </a:lnTo>
                  <a:lnTo>
                    <a:pt x="172" y="0"/>
                  </a:lnTo>
                  <a:lnTo>
                    <a:pt x="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 cap="flat" cmpd="sng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101" name="Freeform 29"/>
            <p:cNvSpPr>
              <a:spLocks/>
            </p:cNvSpPr>
            <p:nvPr/>
          </p:nvSpPr>
          <p:spPr bwMode="auto">
            <a:xfrm>
              <a:off x="95" y="4060"/>
              <a:ext cx="457" cy="260"/>
            </a:xfrm>
            <a:custGeom>
              <a:avLst/>
              <a:gdLst/>
              <a:ahLst/>
              <a:cxnLst>
                <a:cxn ang="0">
                  <a:pos x="457" y="260"/>
                </a:cxn>
                <a:cxn ang="0">
                  <a:pos x="1" y="0"/>
                </a:cxn>
                <a:cxn ang="0">
                  <a:pos x="0" y="264"/>
                </a:cxn>
                <a:cxn ang="0">
                  <a:pos x="457" y="260"/>
                </a:cxn>
              </a:cxnLst>
              <a:rect l="0" t="0" r="r" b="b"/>
              <a:pathLst>
                <a:path w="457" h="264">
                  <a:moveTo>
                    <a:pt x="457" y="260"/>
                  </a:moveTo>
                  <a:lnTo>
                    <a:pt x="1" y="0"/>
                  </a:lnTo>
                  <a:lnTo>
                    <a:pt x="0" y="264"/>
                  </a:lnTo>
                  <a:lnTo>
                    <a:pt x="457" y="26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 cap="flat" cmpd="sng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9" grpId="0" animBg="1"/>
      <p:bldP spid="3091" grpId="0" animBg="1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Impact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Impac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Impac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Impac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Monotype Sorts" pitchFamily="2" charset="2"/>
        <a:buChar char="b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11.wmf"/><Relationship Id="rId5" Type="http://schemas.openxmlformats.org/officeDocument/2006/relationships/image" Target="../media/image10.gif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9.xml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3.bin"/><Relationship Id="rId2" Type="http://schemas.openxmlformats.org/officeDocument/2006/relationships/vmlDrawing" Target="../drawings/vmlDrawing3.vml"/><Relationship Id="rId1" Type="http://schemas.openxmlformats.org/officeDocument/2006/relationships/themeOverride" Target="../theme/themeOverride11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mlDrawing" Target="../drawings/vmlDrawing4.vml"/><Relationship Id="rId1" Type="http://schemas.openxmlformats.org/officeDocument/2006/relationships/themeOverride" Target="../theme/themeOverride12.xml"/><Relationship Id="rId6" Type="http://schemas.openxmlformats.org/officeDocument/2006/relationships/oleObject" Target="../embeddings/oleObject4.bin"/><Relationship Id="rId5" Type="http://schemas.openxmlformats.org/officeDocument/2006/relationships/audio" Target="../media/audio2.wav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3.xml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15.gif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5.bin"/><Relationship Id="rId2" Type="http://schemas.openxmlformats.org/officeDocument/2006/relationships/vmlDrawing" Target="../drawings/vmlDrawing5.vml"/><Relationship Id="rId1" Type="http://schemas.openxmlformats.org/officeDocument/2006/relationships/themeOverride" Target="../theme/themeOverride15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6.bin"/><Relationship Id="rId2" Type="http://schemas.openxmlformats.org/officeDocument/2006/relationships/vmlDrawing" Target="../drawings/vmlDrawing6.vml"/><Relationship Id="rId1" Type="http://schemas.openxmlformats.org/officeDocument/2006/relationships/themeOverride" Target="../theme/themeOverride16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emf"/><Relationship Id="rId4" Type="http://schemas.openxmlformats.org/officeDocument/2006/relationships/audio" Target="../media/audio3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7.xml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8.xml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9.xml"/><Relationship Id="rId5" Type="http://schemas.openxmlformats.org/officeDocument/2006/relationships/image" Target="../media/image17.png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7.bin"/><Relationship Id="rId2" Type="http://schemas.openxmlformats.org/officeDocument/2006/relationships/vmlDrawing" Target="../drawings/vmlDrawing7.vml"/><Relationship Id="rId1" Type="http://schemas.openxmlformats.org/officeDocument/2006/relationships/themeOverride" Target="../theme/themeOverride20.xml"/><Relationship Id="rId6" Type="http://schemas.openxmlformats.org/officeDocument/2006/relationships/audio" Target="../media/audio4.wav"/><Relationship Id="rId5" Type="http://schemas.openxmlformats.org/officeDocument/2006/relationships/audio" Target="../media/audio2.wav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8.bin"/><Relationship Id="rId2" Type="http://schemas.openxmlformats.org/officeDocument/2006/relationships/vmlDrawing" Target="../drawings/vmlDrawing8.vml"/><Relationship Id="rId1" Type="http://schemas.openxmlformats.org/officeDocument/2006/relationships/themeOverride" Target="../theme/themeOverride21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mlDrawing" Target="../drawings/vmlDrawing9.vml"/><Relationship Id="rId1" Type="http://schemas.openxmlformats.org/officeDocument/2006/relationships/themeOverride" Target="../theme/themeOverride22.xml"/><Relationship Id="rId6" Type="http://schemas.openxmlformats.org/officeDocument/2006/relationships/oleObject" Target="../embeddings/oleObject9.bin"/><Relationship Id="rId5" Type="http://schemas.openxmlformats.org/officeDocument/2006/relationships/audio" Target="../media/audio2.wav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3.xml"/><Relationship Id="rId6" Type="http://schemas.openxmlformats.org/officeDocument/2006/relationships/image" Target="../media/image21.wmf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4.xml"/><Relationship Id="rId5" Type="http://schemas.openxmlformats.org/officeDocument/2006/relationships/image" Target="../media/image22.emf"/><Relationship Id="rId4" Type="http://schemas.openxmlformats.org/officeDocument/2006/relationships/audio" Target="../media/audio2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5.xml"/><Relationship Id="rId5" Type="http://schemas.openxmlformats.org/officeDocument/2006/relationships/image" Target="../media/image23.emf"/><Relationship Id="rId4" Type="http://schemas.openxmlformats.org/officeDocument/2006/relationships/audio" Target="../media/audio2.wav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oleObject" Target="../embeddings/oleObject16.bin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10.bin"/><Relationship Id="rId12" Type="http://schemas.openxmlformats.org/officeDocument/2006/relationships/oleObject" Target="../embeddings/oleObject15.bin"/><Relationship Id="rId2" Type="http://schemas.openxmlformats.org/officeDocument/2006/relationships/vmlDrawing" Target="../drawings/vmlDrawing10.vml"/><Relationship Id="rId1" Type="http://schemas.openxmlformats.org/officeDocument/2006/relationships/themeOverride" Target="../theme/themeOverride26.xml"/><Relationship Id="rId6" Type="http://schemas.openxmlformats.org/officeDocument/2006/relationships/audio" Target="../media/audio5.wav"/><Relationship Id="rId11" Type="http://schemas.openxmlformats.org/officeDocument/2006/relationships/oleObject" Target="../embeddings/oleObject14.bin"/><Relationship Id="rId5" Type="http://schemas.openxmlformats.org/officeDocument/2006/relationships/audio" Target="../media/audio2.wav"/><Relationship Id="rId15" Type="http://schemas.openxmlformats.org/officeDocument/2006/relationships/oleObject" Target="../embeddings/oleObject18.bin"/><Relationship Id="rId10" Type="http://schemas.openxmlformats.org/officeDocument/2006/relationships/oleObject" Target="../embeddings/oleObject13.bin"/><Relationship Id="rId4" Type="http://schemas.openxmlformats.org/officeDocument/2006/relationships/notesSlide" Target="../notesSlides/notesSlide29.xml"/><Relationship Id="rId9" Type="http://schemas.openxmlformats.org/officeDocument/2006/relationships/oleObject" Target="../embeddings/oleObject12.bin"/><Relationship Id="rId14" Type="http://schemas.openxmlformats.org/officeDocument/2006/relationships/oleObject" Target="../embeddings/oleObject17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4" Type="http://schemas.openxmlformats.org/officeDocument/2006/relationships/audio" Target="../media/audio2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7.xml"/><Relationship Id="rId6" Type="http://schemas.openxmlformats.org/officeDocument/2006/relationships/image" Target="../media/image34.gif"/><Relationship Id="rId5" Type="http://schemas.openxmlformats.org/officeDocument/2006/relationships/image" Target="../media/image33.emf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.wmf"/><Relationship Id="rId11" Type="http://schemas.openxmlformats.org/officeDocument/2006/relationships/image" Target="../media/image9.wmf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audio" Target="../media/audio2.wav"/><Relationship Id="rId9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6.xml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7.xml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WordArt 2"/>
          <p:cNvSpPr>
            <a:spLocks noChangeArrowheads="1" noChangeShapeType="1" noTextEdit="1"/>
          </p:cNvSpPr>
          <p:nvPr/>
        </p:nvSpPr>
        <p:spPr bwMode="auto">
          <a:xfrm>
            <a:off x="1828800" y="419100"/>
            <a:ext cx="6781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Harquil"/>
              </a:rPr>
              <a:t>SOFTWARE</a:t>
            </a:r>
          </a:p>
        </p:txBody>
      </p:sp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1600200" y="2667000"/>
          <a:ext cx="6934200" cy="3205163"/>
        </p:xfrm>
        <a:graphic>
          <a:graphicData uri="http://schemas.openxmlformats.org/presentationml/2006/ole">
            <p:oleObj spid="_x0000_s1026" name="Bitmap" r:id="rId5" imgW="5447619" imgH="4114286" progId="PBrush">
              <p:embed/>
            </p:oleObj>
          </a:graphicData>
        </a:graphic>
      </p:graphicFrame>
    </p:spTree>
  </p:cSld>
  <p:clrMapOvr>
    <a:masterClrMapping/>
  </p:clrMapOvr>
  <p:transition spd="med" advClick="0" advTm="8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605- echo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bg1"/>
            </a:gs>
            <a:gs pos="100000">
              <a:srgbClr val="FFFF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sz="54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Zusammenhang</a:t>
            </a:r>
            <a:endParaRPr lang="de-DE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409" name="Rectangle 73"/>
          <p:cNvSpPr>
            <a:spLocks noChangeArrowheads="1"/>
          </p:cNvSpPr>
          <p:nvPr/>
        </p:nvSpPr>
        <p:spPr bwMode="auto">
          <a:xfrm>
            <a:off x="1295400" y="2209800"/>
            <a:ext cx="1905000" cy="41910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Ctr="1">
            <a:flatTx/>
          </a:bodyPr>
          <a:lstStyle/>
          <a:p>
            <a:pPr algn="ctr">
              <a:defRPr/>
            </a:pPr>
            <a:r>
              <a:rPr lang="de-DE" sz="4000" b="1">
                <a:effectLst>
                  <a:outerShdw blurRad="38100" dist="38100" dir="2700000" algn="tl">
                    <a:srgbClr val="000000"/>
                  </a:outerShdw>
                </a:effectLst>
                <a:latin typeface="Dragonwick" pitchFamily="2" charset="0"/>
              </a:rPr>
              <a:t>Soft-</a:t>
            </a:r>
          </a:p>
          <a:p>
            <a:pPr algn="ctr">
              <a:defRPr/>
            </a:pPr>
            <a:r>
              <a:rPr lang="de-DE" sz="4000" b="1">
                <a:effectLst>
                  <a:outerShdw blurRad="38100" dist="38100" dir="2700000" algn="tl">
                    <a:srgbClr val="000000"/>
                  </a:outerShdw>
                </a:effectLst>
                <a:latin typeface="Dragonwick" pitchFamily="2" charset="0"/>
              </a:rPr>
              <a:t>ware</a:t>
            </a:r>
          </a:p>
        </p:txBody>
      </p:sp>
      <p:sp>
        <p:nvSpPr>
          <p:cNvPr id="14410" name="Rectangle 74"/>
          <p:cNvSpPr>
            <a:spLocks noChangeArrowheads="1"/>
          </p:cNvSpPr>
          <p:nvPr/>
        </p:nvSpPr>
        <p:spPr bwMode="auto">
          <a:xfrm>
            <a:off x="6934200" y="2209800"/>
            <a:ext cx="1905000" cy="41910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Ctr="1">
            <a:flatTx/>
          </a:bodyPr>
          <a:lstStyle/>
          <a:p>
            <a:pPr algn="ctr">
              <a:defRPr/>
            </a:pPr>
            <a:r>
              <a:rPr lang="de-DE" sz="4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Hard-</a:t>
            </a:r>
          </a:p>
          <a:p>
            <a:pPr algn="ctr">
              <a:defRPr/>
            </a:pPr>
            <a:r>
              <a:rPr lang="de-DE" sz="4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ware</a:t>
            </a:r>
          </a:p>
        </p:txBody>
      </p:sp>
      <p:sp>
        <p:nvSpPr>
          <p:cNvPr id="14411" name="Rectangle 75"/>
          <p:cNvSpPr>
            <a:spLocks noChangeArrowheads="1"/>
          </p:cNvSpPr>
          <p:nvPr/>
        </p:nvSpPr>
        <p:spPr bwMode="auto">
          <a:xfrm>
            <a:off x="3886200" y="2209800"/>
            <a:ext cx="2241550" cy="12192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de-DE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System-</a:t>
            </a:r>
          </a:p>
          <a:p>
            <a:pPr algn="ctr">
              <a:defRPr/>
            </a:pPr>
            <a:r>
              <a:rPr lang="de-DE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programme</a:t>
            </a:r>
          </a:p>
          <a:p>
            <a:pPr algn="ctr">
              <a:defRPr/>
            </a:pPr>
            <a:endParaRPr lang="de-DE" sz="1600">
              <a:latin typeface="Arial" charset="0"/>
            </a:endParaRPr>
          </a:p>
        </p:txBody>
      </p:sp>
      <p:sp>
        <p:nvSpPr>
          <p:cNvPr id="14413" name="Rectangle 77"/>
          <p:cNvSpPr>
            <a:spLocks noChangeArrowheads="1"/>
          </p:cNvSpPr>
          <p:nvPr/>
        </p:nvSpPr>
        <p:spPr bwMode="auto">
          <a:xfrm>
            <a:off x="3886200" y="5181600"/>
            <a:ext cx="2241550" cy="12192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de-DE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Programmier-</a:t>
            </a:r>
          </a:p>
          <a:p>
            <a:pPr algn="ctr">
              <a:defRPr/>
            </a:pPr>
            <a:r>
              <a:rPr lang="de-DE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programme</a:t>
            </a:r>
          </a:p>
        </p:txBody>
      </p:sp>
      <p:pic>
        <p:nvPicPr>
          <p:cNvPr id="14419" name="Picture 83" descr="pointright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2743200"/>
            <a:ext cx="228600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20" name="Picture 84" descr="pointright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4114800"/>
            <a:ext cx="228600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21" name="Picture 85" descr="pointright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5638800"/>
            <a:ext cx="228600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29" name="Picture 9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0200" y="5105400"/>
            <a:ext cx="1165225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1" name="Picture 9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9000" y="4679950"/>
            <a:ext cx="1371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36" name="Rectangle 100"/>
          <p:cNvSpPr>
            <a:spLocks noChangeArrowheads="1"/>
          </p:cNvSpPr>
          <p:nvPr/>
        </p:nvSpPr>
        <p:spPr bwMode="auto">
          <a:xfrm>
            <a:off x="3886200" y="2209800"/>
            <a:ext cx="2241550" cy="12192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de-DE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System-</a:t>
            </a:r>
          </a:p>
          <a:p>
            <a:pPr algn="ctr">
              <a:defRPr/>
            </a:pPr>
            <a:r>
              <a:rPr lang="de-DE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programme</a:t>
            </a:r>
          </a:p>
          <a:p>
            <a:pPr algn="ctr">
              <a:defRPr/>
            </a:pPr>
            <a:r>
              <a:rPr lang="de-DE" sz="1600">
                <a:latin typeface="Arial" charset="0"/>
              </a:rPr>
              <a:t>steuern die Funktionen</a:t>
            </a:r>
          </a:p>
          <a:p>
            <a:pPr algn="ctr">
              <a:defRPr/>
            </a:pPr>
            <a:r>
              <a:rPr lang="de-DE" sz="1600">
                <a:latin typeface="Arial" charset="0"/>
              </a:rPr>
              <a:t>der</a:t>
            </a:r>
          </a:p>
        </p:txBody>
      </p:sp>
      <p:sp>
        <p:nvSpPr>
          <p:cNvPr id="14437" name="Rectangle 101"/>
          <p:cNvSpPr>
            <a:spLocks noChangeArrowheads="1"/>
          </p:cNvSpPr>
          <p:nvPr/>
        </p:nvSpPr>
        <p:spPr bwMode="auto">
          <a:xfrm>
            <a:off x="3886200" y="2209800"/>
            <a:ext cx="2241550" cy="12192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de-DE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System-</a:t>
            </a:r>
          </a:p>
          <a:p>
            <a:pPr algn="ctr">
              <a:defRPr/>
            </a:pPr>
            <a:r>
              <a:rPr lang="de-DE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programme</a:t>
            </a:r>
          </a:p>
          <a:p>
            <a:pPr algn="ctr">
              <a:defRPr/>
            </a:pPr>
            <a:r>
              <a:rPr lang="de-DE" sz="1600">
                <a:latin typeface="Arial" charset="0"/>
              </a:rPr>
              <a:t>steuern die Funktionen</a:t>
            </a:r>
          </a:p>
          <a:p>
            <a:pPr algn="ctr">
              <a:defRPr/>
            </a:pPr>
            <a:r>
              <a:rPr lang="de-DE" sz="1600">
                <a:latin typeface="Arial" charset="0"/>
              </a:rPr>
              <a:t>der</a:t>
            </a:r>
          </a:p>
        </p:txBody>
      </p:sp>
      <p:sp>
        <p:nvSpPr>
          <p:cNvPr id="14440" name="Rectangle 104"/>
          <p:cNvSpPr>
            <a:spLocks noChangeArrowheads="1"/>
          </p:cNvSpPr>
          <p:nvPr/>
        </p:nvSpPr>
        <p:spPr bwMode="auto">
          <a:xfrm>
            <a:off x="3873500" y="5194300"/>
            <a:ext cx="2241550" cy="12192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de-DE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Programmier-</a:t>
            </a:r>
          </a:p>
          <a:p>
            <a:pPr algn="ctr">
              <a:defRPr/>
            </a:pPr>
            <a:r>
              <a:rPr lang="de-DE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programme</a:t>
            </a:r>
          </a:p>
          <a:p>
            <a:pPr algn="ctr">
              <a:defRPr/>
            </a:pPr>
            <a:r>
              <a:rPr lang="de-DE" sz="1600">
                <a:latin typeface="Arial" charset="0"/>
              </a:rPr>
              <a:t>erlauben das</a:t>
            </a:r>
          </a:p>
          <a:p>
            <a:pPr algn="ctr">
              <a:defRPr/>
            </a:pPr>
            <a:r>
              <a:rPr lang="de-DE" sz="1600">
                <a:latin typeface="Arial" charset="0"/>
              </a:rPr>
              <a:t>Herstellen eigener</a:t>
            </a:r>
          </a:p>
        </p:txBody>
      </p:sp>
      <p:sp>
        <p:nvSpPr>
          <p:cNvPr id="14441" name="Rectangle 105"/>
          <p:cNvSpPr>
            <a:spLocks noChangeArrowheads="1"/>
          </p:cNvSpPr>
          <p:nvPr/>
        </p:nvSpPr>
        <p:spPr bwMode="auto">
          <a:xfrm>
            <a:off x="3886200" y="5207000"/>
            <a:ext cx="2241550" cy="12192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de-DE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Programmier-</a:t>
            </a:r>
          </a:p>
          <a:p>
            <a:pPr algn="ctr">
              <a:defRPr/>
            </a:pPr>
            <a:r>
              <a:rPr lang="de-DE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programme</a:t>
            </a:r>
          </a:p>
          <a:p>
            <a:pPr algn="ctr">
              <a:defRPr/>
            </a:pPr>
            <a:r>
              <a:rPr lang="de-DE" sz="1600">
                <a:latin typeface="Arial" charset="0"/>
              </a:rPr>
              <a:t>erlauben das</a:t>
            </a:r>
          </a:p>
          <a:p>
            <a:pPr algn="ctr">
              <a:defRPr/>
            </a:pPr>
            <a:r>
              <a:rPr lang="de-DE" sz="1600">
                <a:latin typeface="Arial" charset="0"/>
              </a:rPr>
              <a:t>Herstellen eigener</a:t>
            </a:r>
          </a:p>
        </p:txBody>
      </p:sp>
      <p:sp>
        <p:nvSpPr>
          <p:cNvPr id="14427" name="Line 91"/>
          <p:cNvSpPr>
            <a:spLocks noChangeShapeType="1"/>
          </p:cNvSpPr>
          <p:nvPr/>
        </p:nvSpPr>
        <p:spPr bwMode="auto">
          <a:xfrm>
            <a:off x="6019800" y="2819400"/>
            <a:ext cx="1143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>
            <a:outerShdw dist="28398" dir="12393903" algn="ctr" rotWithShape="0">
              <a:srgbClr val="FFFF00"/>
            </a:outerShdw>
          </a:effectLst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4426" name="Line 90"/>
          <p:cNvSpPr>
            <a:spLocks noChangeShapeType="1"/>
          </p:cNvSpPr>
          <p:nvPr/>
        </p:nvSpPr>
        <p:spPr bwMode="auto">
          <a:xfrm flipV="1">
            <a:off x="4048125" y="3225800"/>
            <a:ext cx="1588" cy="20510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>
            <a:outerShdw dist="25400" dir="10800000" algn="ctr" rotWithShape="0">
              <a:srgbClr val="FFFF00"/>
            </a:outerShdw>
          </a:effectLst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4439" name="Rectangle 103"/>
          <p:cNvSpPr>
            <a:spLocks noChangeArrowheads="1"/>
          </p:cNvSpPr>
          <p:nvPr/>
        </p:nvSpPr>
        <p:spPr bwMode="auto">
          <a:xfrm>
            <a:off x="3886200" y="3695700"/>
            <a:ext cx="2241550" cy="12192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de-DE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Anwender-</a:t>
            </a:r>
          </a:p>
          <a:p>
            <a:pPr algn="ctr">
              <a:defRPr/>
            </a:pPr>
            <a:r>
              <a:rPr lang="de-DE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programme</a:t>
            </a:r>
          </a:p>
          <a:p>
            <a:pPr algn="ctr">
              <a:defRPr/>
            </a:pPr>
            <a:endParaRPr lang="de-DE" sz="1600">
              <a:latin typeface="Arial" charset="0"/>
            </a:endParaRPr>
          </a:p>
        </p:txBody>
      </p:sp>
      <p:sp>
        <p:nvSpPr>
          <p:cNvPr id="14438" name="Rectangle 102"/>
          <p:cNvSpPr>
            <a:spLocks noChangeArrowheads="1"/>
          </p:cNvSpPr>
          <p:nvPr/>
        </p:nvSpPr>
        <p:spPr bwMode="auto">
          <a:xfrm>
            <a:off x="3911600" y="3708400"/>
            <a:ext cx="2241550" cy="12192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de-DE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Anwender-</a:t>
            </a:r>
          </a:p>
          <a:p>
            <a:pPr algn="ctr">
              <a:defRPr/>
            </a:pPr>
            <a:r>
              <a:rPr lang="de-DE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programme</a:t>
            </a:r>
          </a:p>
          <a:p>
            <a:pPr algn="ctr">
              <a:defRPr/>
            </a:pPr>
            <a:r>
              <a:rPr lang="de-DE" sz="1600">
                <a:latin typeface="Arial" charset="0"/>
              </a:rPr>
              <a:t>erledigen Sachaufgaben</a:t>
            </a:r>
          </a:p>
          <a:p>
            <a:pPr algn="ctr">
              <a:defRPr/>
            </a:pPr>
            <a:r>
              <a:rPr lang="de-DE" sz="1600">
                <a:latin typeface="Arial" charset="0"/>
              </a:rPr>
              <a:t>mit Hilfe der</a:t>
            </a:r>
          </a:p>
        </p:txBody>
      </p:sp>
      <p:sp>
        <p:nvSpPr>
          <p:cNvPr id="14412" name="Rectangle 76"/>
          <p:cNvSpPr>
            <a:spLocks noChangeArrowheads="1"/>
          </p:cNvSpPr>
          <p:nvPr/>
        </p:nvSpPr>
        <p:spPr bwMode="auto">
          <a:xfrm>
            <a:off x="3924300" y="3721100"/>
            <a:ext cx="2241550" cy="12192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de-DE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Anwender-</a:t>
            </a:r>
          </a:p>
          <a:p>
            <a:pPr algn="ctr">
              <a:defRPr/>
            </a:pPr>
            <a:r>
              <a:rPr lang="de-DE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programme</a:t>
            </a:r>
          </a:p>
          <a:p>
            <a:pPr algn="ctr">
              <a:defRPr/>
            </a:pPr>
            <a:r>
              <a:rPr lang="de-DE" sz="1600">
                <a:latin typeface="Arial" charset="0"/>
              </a:rPr>
              <a:t>erledigen Sachaufgaben</a:t>
            </a:r>
          </a:p>
          <a:p>
            <a:pPr algn="ctr">
              <a:defRPr/>
            </a:pPr>
            <a:r>
              <a:rPr lang="de-DE" sz="1600">
                <a:latin typeface="Arial" charset="0"/>
              </a:rPr>
              <a:t>mit Hilfe der</a:t>
            </a:r>
          </a:p>
        </p:txBody>
      </p:sp>
      <p:sp>
        <p:nvSpPr>
          <p:cNvPr id="14423" name="Line 87"/>
          <p:cNvSpPr>
            <a:spLocks noChangeShapeType="1"/>
          </p:cNvSpPr>
          <p:nvPr/>
        </p:nvSpPr>
        <p:spPr bwMode="auto">
          <a:xfrm>
            <a:off x="6019800" y="3390900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>
            <a:outerShdw dist="28398" dir="12393903" algn="ctr" rotWithShape="0">
              <a:srgbClr val="FFFF00"/>
            </a:outerShdw>
          </a:effectLst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4425" name="Line 89"/>
          <p:cNvSpPr>
            <a:spLocks noChangeShapeType="1"/>
          </p:cNvSpPr>
          <p:nvPr/>
        </p:nvSpPr>
        <p:spPr bwMode="auto">
          <a:xfrm>
            <a:off x="6019800" y="4813300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>
            <a:outerShdw dist="25400" dir="10800000" algn="ctr" rotWithShape="0">
              <a:srgbClr val="FFFF00"/>
            </a:outerShdw>
          </a:effectLst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4428" name="Line 92"/>
          <p:cNvSpPr>
            <a:spLocks noChangeShapeType="1"/>
          </p:cNvSpPr>
          <p:nvPr/>
        </p:nvSpPr>
        <p:spPr bwMode="auto">
          <a:xfrm>
            <a:off x="6019800" y="4343400"/>
            <a:ext cx="1143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>
            <a:outerShdw dist="28398" dir="12393903" algn="ctr" rotWithShape="0">
              <a:srgbClr val="FFFF00"/>
            </a:outerShdw>
          </a:effectLst>
        </p:spPr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4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4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4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utoUpdateAnimBg="0"/>
      <p:bldP spid="14409" grpId="0" animBg="1" autoUpdateAnimBg="0"/>
      <p:bldP spid="14410" grpId="0" animBg="1" autoUpdateAnimBg="0"/>
      <p:bldP spid="14411" grpId="0" animBg="1" autoUpdateAnimBg="0"/>
      <p:bldP spid="14413" grpId="0" animBg="1" autoUpdateAnimBg="0"/>
      <p:bldP spid="14436" grpId="0" animBg="1" autoUpdateAnimBg="0"/>
      <p:bldP spid="14437" grpId="0" animBg="1" autoUpdateAnimBg="0"/>
      <p:bldP spid="14440" grpId="0" animBg="1" autoUpdateAnimBg="0"/>
      <p:bldP spid="14441" grpId="0" animBg="1" autoUpdateAnimBg="0"/>
      <p:bldP spid="14439" grpId="0" animBg="1" autoUpdateAnimBg="0"/>
      <p:bldP spid="14438" grpId="0" animBg="1" autoUpdateAnimBg="0"/>
      <p:bldP spid="14412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bg1"/>
            </a:gs>
            <a:gs pos="100000">
              <a:srgbClr val="FFFF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2. Programmierprogramme</a:t>
            </a:r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4953000" y="2590800"/>
          <a:ext cx="3810000" cy="3394075"/>
        </p:xfrm>
        <a:graphic>
          <a:graphicData uri="http://schemas.openxmlformats.org/presentationml/2006/ole">
            <p:oleObj spid="_x0000_s2050" name="Clip" r:id="rId6" imgW="1878840" imgH="1673640" progId="">
              <p:embed/>
            </p:oleObj>
          </a:graphicData>
        </a:graphic>
      </p:graphicFrame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bg1"/>
            </a:gs>
            <a:gs pos="100000">
              <a:srgbClr val="FFFF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sz="54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Programmierprogramme</a:t>
            </a:r>
            <a:endParaRPr lang="de-DE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295400" y="2209800"/>
            <a:ext cx="3505200" cy="33528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Ctr="1">
            <a:flatTx/>
          </a:bodyPr>
          <a:lstStyle/>
          <a:p>
            <a:pPr algn="ctr"/>
            <a:r>
              <a:rPr lang="de-DE" b="1">
                <a:solidFill>
                  <a:schemeClr val="bg1"/>
                </a:solidFill>
                <a:latin typeface="Arial" charset="0"/>
              </a:rPr>
              <a:t>Um den Computer mit</a:t>
            </a:r>
          </a:p>
          <a:p>
            <a:pPr algn="ctr"/>
            <a:r>
              <a:rPr lang="de-DE" b="1">
                <a:solidFill>
                  <a:schemeClr val="bg1"/>
                </a:solidFill>
                <a:latin typeface="Arial" charset="0"/>
              </a:rPr>
              <a:t>dem Lösungsweg</a:t>
            </a:r>
          </a:p>
          <a:p>
            <a:pPr algn="ctr"/>
            <a:r>
              <a:rPr lang="de-DE" b="1">
                <a:solidFill>
                  <a:schemeClr val="bg1"/>
                </a:solidFill>
                <a:latin typeface="Arial" charset="0"/>
              </a:rPr>
              <a:t>„füttern“ zu können,</a:t>
            </a:r>
          </a:p>
          <a:p>
            <a:pPr algn="ctr"/>
            <a:r>
              <a:rPr lang="de-DE" b="1">
                <a:solidFill>
                  <a:schemeClr val="bg1"/>
                </a:solidFill>
                <a:latin typeface="Arial" charset="0"/>
              </a:rPr>
              <a:t>muss man </a:t>
            </a:r>
          </a:p>
          <a:p>
            <a:pPr algn="ctr"/>
            <a:r>
              <a:rPr lang="de-DE" b="1">
                <a:solidFill>
                  <a:schemeClr val="bg1"/>
                </a:solidFill>
                <a:latin typeface="Arial" charset="0"/>
              </a:rPr>
              <a:t>Anweisungen in einer</a:t>
            </a:r>
          </a:p>
          <a:p>
            <a:pPr algn="ctr"/>
            <a:r>
              <a:rPr lang="de-DE" b="1">
                <a:solidFill>
                  <a:schemeClr val="bg1"/>
                </a:solidFill>
                <a:latin typeface="Arial" charset="0"/>
              </a:rPr>
              <a:t>für den Computer</a:t>
            </a:r>
          </a:p>
          <a:p>
            <a:pPr algn="ctr"/>
            <a:r>
              <a:rPr lang="de-DE" b="1">
                <a:solidFill>
                  <a:schemeClr val="bg1"/>
                </a:solidFill>
                <a:latin typeface="Arial" charset="0"/>
              </a:rPr>
              <a:t>verständlichen Sprache</a:t>
            </a:r>
          </a:p>
          <a:p>
            <a:pPr algn="ctr"/>
            <a:r>
              <a:rPr lang="de-DE" b="1">
                <a:solidFill>
                  <a:schemeClr val="bg1"/>
                </a:solidFill>
                <a:latin typeface="Arial" charset="0"/>
              </a:rPr>
              <a:t>benutzen:</a:t>
            </a:r>
          </a:p>
        </p:txBody>
      </p:sp>
      <p:sp>
        <p:nvSpPr>
          <p:cNvPr id="16391" name="Oval 7"/>
          <p:cNvSpPr>
            <a:spLocks noChangeArrowheads="1"/>
          </p:cNvSpPr>
          <p:nvPr/>
        </p:nvSpPr>
        <p:spPr bwMode="auto">
          <a:xfrm>
            <a:off x="1295400" y="5638800"/>
            <a:ext cx="3505200" cy="990600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de-DE" sz="2600" b="1">
                <a:solidFill>
                  <a:srgbClr val="FFFF00"/>
                </a:solidFill>
                <a:latin typeface="Arial" charset="0"/>
              </a:rPr>
              <a:t>Programmiersprache</a:t>
            </a: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6096000" y="2209800"/>
            <a:ext cx="2133600" cy="33528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Ctr="1">
            <a:flatTx/>
          </a:bodyPr>
          <a:lstStyle/>
          <a:p>
            <a:pPr algn="ctr"/>
            <a:r>
              <a:rPr lang="de-DE" b="1">
                <a:solidFill>
                  <a:schemeClr val="bg1"/>
                </a:solidFill>
                <a:latin typeface="Arial" charset="0"/>
              </a:rPr>
              <a:t>Umwandlung</a:t>
            </a:r>
          </a:p>
          <a:p>
            <a:pPr algn="ctr"/>
            <a:r>
              <a:rPr lang="de-DE" b="1">
                <a:solidFill>
                  <a:schemeClr val="bg1"/>
                </a:solidFill>
                <a:latin typeface="Arial" charset="0"/>
              </a:rPr>
              <a:t>der</a:t>
            </a:r>
          </a:p>
          <a:p>
            <a:pPr algn="ctr"/>
            <a:r>
              <a:rPr lang="de-DE" b="1">
                <a:solidFill>
                  <a:schemeClr val="bg1"/>
                </a:solidFill>
                <a:latin typeface="Arial" charset="0"/>
              </a:rPr>
              <a:t>Programmier-</a:t>
            </a:r>
          </a:p>
          <a:p>
            <a:pPr algn="ctr"/>
            <a:r>
              <a:rPr lang="de-DE" b="1">
                <a:solidFill>
                  <a:schemeClr val="bg1"/>
                </a:solidFill>
                <a:latin typeface="Arial" charset="0"/>
              </a:rPr>
              <a:t>sprache</a:t>
            </a:r>
          </a:p>
          <a:p>
            <a:pPr algn="ctr"/>
            <a:r>
              <a:rPr lang="de-DE" b="1">
                <a:solidFill>
                  <a:schemeClr val="bg1"/>
                </a:solidFill>
                <a:latin typeface="Arial" charset="0"/>
              </a:rPr>
              <a:t>in</a:t>
            </a:r>
          </a:p>
          <a:p>
            <a:pPr algn="ctr"/>
            <a:r>
              <a:rPr lang="de-DE" b="1">
                <a:solidFill>
                  <a:schemeClr val="bg1"/>
                </a:solidFill>
                <a:latin typeface="Arial" charset="0"/>
              </a:rPr>
              <a:t>Maschinen-</a:t>
            </a:r>
          </a:p>
          <a:p>
            <a:pPr algn="ctr"/>
            <a:r>
              <a:rPr lang="de-DE" b="1">
                <a:solidFill>
                  <a:schemeClr val="bg1"/>
                </a:solidFill>
                <a:latin typeface="Arial" charset="0"/>
              </a:rPr>
              <a:t>sprache</a:t>
            </a:r>
          </a:p>
        </p:txBody>
      </p:sp>
      <p:sp>
        <p:nvSpPr>
          <p:cNvPr id="16395" name="Oval 11"/>
          <p:cNvSpPr>
            <a:spLocks noChangeArrowheads="1"/>
          </p:cNvSpPr>
          <p:nvPr/>
        </p:nvSpPr>
        <p:spPr bwMode="auto">
          <a:xfrm>
            <a:off x="6629400" y="5143500"/>
            <a:ext cx="2286000" cy="1504950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de-DE" b="1">
                <a:solidFill>
                  <a:srgbClr val="FFFF00"/>
                </a:solidFill>
                <a:latin typeface="Arial" charset="0"/>
              </a:rPr>
              <a:t>Interpreter</a:t>
            </a:r>
          </a:p>
          <a:p>
            <a:pPr algn="ctr"/>
            <a:r>
              <a:rPr lang="de-DE" b="1">
                <a:solidFill>
                  <a:srgbClr val="FFFF00"/>
                </a:solidFill>
                <a:latin typeface="Arial" charset="0"/>
              </a:rPr>
              <a:t>und/oder</a:t>
            </a:r>
          </a:p>
          <a:p>
            <a:pPr algn="ctr"/>
            <a:r>
              <a:rPr lang="de-DE" b="1">
                <a:solidFill>
                  <a:srgbClr val="FFFF00"/>
                </a:solidFill>
                <a:latin typeface="Arial" charset="0"/>
              </a:rPr>
              <a:t>Compiler</a:t>
            </a:r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>
            <a:off x="4800600" y="6096000"/>
            <a:ext cx="481013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 flipV="1">
            <a:off x="5257800" y="3633788"/>
            <a:ext cx="0" cy="24860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 flipV="1">
            <a:off x="5248275" y="3657600"/>
            <a:ext cx="1000125" cy="47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5037138" y="638175"/>
            <a:ext cx="3314700" cy="9144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kumimoji="1" lang="de-DE"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- sprachen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3" presetClass="entr" presetSubtype="36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utoUpdateAnimBg="0"/>
      <p:bldP spid="16389" grpId="0" animBg="1" autoUpdateAnimBg="0"/>
      <p:bldP spid="16391" grpId="0" animBg="1" autoUpdateAnimBg="0"/>
      <p:bldP spid="16393" grpId="0" animBg="1" autoUpdateAnimBg="0"/>
      <p:bldP spid="16395" grpId="0" animBg="1" autoUpdateAnimBg="0"/>
      <p:bldP spid="16402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bg1"/>
            </a:gs>
            <a:gs pos="100000">
              <a:srgbClr val="FFFF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Beispiele für</a:t>
            </a:r>
            <a:r>
              <a:rPr lang="de-DE" sz="54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de-DE" sz="540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de-DE" sz="54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Programmiersprachen</a:t>
            </a:r>
            <a:endParaRPr lang="de-DE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219200" y="2235200"/>
            <a:ext cx="7772400" cy="4114800"/>
          </a:xfrm>
        </p:spPr>
        <p:txBody>
          <a:bodyPr/>
          <a:lstStyle/>
          <a:p>
            <a:pPr marL="0" indent="666750">
              <a:buFontTx/>
              <a:buChar char="•"/>
              <a:defRPr/>
            </a:pPr>
            <a:r>
              <a:rPr lang="de-DE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Basic</a:t>
            </a:r>
          </a:p>
          <a:p>
            <a:pPr marL="0" indent="666750">
              <a:buFontTx/>
              <a:buChar char="•"/>
              <a:defRPr/>
            </a:pPr>
            <a:r>
              <a:rPr lang="de-DE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Pascal (Turbo-Pascal, Delphi)</a:t>
            </a:r>
          </a:p>
          <a:p>
            <a:pPr marL="0" indent="666750">
              <a:buFontTx/>
              <a:buChar char="•"/>
              <a:defRPr/>
            </a:pPr>
            <a:r>
              <a:rPr lang="de-DE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C (++)</a:t>
            </a:r>
          </a:p>
          <a:p>
            <a:pPr marL="0" indent="666750">
              <a:buFontTx/>
              <a:buChar char="•"/>
              <a:defRPr/>
            </a:pPr>
            <a:r>
              <a:rPr lang="de-DE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VBA</a:t>
            </a:r>
          </a:p>
          <a:p>
            <a:pPr marL="0" indent="666750">
              <a:buFontTx/>
              <a:buChar char="•"/>
              <a:defRPr/>
            </a:pPr>
            <a:r>
              <a:rPr lang="de-DE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Pearl</a:t>
            </a:r>
          </a:p>
          <a:p>
            <a:pPr marL="0" indent="666750">
              <a:buFontTx/>
              <a:buChar char="•"/>
              <a:defRPr/>
            </a:pPr>
            <a:r>
              <a:rPr lang="de-DE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Java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6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17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17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17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17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17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" fill="hold"/>
                                        <p:tgtEl>
                                          <p:spTgt spid="17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8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17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" fill="hold"/>
                                        <p:tgtEl>
                                          <p:spTgt spid="17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  <p:bldP spid="17414" grpId="0" build="p" autoUpdateAnimBg="0" advAuto="100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bg1"/>
            </a:gs>
            <a:gs pos="100000">
              <a:srgbClr val="FFFF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3.  Systemprogramme</a:t>
            </a:r>
          </a:p>
        </p:txBody>
      </p:sp>
      <p:graphicFrame>
        <p:nvGraphicFramePr>
          <p:cNvPr id="25603" name="Object 3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4953000" y="2590800"/>
          <a:ext cx="3810000" cy="3394075"/>
        </p:xfrm>
        <a:graphic>
          <a:graphicData uri="http://schemas.openxmlformats.org/presentationml/2006/ole">
            <p:oleObj spid="_x0000_s3074" name="Clip" r:id="rId7" imgW="1878840" imgH="1673640" progId="">
              <p:embed/>
            </p:oleObj>
          </a:graphicData>
        </a:graphic>
      </p:graphicFrame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bg1"/>
            </a:gs>
            <a:gs pos="100000">
              <a:srgbClr val="FFFF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32" name="Object 8"/>
          <p:cNvGraphicFramePr>
            <a:graphicFrameLocks noChangeAspect="1"/>
          </p:cNvGraphicFramePr>
          <p:nvPr/>
        </p:nvGraphicFramePr>
        <p:xfrm>
          <a:off x="990600" y="2362200"/>
          <a:ext cx="2559050" cy="2590800"/>
        </p:xfrm>
        <a:graphic>
          <a:graphicData uri="http://schemas.openxmlformats.org/presentationml/2006/ole">
            <p:oleObj spid="_x0000_s4098" name="Clip" r:id="rId6" imgW="1288080" imgH="1304280" progId="">
              <p:embed/>
            </p:oleObj>
          </a:graphicData>
        </a:graphic>
      </p:graphicFrame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sz="54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Systemprogramme</a:t>
            </a:r>
            <a:endParaRPr lang="de-DE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1295400" y="2209800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2667000" y="2286000"/>
            <a:ext cx="5883275" cy="43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de-DE" sz="2800" b="1">
                <a:latin typeface="Arial" charset="0"/>
              </a:rPr>
              <a:t>Systemprogramme werden auch 	als </a:t>
            </a:r>
            <a:r>
              <a:rPr lang="de-DE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Betriebssysteme</a:t>
            </a:r>
            <a:r>
              <a:rPr lang="de-DE" sz="2800" b="1">
                <a:latin typeface="Arial" charset="0"/>
              </a:rPr>
              <a:t> 			bezeichnet.</a:t>
            </a:r>
          </a:p>
          <a:p>
            <a:pPr>
              <a:defRPr/>
            </a:pPr>
            <a:r>
              <a:rPr lang="de-DE" sz="2800" b="1">
                <a:latin typeface="Arial" charset="0"/>
              </a:rPr>
              <a:t>	Betriebssysteme bestehen 	aus einer Ansammlung von Programmen, die dem Anwender umfassende Dienste anbieten, um alle Abläufe im Computer zu regeln.</a:t>
            </a:r>
            <a:endParaRPr lang="de-DE" sz="3200" b="1"/>
          </a:p>
          <a:p>
            <a:pPr>
              <a:defRPr/>
            </a:pPr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  <p:bldP spid="26630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bg1"/>
            </a:gs>
            <a:gs pos="100000">
              <a:srgbClr val="FFFF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sz="54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Systemprogramme</a:t>
            </a:r>
            <a:endParaRPr lang="de-DE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295400" y="2209800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295400" y="2209800"/>
            <a:ext cx="7331075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5000"/>
              </a:spcAft>
            </a:pPr>
            <a:r>
              <a:rPr lang="de-DE" sz="3000" b="1" i="1" dirty="0">
                <a:solidFill>
                  <a:schemeClr val="tx2"/>
                </a:solidFill>
                <a:latin typeface="Arial" charset="0"/>
              </a:rPr>
              <a:t>Betriebssysteme</a:t>
            </a:r>
            <a:endParaRPr lang="de-DE" sz="2600" b="1" dirty="0">
              <a:latin typeface="Arial" charset="0"/>
            </a:endParaRPr>
          </a:p>
          <a:p>
            <a:pPr>
              <a:spcAft>
                <a:spcPct val="5000"/>
              </a:spcAft>
              <a:buClr>
                <a:schemeClr val="accent1"/>
              </a:buClr>
              <a:buSzPct val="75000"/>
              <a:buFontTx/>
              <a:buChar char="•"/>
            </a:pPr>
            <a:r>
              <a:rPr lang="de-DE" sz="2800" b="1" dirty="0">
                <a:latin typeface="Arial" charset="0"/>
              </a:rPr>
              <a:t> steuern den Programmablauf.</a:t>
            </a:r>
          </a:p>
          <a:p>
            <a:pPr>
              <a:buClr>
                <a:schemeClr val="accent1"/>
              </a:buClr>
              <a:buSzPct val="75000"/>
              <a:buFontTx/>
              <a:buChar char="•"/>
            </a:pPr>
            <a:r>
              <a:rPr lang="de-DE" sz="2800" b="1" dirty="0">
                <a:latin typeface="Arial" charset="0"/>
              </a:rPr>
              <a:t> teilen Betriebsmittel wie z.B. Rechenzeit,</a:t>
            </a:r>
          </a:p>
          <a:p>
            <a:pPr>
              <a:buClr>
                <a:schemeClr val="accent1"/>
              </a:buClr>
              <a:buSzPct val="75000"/>
            </a:pPr>
            <a:r>
              <a:rPr lang="de-DE" sz="2800" b="1" dirty="0">
                <a:latin typeface="Arial" charset="0"/>
              </a:rPr>
              <a:t>  Speicherplatz, Datenkanäle zu.</a:t>
            </a:r>
          </a:p>
          <a:p>
            <a:pPr>
              <a:buClr>
                <a:schemeClr val="accent1"/>
              </a:buClr>
              <a:buSzPct val="75000"/>
              <a:buFontTx/>
              <a:buChar char="•"/>
            </a:pPr>
            <a:r>
              <a:rPr lang="de-DE" sz="2800" b="1" dirty="0">
                <a:latin typeface="Arial" charset="0"/>
              </a:rPr>
              <a:t> bieten die Möglichkeit, laufende </a:t>
            </a:r>
          </a:p>
          <a:p>
            <a:pPr>
              <a:buClr>
                <a:schemeClr val="accent1"/>
              </a:buClr>
              <a:buSzPct val="75000"/>
            </a:pPr>
            <a:r>
              <a:rPr lang="de-DE" sz="2800" b="1" dirty="0">
                <a:latin typeface="Arial" charset="0"/>
              </a:rPr>
              <a:t>  Programme zu unterbrechen, um z</a:t>
            </a:r>
            <a:r>
              <a:rPr lang="de-DE" sz="2800" b="1" dirty="0" smtClean="0">
                <a:latin typeface="Arial" charset="0"/>
              </a:rPr>
              <a:t>. B</a:t>
            </a:r>
            <a:r>
              <a:rPr lang="de-DE" sz="2800" b="1" dirty="0">
                <a:latin typeface="Arial" charset="0"/>
              </a:rPr>
              <a:t>. zu</a:t>
            </a:r>
          </a:p>
          <a:p>
            <a:pPr>
              <a:buClr>
                <a:schemeClr val="accent1"/>
              </a:buClr>
              <a:buSzPct val="75000"/>
            </a:pPr>
            <a:r>
              <a:rPr lang="de-DE" sz="2800" b="1" dirty="0">
                <a:latin typeface="Arial" charset="0"/>
              </a:rPr>
              <a:t>  drucken (Interrupt).</a:t>
            </a:r>
          </a:p>
          <a:p>
            <a:pPr>
              <a:buClr>
                <a:schemeClr val="accent1"/>
              </a:buClr>
              <a:buSzPct val="75000"/>
              <a:buFontTx/>
              <a:buChar char="•"/>
            </a:pPr>
            <a:r>
              <a:rPr lang="de-DE" sz="2800" b="1" dirty="0">
                <a:latin typeface="Arial" charset="0"/>
              </a:rPr>
              <a:t> verwalten die Speichermedien wie z.B. </a:t>
            </a:r>
          </a:p>
          <a:p>
            <a:pPr>
              <a:buClr>
                <a:schemeClr val="accent1"/>
              </a:buClr>
              <a:buSzPct val="75000"/>
            </a:pPr>
            <a:r>
              <a:rPr lang="de-DE" sz="2800" b="1" dirty="0">
                <a:latin typeface="Arial" charset="0"/>
              </a:rPr>
              <a:t>  die Diskette, Festplatte, CD-ROM.</a:t>
            </a:r>
          </a:p>
          <a:p>
            <a:pPr>
              <a:buFont typeface="Wingdings 2" pitchFamily="18" charset="2"/>
              <a:buChar char="¢"/>
            </a:pPr>
            <a:endParaRPr lang="de-DE" sz="2800" b="1" dirty="0">
              <a:latin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5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6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6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  <p:bldP spid="27652" grpId="0" build="p" autoUpdateAnimBg="0" advAuto="200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bg1"/>
            </a:gs>
            <a:gs pos="100000">
              <a:srgbClr val="FFFF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Beispiele für</a:t>
            </a:r>
            <a:r>
              <a:rPr lang="de-DE" sz="54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de-DE" sz="540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de-DE" sz="54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Systemprogramme</a:t>
            </a:r>
            <a:endParaRPr lang="de-DE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3352800" y="2271713"/>
            <a:ext cx="5251648" cy="4142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Tx/>
              <a:buChar char="•"/>
            </a:pPr>
            <a:r>
              <a:rPr lang="de-DE" sz="2800" b="1" dirty="0"/>
              <a:t> </a:t>
            </a:r>
            <a:r>
              <a:rPr lang="de-DE" sz="2800" b="1" dirty="0">
                <a:latin typeface="Arial" charset="0"/>
              </a:rPr>
              <a:t>MS-DOS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Tx/>
              <a:buChar char="•"/>
            </a:pPr>
            <a:r>
              <a:rPr lang="de-DE" sz="2800" b="1" dirty="0">
                <a:latin typeface="Arial" charset="0"/>
              </a:rPr>
              <a:t> WINDOWS 3.x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Tx/>
              <a:buChar char="•"/>
            </a:pPr>
            <a:r>
              <a:rPr lang="de-DE" sz="2800" b="1" dirty="0">
                <a:latin typeface="Arial" charset="0"/>
              </a:rPr>
              <a:t> WINDOWS 95 / 98 / ME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Tx/>
              <a:buChar char="•"/>
            </a:pPr>
            <a:r>
              <a:rPr lang="de-DE" sz="2800" b="1" dirty="0">
                <a:latin typeface="Arial" charset="0"/>
              </a:rPr>
              <a:t> WINDOWS NT / 2000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Tx/>
              <a:buChar char="•"/>
            </a:pPr>
            <a:r>
              <a:rPr lang="de-DE" sz="2800" b="1" dirty="0">
                <a:latin typeface="Arial" charset="0"/>
              </a:rPr>
              <a:t> WINDOWS </a:t>
            </a:r>
            <a:r>
              <a:rPr lang="de-DE" sz="2800" b="1" dirty="0" smtClean="0">
                <a:latin typeface="Arial" charset="0"/>
              </a:rPr>
              <a:t>XP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Tx/>
              <a:buChar char="•"/>
            </a:pPr>
            <a:r>
              <a:rPr lang="de-DE" sz="2800" b="1" dirty="0" smtClean="0">
                <a:latin typeface="Arial" charset="0"/>
              </a:rPr>
              <a:t>WINDOWS Vista /  7 / </a:t>
            </a:r>
            <a:r>
              <a:rPr lang="de-DE" sz="2800" b="1" dirty="0" smtClean="0">
                <a:latin typeface="Arial" charset="0"/>
              </a:rPr>
              <a:t>8 /8.1 </a:t>
            </a:r>
            <a:endParaRPr lang="de-DE" sz="2800" b="1" dirty="0">
              <a:latin typeface="Arial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Tx/>
              <a:buChar char="•"/>
            </a:pPr>
            <a:r>
              <a:rPr lang="de-DE" sz="2800" b="1" dirty="0">
                <a:latin typeface="Arial" charset="0"/>
              </a:rPr>
              <a:t> LINUX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Tx/>
              <a:buChar char="•"/>
            </a:pPr>
            <a:r>
              <a:rPr lang="de-DE" sz="2800" b="1" dirty="0">
                <a:latin typeface="Arial" charset="0"/>
              </a:rPr>
              <a:t> UNIX</a:t>
            </a:r>
            <a:endParaRPr lang="de-DE" dirty="0"/>
          </a:p>
        </p:txBody>
      </p:sp>
      <p:pic>
        <p:nvPicPr>
          <p:cNvPr id="28683" name="Picture 11" descr="gear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2514600"/>
            <a:ext cx="9493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1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28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28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28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28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1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28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28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6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28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" fill="hold"/>
                                        <p:tgtEl>
                                          <p:spTgt spid="28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5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286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" fill="hold"/>
                                        <p:tgtEl>
                                          <p:spTgt spid="286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9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286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286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5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" fill="hold"/>
                                        <p:tgtEl>
                                          <p:spTgt spid="286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" fill="hold"/>
                                        <p:tgtEl>
                                          <p:spTgt spid="286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1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utoUpdateAnimBg="0"/>
      <p:bldP spid="28678" grpId="0" build="p" autoUpdateAnimBg="0" advAuto="100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bg1"/>
            </a:gs>
            <a:gs pos="100000">
              <a:srgbClr val="FFFF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4. Anwenderprogramme</a:t>
            </a:r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4953000" y="2590800"/>
          <a:ext cx="3810000" cy="3394075"/>
        </p:xfrm>
        <a:graphic>
          <a:graphicData uri="http://schemas.openxmlformats.org/presentationml/2006/ole">
            <p:oleObj spid="_x0000_s5122" name="Clip" r:id="rId7" imgW="1878840" imgH="1673640" progId="">
              <p:embed/>
            </p:oleObj>
          </a:graphicData>
        </a:graphic>
      </p:graphicFrame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bg1"/>
            </a:gs>
            <a:gs pos="100000">
              <a:srgbClr val="FFFF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4. 1  Textverarbeitung</a:t>
            </a:r>
          </a:p>
        </p:txBody>
      </p:sp>
      <p:graphicFrame>
        <p:nvGraphicFramePr>
          <p:cNvPr id="31749" name="Object 5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4953000" y="2362200"/>
          <a:ext cx="3810000" cy="3473450"/>
        </p:xfrm>
        <a:graphic>
          <a:graphicData uri="http://schemas.openxmlformats.org/presentationml/2006/ole">
            <p:oleObj spid="_x0000_s6146" name="Clip" r:id="rId7" imgW="1793520" imgH="1635480" progId="">
              <p:embed/>
            </p:oleObj>
          </a:graphicData>
        </a:graphic>
      </p:graphicFrame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bg1"/>
            </a:gs>
            <a:gs pos="100000">
              <a:srgbClr val="FFFF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1.  Daten , Dateien, Programme</a:t>
            </a:r>
          </a:p>
        </p:txBody>
      </p:sp>
      <p:pic>
        <p:nvPicPr>
          <p:cNvPr id="71685" name="Picture 5" descr="BD09250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3068960"/>
            <a:ext cx="2919413" cy="27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bg1"/>
            </a:gs>
            <a:gs pos="100000">
              <a:srgbClr val="FFFF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sz="54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Textverarbeitung</a:t>
            </a:r>
            <a:endParaRPr lang="de-DE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295400" y="2209800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1279525" y="2174875"/>
            <a:ext cx="7559675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200" b="1">
                <a:solidFill>
                  <a:schemeClr val="accent1"/>
                </a:solidFill>
                <a:latin typeface="Arial" charset="0"/>
              </a:rPr>
              <a:t>Texte erfassen, Texte gestalten</a:t>
            </a:r>
            <a:endParaRPr lang="de-DE" sz="2800"/>
          </a:p>
          <a:p>
            <a:r>
              <a:rPr lang="de-DE" sz="2800"/>
              <a:t>z.B.: </a:t>
            </a:r>
          </a:p>
          <a:p>
            <a:endParaRPr lang="de-DE" sz="2800"/>
          </a:p>
          <a:p>
            <a:endParaRPr lang="de-DE"/>
          </a:p>
          <a:p>
            <a:endParaRPr lang="de-DE"/>
          </a:p>
        </p:txBody>
      </p:sp>
      <p:sp>
        <p:nvSpPr>
          <p:cNvPr id="32776" name="AutoShape 8"/>
          <p:cNvSpPr>
            <a:spLocks noChangeArrowheads="1"/>
          </p:cNvSpPr>
          <p:nvPr/>
        </p:nvSpPr>
        <p:spPr bwMode="auto">
          <a:xfrm>
            <a:off x="2133600" y="2743200"/>
            <a:ext cx="2057400" cy="914400"/>
          </a:xfrm>
          <a:custGeom>
            <a:avLst/>
            <a:gdLst>
              <a:gd name="T0" fmla="*/ 1028605 w 21600"/>
              <a:gd name="T1" fmla="*/ 0 h 21600"/>
              <a:gd name="T2" fmla="*/ 257175 w 21600"/>
              <a:gd name="T3" fmla="*/ 457200 h 21600"/>
              <a:gd name="T4" fmla="*/ 1028605 w 21600"/>
              <a:gd name="T5" fmla="*/ 228600 h 21600"/>
              <a:gd name="T6" fmla="*/ 2314575 w 21600"/>
              <a:gd name="T7" fmla="*/ 457200 h 21600"/>
              <a:gd name="T8" fmla="*/ 1800225 w 21600"/>
              <a:gd name="T9" fmla="*/ 685800 h 21600"/>
              <a:gd name="T10" fmla="*/ 1285875 w 21600"/>
              <a:gd name="T11" fmla="*/ 45720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1241425" y="3592513"/>
            <a:ext cx="691038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1">
                <a:latin typeface="Arial" charset="0"/>
              </a:rPr>
              <a:t>Tabulatoren, viele Schriftarten, Suchen und Tauschen</a:t>
            </a:r>
          </a:p>
          <a:p>
            <a:r>
              <a:rPr lang="de-DE" sz="2000" b="1">
                <a:latin typeface="Arial" charset="0"/>
              </a:rPr>
              <a:t>von Zeichenfolgen, Kopieren und Verschieben von </a:t>
            </a:r>
          </a:p>
          <a:p>
            <a:r>
              <a:rPr lang="de-DE" sz="2000" b="1">
                <a:latin typeface="Arial" charset="0"/>
              </a:rPr>
              <a:t>Textstellen, Kopf- und Fußzeilen, Seitennummerierung, </a:t>
            </a:r>
          </a:p>
          <a:p>
            <a:r>
              <a:rPr lang="de-DE" sz="2000" b="1">
                <a:latin typeface="Arial" charset="0"/>
              </a:rPr>
              <a:t>Fußnoten, Serienbriefe, automatische Silbentrennung,</a:t>
            </a:r>
          </a:p>
          <a:p>
            <a:r>
              <a:rPr lang="de-DE" sz="2000" b="1">
                <a:latin typeface="Arial" charset="0"/>
              </a:rPr>
              <a:t>Rechtschreibprüfung, Thesaurus, </a:t>
            </a:r>
          </a:p>
          <a:p>
            <a:r>
              <a:rPr lang="de-DE" sz="2000" b="1">
                <a:latin typeface="Arial" charset="0"/>
              </a:rPr>
              <a:t>Text in Tabellen und Spalten, Rahmen, Formeleingabe, </a:t>
            </a:r>
          </a:p>
          <a:p>
            <a:r>
              <a:rPr lang="de-DE" sz="2000" b="1">
                <a:latin typeface="Arial" charset="0"/>
              </a:rPr>
              <a:t>Textkunst u.a.</a:t>
            </a:r>
            <a:endParaRPr lang="de-DE" sz="2000">
              <a:latin typeface="Arial" charset="0"/>
            </a:endParaRPr>
          </a:p>
          <a:p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7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7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7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7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7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7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5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7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7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utoUpdateAnimBg="0"/>
      <p:bldP spid="32773" grpId="0" autoUpdateAnimBg="0"/>
      <p:bldP spid="32776" grpId="0" animBg="1"/>
      <p:bldP spid="32777" grpId="0" build="p" autoUpdateAnimBg="0" advAuto="100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bg1"/>
            </a:gs>
            <a:gs pos="100000">
              <a:srgbClr val="FFFF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4. 2  Tabellenkalkulation</a:t>
            </a:r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 flipH="1">
            <a:off x="4859338" y="2492375"/>
            <a:ext cx="3810000" cy="3560763"/>
            <a:chOff x="2472" y="1570"/>
            <a:chExt cx="2400" cy="2243"/>
          </a:xfrm>
        </p:grpSpPr>
        <p:sp>
          <p:nvSpPr>
            <p:cNvPr id="27652" name="AutoShape 4"/>
            <p:cNvSpPr>
              <a:spLocks noChangeAspect="1" noChangeArrowheads="1" noTextEdit="1"/>
            </p:cNvSpPr>
            <p:nvPr/>
          </p:nvSpPr>
          <p:spPr bwMode="auto">
            <a:xfrm>
              <a:off x="2472" y="1570"/>
              <a:ext cx="2400" cy="2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27653" name="Group 206"/>
            <p:cNvGrpSpPr>
              <a:grpSpLocks/>
            </p:cNvGrpSpPr>
            <p:nvPr/>
          </p:nvGrpSpPr>
          <p:grpSpPr bwMode="auto">
            <a:xfrm>
              <a:off x="2467" y="1570"/>
              <a:ext cx="2410" cy="2199"/>
              <a:chOff x="2467" y="1570"/>
              <a:chExt cx="2410" cy="2199"/>
            </a:xfrm>
          </p:grpSpPr>
          <p:sp>
            <p:nvSpPr>
              <p:cNvPr id="28321" name="Freeform 6"/>
              <p:cNvSpPr>
                <a:spLocks/>
              </p:cNvSpPr>
              <p:nvPr/>
            </p:nvSpPr>
            <p:spPr bwMode="auto">
              <a:xfrm>
                <a:off x="3868" y="1581"/>
                <a:ext cx="325" cy="459"/>
              </a:xfrm>
              <a:custGeom>
                <a:avLst/>
                <a:gdLst>
                  <a:gd name="T0" fmla="*/ 267 w 325"/>
                  <a:gd name="T1" fmla="*/ 444 h 459"/>
                  <a:gd name="T2" fmla="*/ 280 w 325"/>
                  <a:gd name="T3" fmla="*/ 442 h 459"/>
                  <a:gd name="T4" fmla="*/ 292 w 325"/>
                  <a:gd name="T5" fmla="*/ 437 h 459"/>
                  <a:gd name="T6" fmla="*/ 302 w 325"/>
                  <a:gd name="T7" fmla="*/ 429 h 459"/>
                  <a:gd name="T8" fmla="*/ 311 w 325"/>
                  <a:gd name="T9" fmla="*/ 421 h 459"/>
                  <a:gd name="T10" fmla="*/ 317 w 325"/>
                  <a:gd name="T11" fmla="*/ 411 h 459"/>
                  <a:gd name="T12" fmla="*/ 322 w 325"/>
                  <a:gd name="T13" fmla="*/ 400 h 459"/>
                  <a:gd name="T14" fmla="*/ 325 w 325"/>
                  <a:gd name="T15" fmla="*/ 388 h 459"/>
                  <a:gd name="T16" fmla="*/ 325 w 325"/>
                  <a:gd name="T17" fmla="*/ 374 h 459"/>
                  <a:gd name="T18" fmla="*/ 297 w 325"/>
                  <a:gd name="T19" fmla="*/ 59 h 459"/>
                  <a:gd name="T20" fmla="*/ 294 w 325"/>
                  <a:gd name="T21" fmla="*/ 46 h 459"/>
                  <a:gd name="T22" fmla="*/ 289 w 325"/>
                  <a:gd name="T23" fmla="*/ 34 h 459"/>
                  <a:gd name="T24" fmla="*/ 282 w 325"/>
                  <a:gd name="T25" fmla="*/ 24 h 459"/>
                  <a:gd name="T26" fmla="*/ 274 w 325"/>
                  <a:gd name="T27" fmla="*/ 15 h 459"/>
                  <a:gd name="T28" fmla="*/ 264 w 325"/>
                  <a:gd name="T29" fmla="*/ 9 h 459"/>
                  <a:gd name="T30" fmla="*/ 253 w 325"/>
                  <a:gd name="T31" fmla="*/ 4 h 459"/>
                  <a:gd name="T32" fmla="*/ 241 w 325"/>
                  <a:gd name="T33" fmla="*/ 0 h 459"/>
                  <a:gd name="T34" fmla="*/ 227 w 325"/>
                  <a:gd name="T35" fmla="*/ 0 h 459"/>
                  <a:gd name="T36" fmla="*/ 59 w 325"/>
                  <a:gd name="T37" fmla="*/ 16 h 459"/>
                  <a:gd name="T38" fmla="*/ 47 w 325"/>
                  <a:gd name="T39" fmla="*/ 18 h 459"/>
                  <a:gd name="T40" fmla="*/ 34 w 325"/>
                  <a:gd name="T41" fmla="*/ 23 h 459"/>
                  <a:gd name="T42" fmla="*/ 25 w 325"/>
                  <a:gd name="T43" fmla="*/ 29 h 459"/>
                  <a:gd name="T44" fmla="*/ 15 w 325"/>
                  <a:gd name="T45" fmla="*/ 38 h 459"/>
                  <a:gd name="T46" fmla="*/ 9 w 325"/>
                  <a:gd name="T47" fmla="*/ 49 h 459"/>
                  <a:gd name="T48" fmla="*/ 4 w 325"/>
                  <a:gd name="T49" fmla="*/ 60 h 459"/>
                  <a:gd name="T50" fmla="*/ 0 w 325"/>
                  <a:gd name="T51" fmla="*/ 72 h 459"/>
                  <a:gd name="T52" fmla="*/ 0 w 325"/>
                  <a:gd name="T53" fmla="*/ 85 h 459"/>
                  <a:gd name="T54" fmla="*/ 30 w 325"/>
                  <a:gd name="T55" fmla="*/ 401 h 459"/>
                  <a:gd name="T56" fmla="*/ 32 w 325"/>
                  <a:gd name="T57" fmla="*/ 413 h 459"/>
                  <a:gd name="T58" fmla="*/ 37 w 325"/>
                  <a:gd name="T59" fmla="*/ 426 h 459"/>
                  <a:gd name="T60" fmla="*/ 44 w 325"/>
                  <a:gd name="T61" fmla="*/ 435 h 459"/>
                  <a:gd name="T62" fmla="*/ 53 w 325"/>
                  <a:gd name="T63" fmla="*/ 444 h 459"/>
                  <a:gd name="T64" fmla="*/ 63 w 325"/>
                  <a:gd name="T65" fmla="*/ 451 h 459"/>
                  <a:gd name="T66" fmla="*/ 74 w 325"/>
                  <a:gd name="T67" fmla="*/ 456 h 459"/>
                  <a:gd name="T68" fmla="*/ 86 w 325"/>
                  <a:gd name="T69" fmla="*/ 459 h 459"/>
                  <a:gd name="T70" fmla="*/ 99 w 325"/>
                  <a:gd name="T71" fmla="*/ 459 h 459"/>
                  <a:gd name="T72" fmla="*/ 267 w 325"/>
                  <a:gd name="T73" fmla="*/ 444 h 45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25"/>
                  <a:gd name="T112" fmla="*/ 0 h 459"/>
                  <a:gd name="T113" fmla="*/ 325 w 325"/>
                  <a:gd name="T114" fmla="*/ 459 h 45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25" h="459">
                    <a:moveTo>
                      <a:pt x="267" y="444"/>
                    </a:moveTo>
                    <a:lnTo>
                      <a:pt x="280" y="442"/>
                    </a:lnTo>
                    <a:lnTo>
                      <a:pt x="292" y="437"/>
                    </a:lnTo>
                    <a:lnTo>
                      <a:pt x="302" y="429"/>
                    </a:lnTo>
                    <a:lnTo>
                      <a:pt x="311" y="421"/>
                    </a:lnTo>
                    <a:lnTo>
                      <a:pt x="317" y="411"/>
                    </a:lnTo>
                    <a:lnTo>
                      <a:pt x="322" y="400"/>
                    </a:lnTo>
                    <a:lnTo>
                      <a:pt x="325" y="388"/>
                    </a:lnTo>
                    <a:lnTo>
                      <a:pt x="325" y="374"/>
                    </a:lnTo>
                    <a:lnTo>
                      <a:pt x="297" y="59"/>
                    </a:lnTo>
                    <a:lnTo>
                      <a:pt x="294" y="46"/>
                    </a:lnTo>
                    <a:lnTo>
                      <a:pt x="289" y="34"/>
                    </a:lnTo>
                    <a:lnTo>
                      <a:pt x="282" y="24"/>
                    </a:lnTo>
                    <a:lnTo>
                      <a:pt x="274" y="15"/>
                    </a:lnTo>
                    <a:lnTo>
                      <a:pt x="264" y="9"/>
                    </a:lnTo>
                    <a:lnTo>
                      <a:pt x="253" y="4"/>
                    </a:lnTo>
                    <a:lnTo>
                      <a:pt x="241" y="0"/>
                    </a:lnTo>
                    <a:lnTo>
                      <a:pt x="227" y="0"/>
                    </a:lnTo>
                    <a:lnTo>
                      <a:pt x="59" y="16"/>
                    </a:lnTo>
                    <a:lnTo>
                      <a:pt x="47" y="18"/>
                    </a:lnTo>
                    <a:lnTo>
                      <a:pt x="34" y="23"/>
                    </a:lnTo>
                    <a:lnTo>
                      <a:pt x="25" y="29"/>
                    </a:lnTo>
                    <a:lnTo>
                      <a:pt x="15" y="38"/>
                    </a:lnTo>
                    <a:lnTo>
                      <a:pt x="9" y="49"/>
                    </a:lnTo>
                    <a:lnTo>
                      <a:pt x="4" y="60"/>
                    </a:lnTo>
                    <a:lnTo>
                      <a:pt x="0" y="72"/>
                    </a:lnTo>
                    <a:lnTo>
                      <a:pt x="0" y="85"/>
                    </a:lnTo>
                    <a:lnTo>
                      <a:pt x="30" y="401"/>
                    </a:lnTo>
                    <a:lnTo>
                      <a:pt x="32" y="413"/>
                    </a:lnTo>
                    <a:lnTo>
                      <a:pt x="37" y="426"/>
                    </a:lnTo>
                    <a:lnTo>
                      <a:pt x="44" y="435"/>
                    </a:lnTo>
                    <a:lnTo>
                      <a:pt x="53" y="444"/>
                    </a:lnTo>
                    <a:lnTo>
                      <a:pt x="63" y="451"/>
                    </a:lnTo>
                    <a:lnTo>
                      <a:pt x="74" y="456"/>
                    </a:lnTo>
                    <a:lnTo>
                      <a:pt x="86" y="459"/>
                    </a:lnTo>
                    <a:lnTo>
                      <a:pt x="99" y="459"/>
                    </a:lnTo>
                    <a:lnTo>
                      <a:pt x="267" y="444"/>
                    </a:lnTo>
                    <a:close/>
                  </a:path>
                </a:pathLst>
              </a:custGeom>
              <a:solidFill>
                <a:srgbClr val="D3BF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22" name="Freeform 7"/>
              <p:cNvSpPr>
                <a:spLocks/>
              </p:cNvSpPr>
              <p:nvPr/>
            </p:nvSpPr>
            <p:spPr bwMode="auto">
              <a:xfrm>
                <a:off x="3854" y="1574"/>
                <a:ext cx="324" cy="458"/>
              </a:xfrm>
              <a:custGeom>
                <a:avLst/>
                <a:gdLst>
                  <a:gd name="T0" fmla="*/ 266 w 324"/>
                  <a:gd name="T1" fmla="*/ 442 h 458"/>
                  <a:gd name="T2" fmla="*/ 278 w 324"/>
                  <a:gd name="T3" fmla="*/ 440 h 458"/>
                  <a:gd name="T4" fmla="*/ 290 w 324"/>
                  <a:gd name="T5" fmla="*/ 435 h 458"/>
                  <a:gd name="T6" fmla="*/ 300 w 324"/>
                  <a:gd name="T7" fmla="*/ 429 h 458"/>
                  <a:gd name="T8" fmla="*/ 309 w 324"/>
                  <a:gd name="T9" fmla="*/ 420 h 458"/>
                  <a:gd name="T10" fmla="*/ 316 w 324"/>
                  <a:gd name="T11" fmla="*/ 409 h 458"/>
                  <a:gd name="T12" fmla="*/ 320 w 324"/>
                  <a:gd name="T13" fmla="*/ 398 h 458"/>
                  <a:gd name="T14" fmla="*/ 324 w 324"/>
                  <a:gd name="T15" fmla="*/ 386 h 458"/>
                  <a:gd name="T16" fmla="*/ 324 w 324"/>
                  <a:gd name="T17" fmla="*/ 373 h 458"/>
                  <a:gd name="T18" fmla="*/ 295 w 324"/>
                  <a:gd name="T19" fmla="*/ 57 h 458"/>
                  <a:gd name="T20" fmla="*/ 292 w 324"/>
                  <a:gd name="T21" fmla="*/ 45 h 458"/>
                  <a:gd name="T22" fmla="*/ 288 w 324"/>
                  <a:gd name="T23" fmla="*/ 33 h 458"/>
                  <a:gd name="T24" fmla="*/ 281 w 324"/>
                  <a:gd name="T25" fmla="*/ 23 h 458"/>
                  <a:gd name="T26" fmla="*/ 273 w 324"/>
                  <a:gd name="T27" fmla="*/ 13 h 458"/>
                  <a:gd name="T28" fmla="*/ 262 w 324"/>
                  <a:gd name="T29" fmla="*/ 7 h 458"/>
                  <a:gd name="T30" fmla="*/ 251 w 324"/>
                  <a:gd name="T31" fmla="*/ 2 h 458"/>
                  <a:gd name="T32" fmla="*/ 239 w 324"/>
                  <a:gd name="T33" fmla="*/ 0 h 458"/>
                  <a:gd name="T34" fmla="*/ 225 w 324"/>
                  <a:gd name="T35" fmla="*/ 0 h 458"/>
                  <a:gd name="T36" fmla="*/ 57 w 324"/>
                  <a:gd name="T37" fmla="*/ 14 h 458"/>
                  <a:gd name="T38" fmla="*/ 45 w 324"/>
                  <a:gd name="T39" fmla="*/ 17 h 458"/>
                  <a:gd name="T40" fmla="*/ 33 w 324"/>
                  <a:gd name="T41" fmla="*/ 22 h 458"/>
                  <a:gd name="T42" fmla="*/ 23 w 324"/>
                  <a:gd name="T43" fmla="*/ 29 h 458"/>
                  <a:gd name="T44" fmla="*/ 14 w 324"/>
                  <a:gd name="T45" fmla="*/ 37 h 458"/>
                  <a:gd name="T46" fmla="*/ 7 w 324"/>
                  <a:gd name="T47" fmla="*/ 47 h 458"/>
                  <a:gd name="T48" fmla="*/ 2 w 324"/>
                  <a:gd name="T49" fmla="*/ 58 h 458"/>
                  <a:gd name="T50" fmla="*/ 0 w 324"/>
                  <a:gd name="T51" fmla="*/ 70 h 458"/>
                  <a:gd name="T52" fmla="*/ 0 w 324"/>
                  <a:gd name="T53" fmla="*/ 84 h 458"/>
                  <a:gd name="T54" fmla="*/ 28 w 324"/>
                  <a:gd name="T55" fmla="*/ 400 h 458"/>
                  <a:gd name="T56" fmla="*/ 30 w 324"/>
                  <a:gd name="T57" fmla="*/ 412 h 458"/>
                  <a:gd name="T58" fmla="*/ 35 w 324"/>
                  <a:gd name="T59" fmla="*/ 424 h 458"/>
                  <a:gd name="T60" fmla="*/ 42 w 324"/>
                  <a:gd name="T61" fmla="*/ 434 h 458"/>
                  <a:gd name="T62" fmla="*/ 51 w 324"/>
                  <a:gd name="T63" fmla="*/ 444 h 458"/>
                  <a:gd name="T64" fmla="*/ 61 w 324"/>
                  <a:gd name="T65" fmla="*/ 450 h 458"/>
                  <a:gd name="T66" fmla="*/ 72 w 324"/>
                  <a:gd name="T67" fmla="*/ 455 h 458"/>
                  <a:gd name="T68" fmla="*/ 84 w 324"/>
                  <a:gd name="T69" fmla="*/ 458 h 458"/>
                  <a:gd name="T70" fmla="*/ 97 w 324"/>
                  <a:gd name="T71" fmla="*/ 458 h 458"/>
                  <a:gd name="T72" fmla="*/ 266 w 324"/>
                  <a:gd name="T73" fmla="*/ 442 h 45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24"/>
                  <a:gd name="T112" fmla="*/ 0 h 458"/>
                  <a:gd name="T113" fmla="*/ 324 w 324"/>
                  <a:gd name="T114" fmla="*/ 458 h 45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24" h="458">
                    <a:moveTo>
                      <a:pt x="266" y="442"/>
                    </a:moveTo>
                    <a:lnTo>
                      <a:pt x="278" y="440"/>
                    </a:lnTo>
                    <a:lnTo>
                      <a:pt x="290" y="435"/>
                    </a:lnTo>
                    <a:lnTo>
                      <a:pt x="300" y="429"/>
                    </a:lnTo>
                    <a:lnTo>
                      <a:pt x="309" y="420"/>
                    </a:lnTo>
                    <a:lnTo>
                      <a:pt x="316" y="409"/>
                    </a:lnTo>
                    <a:lnTo>
                      <a:pt x="320" y="398"/>
                    </a:lnTo>
                    <a:lnTo>
                      <a:pt x="324" y="386"/>
                    </a:lnTo>
                    <a:lnTo>
                      <a:pt x="324" y="373"/>
                    </a:lnTo>
                    <a:lnTo>
                      <a:pt x="295" y="57"/>
                    </a:lnTo>
                    <a:lnTo>
                      <a:pt x="292" y="45"/>
                    </a:lnTo>
                    <a:lnTo>
                      <a:pt x="288" y="33"/>
                    </a:lnTo>
                    <a:lnTo>
                      <a:pt x="281" y="23"/>
                    </a:lnTo>
                    <a:lnTo>
                      <a:pt x="273" y="13"/>
                    </a:lnTo>
                    <a:lnTo>
                      <a:pt x="262" y="7"/>
                    </a:lnTo>
                    <a:lnTo>
                      <a:pt x="251" y="2"/>
                    </a:lnTo>
                    <a:lnTo>
                      <a:pt x="239" y="0"/>
                    </a:lnTo>
                    <a:lnTo>
                      <a:pt x="225" y="0"/>
                    </a:lnTo>
                    <a:lnTo>
                      <a:pt x="57" y="14"/>
                    </a:lnTo>
                    <a:lnTo>
                      <a:pt x="45" y="17"/>
                    </a:lnTo>
                    <a:lnTo>
                      <a:pt x="33" y="22"/>
                    </a:lnTo>
                    <a:lnTo>
                      <a:pt x="23" y="29"/>
                    </a:lnTo>
                    <a:lnTo>
                      <a:pt x="14" y="37"/>
                    </a:lnTo>
                    <a:lnTo>
                      <a:pt x="7" y="47"/>
                    </a:lnTo>
                    <a:lnTo>
                      <a:pt x="2" y="58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28" y="400"/>
                    </a:lnTo>
                    <a:lnTo>
                      <a:pt x="30" y="412"/>
                    </a:lnTo>
                    <a:lnTo>
                      <a:pt x="35" y="424"/>
                    </a:lnTo>
                    <a:lnTo>
                      <a:pt x="42" y="434"/>
                    </a:lnTo>
                    <a:lnTo>
                      <a:pt x="51" y="444"/>
                    </a:lnTo>
                    <a:lnTo>
                      <a:pt x="61" y="450"/>
                    </a:lnTo>
                    <a:lnTo>
                      <a:pt x="72" y="455"/>
                    </a:lnTo>
                    <a:lnTo>
                      <a:pt x="84" y="458"/>
                    </a:lnTo>
                    <a:lnTo>
                      <a:pt x="97" y="458"/>
                    </a:lnTo>
                    <a:lnTo>
                      <a:pt x="266" y="4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23" name="Freeform 8"/>
              <p:cNvSpPr>
                <a:spLocks/>
              </p:cNvSpPr>
              <p:nvPr/>
            </p:nvSpPr>
            <p:spPr bwMode="auto">
              <a:xfrm>
                <a:off x="4120" y="1943"/>
                <a:ext cx="62" cy="77"/>
              </a:xfrm>
              <a:custGeom>
                <a:avLst/>
                <a:gdLst>
                  <a:gd name="T0" fmla="*/ 54 w 62"/>
                  <a:gd name="T1" fmla="*/ 4 h 77"/>
                  <a:gd name="T2" fmla="*/ 54 w 62"/>
                  <a:gd name="T3" fmla="*/ 4 h 77"/>
                  <a:gd name="T4" fmla="*/ 54 w 62"/>
                  <a:gd name="T5" fmla="*/ 17 h 77"/>
                  <a:gd name="T6" fmla="*/ 51 w 62"/>
                  <a:gd name="T7" fmla="*/ 28 h 77"/>
                  <a:gd name="T8" fmla="*/ 46 w 62"/>
                  <a:gd name="T9" fmla="*/ 39 h 77"/>
                  <a:gd name="T10" fmla="*/ 40 w 62"/>
                  <a:gd name="T11" fmla="*/ 49 h 77"/>
                  <a:gd name="T12" fmla="*/ 31 w 62"/>
                  <a:gd name="T13" fmla="*/ 56 h 77"/>
                  <a:gd name="T14" fmla="*/ 23 w 62"/>
                  <a:gd name="T15" fmla="*/ 62 h 77"/>
                  <a:gd name="T16" fmla="*/ 11 w 62"/>
                  <a:gd name="T17" fmla="*/ 67 h 77"/>
                  <a:gd name="T18" fmla="*/ 0 w 62"/>
                  <a:gd name="T19" fmla="*/ 70 h 77"/>
                  <a:gd name="T20" fmla="*/ 0 w 62"/>
                  <a:gd name="T21" fmla="*/ 77 h 77"/>
                  <a:gd name="T22" fmla="*/ 13 w 62"/>
                  <a:gd name="T23" fmla="*/ 75 h 77"/>
                  <a:gd name="T24" fmla="*/ 25 w 62"/>
                  <a:gd name="T25" fmla="*/ 70 h 77"/>
                  <a:gd name="T26" fmla="*/ 36 w 62"/>
                  <a:gd name="T27" fmla="*/ 64 h 77"/>
                  <a:gd name="T28" fmla="*/ 47 w 62"/>
                  <a:gd name="T29" fmla="*/ 54 h 77"/>
                  <a:gd name="T30" fmla="*/ 53 w 62"/>
                  <a:gd name="T31" fmla="*/ 42 h 77"/>
                  <a:gd name="T32" fmla="*/ 58 w 62"/>
                  <a:gd name="T33" fmla="*/ 31 h 77"/>
                  <a:gd name="T34" fmla="*/ 62 w 62"/>
                  <a:gd name="T35" fmla="*/ 17 h 77"/>
                  <a:gd name="T36" fmla="*/ 62 w 62"/>
                  <a:gd name="T37" fmla="*/ 4 h 77"/>
                  <a:gd name="T38" fmla="*/ 62 w 62"/>
                  <a:gd name="T39" fmla="*/ 4 h 77"/>
                  <a:gd name="T40" fmla="*/ 62 w 62"/>
                  <a:gd name="T41" fmla="*/ 4 h 77"/>
                  <a:gd name="T42" fmla="*/ 61 w 62"/>
                  <a:gd name="T43" fmla="*/ 1 h 77"/>
                  <a:gd name="T44" fmla="*/ 58 w 62"/>
                  <a:gd name="T45" fmla="*/ 0 h 77"/>
                  <a:gd name="T46" fmla="*/ 56 w 62"/>
                  <a:gd name="T47" fmla="*/ 1 h 77"/>
                  <a:gd name="T48" fmla="*/ 54 w 62"/>
                  <a:gd name="T49" fmla="*/ 4 h 7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2"/>
                  <a:gd name="T76" fmla="*/ 0 h 77"/>
                  <a:gd name="T77" fmla="*/ 62 w 62"/>
                  <a:gd name="T78" fmla="*/ 77 h 7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2" h="77">
                    <a:moveTo>
                      <a:pt x="54" y="4"/>
                    </a:moveTo>
                    <a:lnTo>
                      <a:pt x="54" y="4"/>
                    </a:lnTo>
                    <a:lnTo>
                      <a:pt x="54" y="17"/>
                    </a:lnTo>
                    <a:lnTo>
                      <a:pt x="51" y="28"/>
                    </a:lnTo>
                    <a:lnTo>
                      <a:pt x="46" y="39"/>
                    </a:lnTo>
                    <a:lnTo>
                      <a:pt x="40" y="49"/>
                    </a:lnTo>
                    <a:lnTo>
                      <a:pt x="31" y="56"/>
                    </a:lnTo>
                    <a:lnTo>
                      <a:pt x="23" y="62"/>
                    </a:lnTo>
                    <a:lnTo>
                      <a:pt x="11" y="67"/>
                    </a:lnTo>
                    <a:lnTo>
                      <a:pt x="0" y="70"/>
                    </a:lnTo>
                    <a:lnTo>
                      <a:pt x="0" y="77"/>
                    </a:lnTo>
                    <a:lnTo>
                      <a:pt x="13" y="75"/>
                    </a:lnTo>
                    <a:lnTo>
                      <a:pt x="25" y="70"/>
                    </a:lnTo>
                    <a:lnTo>
                      <a:pt x="36" y="64"/>
                    </a:lnTo>
                    <a:lnTo>
                      <a:pt x="47" y="54"/>
                    </a:lnTo>
                    <a:lnTo>
                      <a:pt x="53" y="42"/>
                    </a:lnTo>
                    <a:lnTo>
                      <a:pt x="58" y="31"/>
                    </a:lnTo>
                    <a:lnTo>
                      <a:pt x="62" y="17"/>
                    </a:lnTo>
                    <a:lnTo>
                      <a:pt x="62" y="4"/>
                    </a:lnTo>
                    <a:lnTo>
                      <a:pt x="61" y="1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4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24" name="Freeform 9"/>
              <p:cNvSpPr>
                <a:spLocks/>
              </p:cNvSpPr>
              <p:nvPr/>
            </p:nvSpPr>
            <p:spPr bwMode="auto">
              <a:xfrm>
                <a:off x="4145" y="1627"/>
                <a:ext cx="37" cy="320"/>
              </a:xfrm>
              <a:custGeom>
                <a:avLst/>
                <a:gdLst>
                  <a:gd name="T0" fmla="*/ 0 w 37"/>
                  <a:gd name="T1" fmla="*/ 4 h 320"/>
                  <a:gd name="T2" fmla="*/ 0 w 37"/>
                  <a:gd name="T3" fmla="*/ 4 h 320"/>
                  <a:gd name="T4" fmla="*/ 29 w 37"/>
                  <a:gd name="T5" fmla="*/ 320 h 320"/>
                  <a:gd name="T6" fmla="*/ 37 w 37"/>
                  <a:gd name="T7" fmla="*/ 320 h 320"/>
                  <a:gd name="T8" fmla="*/ 7 w 37"/>
                  <a:gd name="T9" fmla="*/ 4 h 320"/>
                  <a:gd name="T10" fmla="*/ 7 w 37"/>
                  <a:gd name="T11" fmla="*/ 4 h 320"/>
                  <a:gd name="T12" fmla="*/ 7 w 37"/>
                  <a:gd name="T13" fmla="*/ 4 h 320"/>
                  <a:gd name="T14" fmla="*/ 6 w 37"/>
                  <a:gd name="T15" fmla="*/ 2 h 320"/>
                  <a:gd name="T16" fmla="*/ 4 w 37"/>
                  <a:gd name="T17" fmla="*/ 0 h 320"/>
                  <a:gd name="T18" fmla="*/ 1 w 37"/>
                  <a:gd name="T19" fmla="*/ 2 h 320"/>
                  <a:gd name="T20" fmla="*/ 0 w 37"/>
                  <a:gd name="T21" fmla="*/ 4 h 32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7"/>
                  <a:gd name="T34" fmla="*/ 0 h 320"/>
                  <a:gd name="T35" fmla="*/ 37 w 37"/>
                  <a:gd name="T36" fmla="*/ 320 h 32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7" h="320">
                    <a:moveTo>
                      <a:pt x="0" y="4"/>
                    </a:moveTo>
                    <a:lnTo>
                      <a:pt x="0" y="4"/>
                    </a:lnTo>
                    <a:lnTo>
                      <a:pt x="29" y="320"/>
                    </a:lnTo>
                    <a:lnTo>
                      <a:pt x="37" y="320"/>
                    </a:lnTo>
                    <a:lnTo>
                      <a:pt x="7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25" name="Freeform 10"/>
              <p:cNvSpPr>
                <a:spLocks/>
              </p:cNvSpPr>
              <p:nvPr/>
            </p:nvSpPr>
            <p:spPr bwMode="auto">
              <a:xfrm>
                <a:off x="4076" y="1570"/>
                <a:ext cx="76" cy="61"/>
              </a:xfrm>
              <a:custGeom>
                <a:avLst/>
                <a:gdLst>
                  <a:gd name="T0" fmla="*/ 3 w 76"/>
                  <a:gd name="T1" fmla="*/ 7 h 61"/>
                  <a:gd name="T2" fmla="*/ 3 w 76"/>
                  <a:gd name="T3" fmla="*/ 7 h 61"/>
                  <a:gd name="T4" fmla="*/ 17 w 76"/>
                  <a:gd name="T5" fmla="*/ 7 h 61"/>
                  <a:gd name="T6" fmla="*/ 28 w 76"/>
                  <a:gd name="T7" fmla="*/ 10 h 61"/>
                  <a:gd name="T8" fmla="*/ 39 w 76"/>
                  <a:gd name="T9" fmla="*/ 15 h 61"/>
                  <a:gd name="T10" fmla="*/ 48 w 76"/>
                  <a:gd name="T11" fmla="*/ 21 h 61"/>
                  <a:gd name="T12" fmla="*/ 56 w 76"/>
                  <a:gd name="T13" fmla="*/ 29 h 61"/>
                  <a:gd name="T14" fmla="*/ 62 w 76"/>
                  <a:gd name="T15" fmla="*/ 38 h 61"/>
                  <a:gd name="T16" fmla="*/ 67 w 76"/>
                  <a:gd name="T17" fmla="*/ 50 h 61"/>
                  <a:gd name="T18" fmla="*/ 69 w 76"/>
                  <a:gd name="T19" fmla="*/ 61 h 61"/>
                  <a:gd name="T20" fmla="*/ 76 w 76"/>
                  <a:gd name="T21" fmla="*/ 61 h 61"/>
                  <a:gd name="T22" fmla="*/ 74 w 76"/>
                  <a:gd name="T23" fmla="*/ 48 h 61"/>
                  <a:gd name="T24" fmla="*/ 69 w 76"/>
                  <a:gd name="T25" fmla="*/ 35 h 61"/>
                  <a:gd name="T26" fmla="*/ 63 w 76"/>
                  <a:gd name="T27" fmla="*/ 24 h 61"/>
                  <a:gd name="T28" fmla="*/ 53 w 76"/>
                  <a:gd name="T29" fmla="*/ 13 h 61"/>
                  <a:gd name="T30" fmla="*/ 41 w 76"/>
                  <a:gd name="T31" fmla="*/ 7 h 61"/>
                  <a:gd name="T32" fmla="*/ 30 w 76"/>
                  <a:gd name="T33" fmla="*/ 2 h 61"/>
                  <a:gd name="T34" fmla="*/ 17 w 76"/>
                  <a:gd name="T35" fmla="*/ 0 h 61"/>
                  <a:gd name="T36" fmla="*/ 3 w 76"/>
                  <a:gd name="T37" fmla="*/ 0 h 61"/>
                  <a:gd name="T38" fmla="*/ 3 w 76"/>
                  <a:gd name="T39" fmla="*/ 0 h 61"/>
                  <a:gd name="T40" fmla="*/ 3 w 76"/>
                  <a:gd name="T41" fmla="*/ 0 h 61"/>
                  <a:gd name="T42" fmla="*/ 1 w 76"/>
                  <a:gd name="T43" fmla="*/ 1 h 61"/>
                  <a:gd name="T44" fmla="*/ 0 w 76"/>
                  <a:gd name="T45" fmla="*/ 4 h 61"/>
                  <a:gd name="T46" fmla="*/ 1 w 76"/>
                  <a:gd name="T47" fmla="*/ 6 h 61"/>
                  <a:gd name="T48" fmla="*/ 3 w 76"/>
                  <a:gd name="T49" fmla="*/ 7 h 6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6"/>
                  <a:gd name="T76" fmla="*/ 0 h 61"/>
                  <a:gd name="T77" fmla="*/ 76 w 76"/>
                  <a:gd name="T78" fmla="*/ 61 h 6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6" h="61">
                    <a:moveTo>
                      <a:pt x="3" y="7"/>
                    </a:moveTo>
                    <a:lnTo>
                      <a:pt x="3" y="7"/>
                    </a:lnTo>
                    <a:lnTo>
                      <a:pt x="17" y="7"/>
                    </a:lnTo>
                    <a:lnTo>
                      <a:pt x="28" y="10"/>
                    </a:lnTo>
                    <a:lnTo>
                      <a:pt x="39" y="15"/>
                    </a:lnTo>
                    <a:lnTo>
                      <a:pt x="48" y="21"/>
                    </a:lnTo>
                    <a:lnTo>
                      <a:pt x="56" y="29"/>
                    </a:lnTo>
                    <a:lnTo>
                      <a:pt x="62" y="38"/>
                    </a:lnTo>
                    <a:lnTo>
                      <a:pt x="67" y="50"/>
                    </a:lnTo>
                    <a:lnTo>
                      <a:pt x="69" y="61"/>
                    </a:lnTo>
                    <a:lnTo>
                      <a:pt x="76" y="61"/>
                    </a:lnTo>
                    <a:lnTo>
                      <a:pt x="74" y="48"/>
                    </a:lnTo>
                    <a:lnTo>
                      <a:pt x="69" y="35"/>
                    </a:lnTo>
                    <a:lnTo>
                      <a:pt x="63" y="24"/>
                    </a:lnTo>
                    <a:lnTo>
                      <a:pt x="53" y="13"/>
                    </a:lnTo>
                    <a:lnTo>
                      <a:pt x="41" y="7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26" name="Freeform 11"/>
              <p:cNvSpPr>
                <a:spLocks/>
              </p:cNvSpPr>
              <p:nvPr/>
            </p:nvSpPr>
            <p:spPr bwMode="auto">
              <a:xfrm>
                <a:off x="3907" y="1570"/>
                <a:ext cx="172" cy="22"/>
              </a:xfrm>
              <a:custGeom>
                <a:avLst/>
                <a:gdLst>
                  <a:gd name="T0" fmla="*/ 4 w 172"/>
                  <a:gd name="T1" fmla="*/ 22 h 22"/>
                  <a:gd name="T2" fmla="*/ 4 w 172"/>
                  <a:gd name="T3" fmla="*/ 22 h 22"/>
                  <a:gd name="T4" fmla="*/ 172 w 172"/>
                  <a:gd name="T5" fmla="*/ 7 h 22"/>
                  <a:gd name="T6" fmla="*/ 172 w 172"/>
                  <a:gd name="T7" fmla="*/ 0 h 22"/>
                  <a:gd name="T8" fmla="*/ 4 w 172"/>
                  <a:gd name="T9" fmla="*/ 15 h 22"/>
                  <a:gd name="T10" fmla="*/ 4 w 172"/>
                  <a:gd name="T11" fmla="*/ 15 h 22"/>
                  <a:gd name="T12" fmla="*/ 4 w 172"/>
                  <a:gd name="T13" fmla="*/ 15 h 22"/>
                  <a:gd name="T14" fmla="*/ 2 w 172"/>
                  <a:gd name="T15" fmla="*/ 16 h 22"/>
                  <a:gd name="T16" fmla="*/ 0 w 172"/>
                  <a:gd name="T17" fmla="*/ 18 h 22"/>
                  <a:gd name="T18" fmla="*/ 2 w 172"/>
                  <a:gd name="T19" fmla="*/ 21 h 22"/>
                  <a:gd name="T20" fmla="*/ 4 w 172"/>
                  <a:gd name="T21" fmla="*/ 22 h 2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2"/>
                  <a:gd name="T34" fmla="*/ 0 h 22"/>
                  <a:gd name="T35" fmla="*/ 172 w 172"/>
                  <a:gd name="T36" fmla="*/ 22 h 2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2" h="22">
                    <a:moveTo>
                      <a:pt x="4" y="22"/>
                    </a:moveTo>
                    <a:lnTo>
                      <a:pt x="4" y="22"/>
                    </a:lnTo>
                    <a:lnTo>
                      <a:pt x="172" y="7"/>
                    </a:lnTo>
                    <a:lnTo>
                      <a:pt x="172" y="0"/>
                    </a:lnTo>
                    <a:lnTo>
                      <a:pt x="4" y="15"/>
                    </a:lnTo>
                    <a:lnTo>
                      <a:pt x="2" y="16"/>
                    </a:lnTo>
                    <a:lnTo>
                      <a:pt x="0" y="18"/>
                    </a:lnTo>
                    <a:lnTo>
                      <a:pt x="2" y="21"/>
                    </a:lnTo>
                    <a:lnTo>
                      <a:pt x="4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27" name="Freeform 12"/>
              <p:cNvSpPr>
                <a:spLocks/>
              </p:cNvSpPr>
              <p:nvPr/>
            </p:nvSpPr>
            <p:spPr bwMode="auto">
              <a:xfrm>
                <a:off x="3850" y="1585"/>
                <a:ext cx="61" cy="76"/>
              </a:xfrm>
              <a:custGeom>
                <a:avLst/>
                <a:gdLst>
                  <a:gd name="T0" fmla="*/ 7 w 61"/>
                  <a:gd name="T1" fmla="*/ 73 h 76"/>
                  <a:gd name="T2" fmla="*/ 7 w 61"/>
                  <a:gd name="T3" fmla="*/ 73 h 76"/>
                  <a:gd name="T4" fmla="*/ 7 w 61"/>
                  <a:gd name="T5" fmla="*/ 59 h 76"/>
                  <a:gd name="T6" fmla="*/ 10 w 61"/>
                  <a:gd name="T7" fmla="*/ 48 h 76"/>
                  <a:gd name="T8" fmla="*/ 15 w 61"/>
                  <a:gd name="T9" fmla="*/ 39 h 76"/>
                  <a:gd name="T10" fmla="*/ 22 w 61"/>
                  <a:gd name="T11" fmla="*/ 29 h 76"/>
                  <a:gd name="T12" fmla="*/ 29 w 61"/>
                  <a:gd name="T13" fmla="*/ 22 h 76"/>
                  <a:gd name="T14" fmla="*/ 38 w 61"/>
                  <a:gd name="T15" fmla="*/ 14 h 76"/>
                  <a:gd name="T16" fmla="*/ 50 w 61"/>
                  <a:gd name="T17" fmla="*/ 9 h 76"/>
                  <a:gd name="T18" fmla="*/ 61 w 61"/>
                  <a:gd name="T19" fmla="*/ 7 h 76"/>
                  <a:gd name="T20" fmla="*/ 61 w 61"/>
                  <a:gd name="T21" fmla="*/ 0 h 76"/>
                  <a:gd name="T22" fmla="*/ 48 w 61"/>
                  <a:gd name="T23" fmla="*/ 2 h 76"/>
                  <a:gd name="T24" fmla="*/ 35 w 61"/>
                  <a:gd name="T25" fmla="*/ 7 h 76"/>
                  <a:gd name="T26" fmla="*/ 24 w 61"/>
                  <a:gd name="T27" fmla="*/ 14 h 76"/>
                  <a:gd name="T28" fmla="*/ 15 w 61"/>
                  <a:gd name="T29" fmla="*/ 24 h 76"/>
                  <a:gd name="T30" fmla="*/ 7 w 61"/>
                  <a:gd name="T31" fmla="*/ 34 h 76"/>
                  <a:gd name="T32" fmla="*/ 2 w 61"/>
                  <a:gd name="T33" fmla="*/ 46 h 76"/>
                  <a:gd name="T34" fmla="*/ 0 w 61"/>
                  <a:gd name="T35" fmla="*/ 59 h 76"/>
                  <a:gd name="T36" fmla="*/ 0 w 61"/>
                  <a:gd name="T37" fmla="*/ 73 h 76"/>
                  <a:gd name="T38" fmla="*/ 0 w 61"/>
                  <a:gd name="T39" fmla="*/ 73 h 76"/>
                  <a:gd name="T40" fmla="*/ 0 w 61"/>
                  <a:gd name="T41" fmla="*/ 73 h 76"/>
                  <a:gd name="T42" fmla="*/ 1 w 61"/>
                  <a:gd name="T43" fmla="*/ 75 h 76"/>
                  <a:gd name="T44" fmla="*/ 4 w 61"/>
                  <a:gd name="T45" fmla="*/ 76 h 76"/>
                  <a:gd name="T46" fmla="*/ 6 w 61"/>
                  <a:gd name="T47" fmla="*/ 75 h 76"/>
                  <a:gd name="T48" fmla="*/ 7 w 61"/>
                  <a:gd name="T49" fmla="*/ 73 h 7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1"/>
                  <a:gd name="T76" fmla="*/ 0 h 76"/>
                  <a:gd name="T77" fmla="*/ 61 w 61"/>
                  <a:gd name="T78" fmla="*/ 76 h 7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1" h="76">
                    <a:moveTo>
                      <a:pt x="7" y="73"/>
                    </a:moveTo>
                    <a:lnTo>
                      <a:pt x="7" y="73"/>
                    </a:lnTo>
                    <a:lnTo>
                      <a:pt x="7" y="59"/>
                    </a:lnTo>
                    <a:lnTo>
                      <a:pt x="10" y="48"/>
                    </a:lnTo>
                    <a:lnTo>
                      <a:pt x="15" y="39"/>
                    </a:lnTo>
                    <a:lnTo>
                      <a:pt x="22" y="29"/>
                    </a:lnTo>
                    <a:lnTo>
                      <a:pt x="29" y="22"/>
                    </a:lnTo>
                    <a:lnTo>
                      <a:pt x="38" y="14"/>
                    </a:lnTo>
                    <a:lnTo>
                      <a:pt x="50" y="9"/>
                    </a:lnTo>
                    <a:lnTo>
                      <a:pt x="61" y="7"/>
                    </a:lnTo>
                    <a:lnTo>
                      <a:pt x="61" y="0"/>
                    </a:lnTo>
                    <a:lnTo>
                      <a:pt x="48" y="2"/>
                    </a:lnTo>
                    <a:lnTo>
                      <a:pt x="35" y="7"/>
                    </a:lnTo>
                    <a:lnTo>
                      <a:pt x="24" y="14"/>
                    </a:lnTo>
                    <a:lnTo>
                      <a:pt x="15" y="24"/>
                    </a:lnTo>
                    <a:lnTo>
                      <a:pt x="7" y="34"/>
                    </a:lnTo>
                    <a:lnTo>
                      <a:pt x="2" y="46"/>
                    </a:lnTo>
                    <a:lnTo>
                      <a:pt x="0" y="59"/>
                    </a:lnTo>
                    <a:lnTo>
                      <a:pt x="0" y="73"/>
                    </a:lnTo>
                    <a:lnTo>
                      <a:pt x="1" y="75"/>
                    </a:lnTo>
                    <a:lnTo>
                      <a:pt x="4" y="76"/>
                    </a:lnTo>
                    <a:lnTo>
                      <a:pt x="6" y="75"/>
                    </a:lnTo>
                    <a:lnTo>
                      <a:pt x="7" y="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28" name="Freeform 13"/>
              <p:cNvSpPr>
                <a:spLocks/>
              </p:cNvSpPr>
              <p:nvPr/>
            </p:nvSpPr>
            <p:spPr bwMode="auto">
              <a:xfrm>
                <a:off x="3850" y="1658"/>
                <a:ext cx="35" cy="319"/>
              </a:xfrm>
              <a:custGeom>
                <a:avLst/>
                <a:gdLst>
                  <a:gd name="T0" fmla="*/ 35 w 35"/>
                  <a:gd name="T1" fmla="*/ 316 h 319"/>
                  <a:gd name="T2" fmla="*/ 35 w 35"/>
                  <a:gd name="T3" fmla="*/ 316 h 319"/>
                  <a:gd name="T4" fmla="*/ 7 w 35"/>
                  <a:gd name="T5" fmla="*/ 0 h 319"/>
                  <a:gd name="T6" fmla="*/ 0 w 35"/>
                  <a:gd name="T7" fmla="*/ 0 h 319"/>
                  <a:gd name="T8" fmla="*/ 28 w 35"/>
                  <a:gd name="T9" fmla="*/ 316 h 319"/>
                  <a:gd name="T10" fmla="*/ 28 w 35"/>
                  <a:gd name="T11" fmla="*/ 316 h 319"/>
                  <a:gd name="T12" fmla="*/ 28 w 35"/>
                  <a:gd name="T13" fmla="*/ 316 h 319"/>
                  <a:gd name="T14" fmla="*/ 29 w 35"/>
                  <a:gd name="T15" fmla="*/ 318 h 319"/>
                  <a:gd name="T16" fmla="*/ 32 w 35"/>
                  <a:gd name="T17" fmla="*/ 319 h 319"/>
                  <a:gd name="T18" fmla="*/ 34 w 35"/>
                  <a:gd name="T19" fmla="*/ 318 h 319"/>
                  <a:gd name="T20" fmla="*/ 35 w 35"/>
                  <a:gd name="T21" fmla="*/ 316 h 3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5"/>
                  <a:gd name="T34" fmla="*/ 0 h 319"/>
                  <a:gd name="T35" fmla="*/ 35 w 35"/>
                  <a:gd name="T36" fmla="*/ 319 h 3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5" h="319">
                    <a:moveTo>
                      <a:pt x="35" y="316"/>
                    </a:moveTo>
                    <a:lnTo>
                      <a:pt x="35" y="316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28" y="316"/>
                    </a:lnTo>
                    <a:lnTo>
                      <a:pt x="29" y="318"/>
                    </a:lnTo>
                    <a:lnTo>
                      <a:pt x="32" y="319"/>
                    </a:lnTo>
                    <a:lnTo>
                      <a:pt x="34" y="318"/>
                    </a:lnTo>
                    <a:lnTo>
                      <a:pt x="35" y="3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29" name="Freeform 14"/>
              <p:cNvSpPr>
                <a:spLocks/>
              </p:cNvSpPr>
              <p:nvPr/>
            </p:nvSpPr>
            <p:spPr bwMode="auto">
              <a:xfrm>
                <a:off x="3878" y="1974"/>
                <a:ext cx="77" cy="62"/>
              </a:xfrm>
              <a:custGeom>
                <a:avLst/>
                <a:gdLst>
                  <a:gd name="T0" fmla="*/ 73 w 77"/>
                  <a:gd name="T1" fmla="*/ 55 h 62"/>
                  <a:gd name="T2" fmla="*/ 73 w 77"/>
                  <a:gd name="T3" fmla="*/ 55 h 62"/>
                  <a:gd name="T4" fmla="*/ 60 w 77"/>
                  <a:gd name="T5" fmla="*/ 55 h 62"/>
                  <a:gd name="T6" fmla="*/ 49 w 77"/>
                  <a:gd name="T7" fmla="*/ 51 h 62"/>
                  <a:gd name="T8" fmla="*/ 38 w 77"/>
                  <a:gd name="T9" fmla="*/ 46 h 62"/>
                  <a:gd name="T10" fmla="*/ 29 w 77"/>
                  <a:gd name="T11" fmla="*/ 40 h 62"/>
                  <a:gd name="T12" fmla="*/ 22 w 77"/>
                  <a:gd name="T13" fmla="*/ 31 h 62"/>
                  <a:gd name="T14" fmla="*/ 15 w 77"/>
                  <a:gd name="T15" fmla="*/ 23 h 62"/>
                  <a:gd name="T16" fmla="*/ 10 w 77"/>
                  <a:gd name="T17" fmla="*/ 11 h 62"/>
                  <a:gd name="T18" fmla="*/ 7 w 77"/>
                  <a:gd name="T19" fmla="*/ 0 h 62"/>
                  <a:gd name="T20" fmla="*/ 0 w 77"/>
                  <a:gd name="T21" fmla="*/ 0 h 62"/>
                  <a:gd name="T22" fmla="*/ 3 w 77"/>
                  <a:gd name="T23" fmla="*/ 13 h 62"/>
                  <a:gd name="T24" fmla="*/ 7 w 77"/>
                  <a:gd name="T25" fmla="*/ 25 h 62"/>
                  <a:gd name="T26" fmla="*/ 15 w 77"/>
                  <a:gd name="T27" fmla="*/ 36 h 62"/>
                  <a:gd name="T28" fmla="*/ 24 w 77"/>
                  <a:gd name="T29" fmla="*/ 47 h 62"/>
                  <a:gd name="T30" fmla="*/ 35 w 77"/>
                  <a:gd name="T31" fmla="*/ 53 h 62"/>
                  <a:gd name="T32" fmla="*/ 46 w 77"/>
                  <a:gd name="T33" fmla="*/ 58 h 62"/>
                  <a:gd name="T34" fmla="*/ 60 w 77"/>
                  <a:gd name="T35" fmla="*/ 62 h 62"/>
                  <a:gd name="T36" fmla="*/ 73 w 77"/>
                  <a:gd name="T37" fmla="*/ 62 h 62"/>
                  <a:gd name="T38" fmla="*/ 73 w 77"/>
                  <a:gd name="T39" fmla="*/ 62 h 62"/>
                  <a:gd name="T40" fmla="*/ 73 w 77"/>
                  <a:gd name="T41" fmla="*/ 62 h 62"/>
                  <a:gd name="T42" fmla="*/ 76 w 77"/>
                  <a:gd name="T43" fmla="*/ 61 h 62"/>
                  <a:gd name="T44" fmla="*/ 77 w 77"/>
                  <a:gd name="T45" fmla="*/ 58 h 62"/>
                  <a:gd name="T46" fmla="*/ 76 w 77"/>
                  <a:gd name="T47" fmla="*/ 56 h 62"/>
                  <a:gd name="T48" fmla="*/ 73 w 77"/>
                  <a:gd name="T49" fmla="*/ 55 h 6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7"/>
                  <a:gd name="T76" fmla="*/ 0 h 62"/>
                  <a:gd name="T77" fmla="*/ 77 w 77"/>
                  <a:gd name="T78" fmla="*/ 62 h 6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7" h="62">
                    <a:moveTo>
                      <a:pt x="73" y="55"/>
                    </a:moveTo>
                    <a:lnTo>
                      <a:pt x="73" y="55"/>
                    </a:lnTo>
                    <a:lnTo>
                      <a:pt x="60" y="55"/>
                    </a:lnTo>
                    <a:lnTo>
                      <a:pt x="49" y="51"/>
                    </a:lnTo>
                    <a:lnTo>
                      <a:pt x="38" y="46"/>
                    </a:lnTo>
                    <a:lnTo>
                      <a:pt x="29" y="40"/>
                    </a:lnTo>
                    <a:lnTo>
                      <a:pt x="22" y="31"/>
                    </a:lnTo>
                    <a:lnTo>
                      <a:pt x="15" y="23"/>
                    </a:lnTo>
                    <a:lnTo>
                      <a:pt x="10" y="11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3" y="13"/>
                    </a:lnTo>
                    <a:lnTo>
                      <a:pt x="7" y="25"/>
                    </a:lnTo>
                    <a:lnTo>
                      <a:pt x="15" y="36"/>
                    </a:lnTo>
                    <a:lnTo>
                      <a:pt x="24" y="47"/>
                    </a:lnTo>
                    <a:lnTo>
                      <a:pt x="35" y="53"/>
                    </a:lnTo>
                    <a:lnTo>
                      <a:pt x="46" y="58"/>
                    </a:lnTo>
                    <a:lnTo>
                      <a:pt x="60" y="62"/>
                    </a:lnTo>
                    <a:lnTo>
                      <a:pt x="73" y="62"/>
                    </a:lnTo>
                    <a:lnTo>
                      <a:pt x="76" y="61"/>
                    </a:lnTo>
                    <a:lnTo>
                      <a:pt x="77" y="58"/>
                    </a:lnTo>
                    <a:lnTo>
                      <a:pt x="76" y="56"/>
                    </a:lnTo>
                    <a:lnTo>
                      <a:pt x="73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30" name="Freeform 15"/>
              <p:cNvSpPr>
                <a:spLocks/>
              </p:cNvSpPr>
              <p:nvPr/>
            </p:nvSpPr>
            <p:spPr bwMode="auto">
              <a:xfrm>
                <a:off x="3951" y="2013"/>
                <a:ext cx="172" cy="23"/>
              </a:xfrm>
              <a:custGeom>
                <a:avLst/>
                <a:gdLst>
                  <a:gd name="T0" fmla="*/ 169 w 172"/>
                  <a:gd name="T1" fmla="*/ 0 h 23"/>
                  <a:gd name="T2" fmla="*/ 169 w 172"/>
                  <a:gd name="T3" fmla="*/ 0 h 23"/>
                  <a:gd name="T4" fmla="*/ 0 w 172"/>
                  <a:gd name="T5" fmla="*/ 16 h 23"/>
                  <a:gd name="T6" fmla="*/ 0 w 172"/>
                  <a:gd name="T7" fmla="*/ 23 h 23"/>
                  <a:gd name="T8" fmla="*/ 169 w 172"/>
                  <a:gd name="T9" fmla="*/ 7 h 23"/>
                  <a:gd name="T10" fmla="*/ 169 w 172"/>
                  <a:gd name="T11" fmla="*/ 7 h 23"/>
                  <a:gd name="T12" fmla="*/ 169 w 172"/>
                  <a:gd name="T13" fmla="*/ 7 h 23"/>
                  <a:gd name="T14" fmla="*/ 171 w 172"/>
                  <a:gd name="T15" fmla="*/ 6 h 23"/>
                  <a:gd name="T16" fmla="*/ 172 w 172"/>
                  <a:gd name="T17" fmla="*/ 3 h 23"/>
                  <a:gd name="T18" fmla="*/ 171 w 172"/>
                  <a:gd name="T19" fmla="*/ 1 h 23"/>
                  <a:gd name="T20" fmla="*/ 169 w 172"/>
                  <a:gd name="T21" fmla="*/ 0 h 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2"/>
                  <a:gd name="T34" fmla="*/ 0 h 23"/>
                  <a:gd name="T35" fmla="*/ 172 w 172"/>
                  <a:gd name="T36" fmla="*/ 23 h 2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2" h="23">
                    <a:moveTo>
                      <a:pt x="169" y="0"/>
                    </a:moveTo>
                    <a:lnTo>
                      <a:pt x="169" y="0"/>
                    </a:lnTo>
                    <a:lnTo>
                      <a:pt x="0" y="16"/>
                    </a:lnTo>
                    <a:lnTo>
                      <a:pt x="0" y="23"/>
                    </a:lnTo>
                    <a:lnTo>
                      <a:pt x="169" y="7"/>
                    </a:lnTo>
                    <a:lnTo>
                      <a:pt x="171" y="6"/>
                    </a:lnTo>
                    <a:lnTo>
                      <a:pt x="172" y="3"/>
                    </a:lnTo>
                    <a:lnTo>
                      <a:pt x="171" y="1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31" name="Freeform 16"/>
              <p:cNvSpPr>
                <a:spLocks/>
              </p:cNvSpPr>
              <p:nvPr/>
            </p:nvSpPr>
            <p:spPr bwMode="auto">
              <a:xfrm>
                <a:off x="3899" y="1633"/>
                <a:ext cx="228" cy="94"/>
              </a:xfrm>
              <a:custGeom>
                <a:avLst/>
                <a:gdLst>
                  <a:gd name="T0" fmla="*/ 228 w 228"/>
                  <a:gd name="T1" fmla="*/ 72 h 94"/>
                  <a:gd name="T2" fmla="*/ 221 w 228"/>
                  <a:gd name="T3" fmla="*/ 0 h 94"/>
                  <a:gd name="T4" fmla="*/ 0 w 228"/>
                  <a:gd name="T5" fmla="*/ 21 h 94"/>
                  <a:gd name="T6" fmla="*/ 7 w 228"/>
                  <a:gd name="T7" fmla="*/ 94 h 94"/>
                  <a:gd name="T8" fmla="*/ 228 w 228"/>
                  <a:gd name="T9" fmla="*/ 72 h 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8"/>
                  <a:gd name="T16" fmla="*/ 0 h 94"/>
                  <a:gd name="T17" fmla="*/ 228 w 228"/>
                  <a:gd name="T18" fmla="*/ 94 h 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8" h="94">
                    <a:moveTo>
                      <a:pt x="228" y="72"/>
                    </a:moveTo>
                    <a:lnTo>
                      <a:pt x="221" y="0"/>
                    </a:lnTo>
                    <a:lnTo>
                      <a:pt x="0" y="21"/>
                    </a:lnTo>
                    <a:lnTo>
                      <a:pt x="7" y="94"/>
                    </a:lnTo>
                    <a:lnTo>
                      <a:pt x="228" y="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32" name="Freeform 17"/>
              <p:cNvSpPr>
                <a:spLocks/>
              </p:cNvSpPr>
              <p:nvPr/>
            </p:nvSpPr>
            <p:spPr bwMode="auto">
              <a:xfrm>
                <a:off x="4116" y="1630"/>
                <a:ext cx="15" cy="75"/>
              </a:xfrm>
              <a:custGeom>
                <a:avLst/>
                <a:gdLst>
                  <a:gd name="T0" fmla="*/ 4 w 15"/>
                  <a:gd name="T1" fmla="*/ 7 h 75"/>
                  <a:gd name="T2" fmla="*/ 0 w 15"/>
                  <a:gd name="T3" fmla="*/ 3 h 75"/>
                  <a:gd name="T4" fmla="*/ 7 w 15"/>
                  <a:gd name="T5" fmla="*/ 75 h 75"/>
                  <a:gd name="T6" fmla="*/ 15 w 15"/>
                  <a:gd name="T7" fmla="*/ 75 h 75"/>
                  <a:gd name="T8" fmla="*/ 7 w 15"/>
                  <a:gd name="T9" fmla="*/ 3 h 75"/>
                  <a:gd name="T10" fmla="*/ 4 w 15"/>
                  <a:gd name="T11" fmla="*/ 0 h 75"/>
                  <a:gd name="T12" fmla="*/ 7 w 15"/>
                  <a:gd name="T13" fmla="*/ 3 h 75"/>
                  <a:gd name="T14" fmla="*/ 6 w 15"/>
                  <a:gd name="T15" fmla="*/ 1 h 75"/>
                  <a:gd name="T16" fmla="*/ 4 w 15"/>
                  <a:gd name="T17" fmla="*/ 0 h 75"/>
                  <a:gd name="T18" fmla="*/ 1 w 15"/>
                  <a:gd name="T19" fmla="*/ 1 h 75"/>
                  <a:gd name="T20" fmla="*/ 0 w 15"/>
                  <a:gd name="T21" fmla="*/ 3 h 75"/>
                  <a:gd name="T22" fmla="*/ 4 w 15"/>
                  <a:gd name="T23" fmla="*/ 7 h 7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5"/>
                  <a:gd name="T37" fmla="*/ 0 h 75"/>
                  <a:gd name="T38" fmla="*/ 15 w 15"/>
                  <a:gd name="T39" fmla="*/ 75 h 7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5" h="75">
                    <a:moveTo>
                      <a:pt x="4" y="7"/>
                    </a:moveTo>
                    <a:lnTo>
                      <a:pt x="0" y="3"/>
                    </a:lnTo>
                    <a:lnTo>
                      <a:pt x="7" y="75"/>
                    </a:lnTo>
                    <a:lnTo>
                      <a:pt x="15" y="75"/>
                    </a:lnTo>
                    <a:lnTo>
                      <a:pt x="7" y="3"/>
                    </a:lnTo>
                    <a:lnTo>
                      <a:pt x="4" y="0"/>
                    </a:lnTo>
                    <a:lnTo>
                      <a:pt x="7" y="3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33" name="Freeform 18"/>
              <p:cNvSpPr>
                <a:spLocks/>
              </p:cNvSpPr>
              <p:nvPr/>
            </p:nvSpPr>
            <p:spPr bwMode="auto">
              <a:xfrm>
                <a:off x="3895" y="1630"/>
                <a:ext cx="225" cy="28"/>
              </a:xfrm>
              <a:custGeom>
                <a:avLst/>
                <a:gdLst>
                  <a:gd name="T0" fmla="*/ 7 w 225"/>
                  <a:gd name="T1" fmla="*/ 24 h 28"/>
                  <a:gd name="T2" fmla="*/ 4 w 225"/>
                  <a:gd name="T3" fmla="*/ 28 h 28"/>
                  <a:gd name="T4" fmla="*/ 225 w 225"/>
                  <a:gd name="T5" fmla="*/ 7 h 28"/>
                  <a:gd name="T6" fmla="*/ 225 w 225"/>
                  <a:gd name="T7" fmla="*/ 0 h 28"/>
                  <a:gd name="T8" fmla="*/ 4 w 225"/>
                  <a:gd name="T9" fmla="*/ 20 h 28"/>
                  <a:gd name="T10" fmla="*/ 0 w 225"/>
                  <a:gd name="T11" fmla="*/ 24 h 28"/>
                  <a:gd name="T12" fmla="*/ 4 w 225"/>
                  <a:gd name="T13" fmla="*/ 20 h 28"/>
                  <a:gd name="T14" fmla="*/ 1 w 225"/>
                  <a:gd name="T15" fmla="*/ 22 h 28"/>
                  <a:gd name="T16" fmla="*/ 0 w 225"/>
                  <a:gd name="T17" fmla="*/ 24 h 28"/>
                  <a:gd name="T18" fmla="*/ 1 w 225"/>
                  <a:gd name="T19" fmla="*/ 27 h 28"/>
                  <a:gd name="T20" fmla="*/ 4 w 225"/>
                  <a:gd name="T21" fmla="*/ 28 h 28"/>
                  <a:gd name="T22" fmla="*/ 7 w 225"/>
                  <a:gd name="T23" fmla="*/ 24 h 2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5"/>
                  <a:gd name="T37" fmla="*/ 0 h 28"/>
                  <a:gd name="T38" fmla="*/ 225 w 225"/>
                  <a:gd name="T39" fmla="*/ 28 h 2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5" h="28">
                    <a:moveTo>
                      <a:pt x="7" y="24"/>
                    </a:moveTo>
                    <a:lnTo>
                      <a:pt x="4" y="28"/>
                    </a:lnTo>
                    <a:lnTo>
                      <a:pt x="225" y="7"/>
                    </a:lnTo>
                    <a:lnTo>
                      <a:pt x="225" y="0"/>
                    </a:lnTo>
                    <a:lnTo>
                      <a:pt x="4" y="20"/>
                    </a:lnTo>
                    <a:lnTo>
                      <a:pt x="0" y="24"/>
                    </a:lnTo>
                    <a:lnTo>
                      <a:pt x="4" y="20"/>
                    </a:lnTo>
                    <a:lnTo>
                      <a:pt x="1" y="22"/>
                    </a:lnTo>
                    <a:lnTo>
                      <a:pt x="0" y="24"/>
                    </a:lnTo>
                    <a:lnTo>
                      <a:pt x="1" y="27"/>
                    </a:lnTo>
                    <a:lnTo>
                      <a:pt x="4" y="28"/>
                    </a:lnTo>
                    <a:lnTo>
                      <a:pt x="7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34" name="Freeform 19"/>
              <p:cNvSpPr>
                <a:spLocks/>
              </p:cNvSpPr>
              <p:nvPr/>
            </p:nvSpPr>
            <p:spPr bwMode="auto">
              <a:xfrm>
                <a:off x="3895" y="1654"/>
                <a:ext cx="15" cy="77"/>
              </a:xfrm>
              <a:custGeom>
                <a:avLst/>
                <a:gdLst>
                  <a:gd name="T0" fmla="*/ 11 w 15"/>
                  <a:gd name="T1" fmla="*/ 70 h 77"/>
                  <a:gd name="T2" fmla="*/ 15 w 15"/>
                  <a:gd name="T3" fmla="*/ 73 h 77"/>
                  <a:gd name="T4" fmla="*/ 7 w 15"/>
                  <a:gd name="T5" fmla="*/ 0 h 77"/>
                  <a:gd name="T6" fmla="*/ 0 w 15"/>
                  <a:gd name="T7" fmla="*/ 0 h 77"/>
                  <a:gd name="T8" fmla="*/ 7 w 15"/>
                  <a:gd name="T9" fmla="*/ 73 h 77"/>
                  <a:gd name="T10" fmla="*/ 11 w 15"/>
                  <a:gd name="T11" fmla="*/ 77 h 77"/>
                  <a:gd name="T12" fmla="*/ 7 w 15"/>
                  <a:gd name="T13" fmla="*/ 73 h 77"/>
                  <a:gd name="T14" fmla="*/ 9 w 15"/>
                  <a:gd name="T15" fmla="*/ 76 h 77"/>
                  <a:gd name="T16" fmla="*/ 11 w 15"/>
                  <a:gd name="T17" fmla="*/ 77 h 77"/>
                  <a:gd name="T18" fmla="*/ 14 w 15"/>
                  <a:gd name="T19" fmla="*/ 76 h 77"/>
                  <a:gd name="T20" fmla="*/ 15 w 15"/>
                  <a:gd name="T21" fmla="*/ 73 h 77"/>
                  <a:gd name="T22" fmla="*/ 11 w 15"/>
                  <a:gd name="T23" fmla="*/ 70 h 7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5"/>
                  <a:gd name="T37" fmla="*/ 0 h 77"/>
                  <a:gd name="T38" fmla="*/ 15 w 15"/>
                  <a:gd name="T39" fmla="*/ 77 h 7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5" h="77">
                    <a:moveTo>
                      <a:pt x="11" y="70"/>
                    </a:moveTo>
                    <a:lnTo>
                      <a:pt x="15" y="73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7" y="73"/>
                    </a:lnTo>
                    <a:lnTo>
                      <a:pt x="9" y="76"/>
                    </a:lnTo>
                    <a:lnTo>
                      <a:pt x="11" y="77"/>
                    </a:lnTo>
                    <a:lnTo>
                      <a:pt x="14" y="76"/>
                    </a:lnTo>
                    <a:lnTo>
                      <a:pt x="15" y="73"/>
                    </a:lnTo>
                    <a:lnTo>
                      <a:pt x="11" y="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35" name="Freeform 20"/>
              <p:cNvSpPr>
                <a:spLocks/>
              </p:cNvSpPr>
              <p:nvPr/>
            </p:nvSpPr>
            <p:spPr bwMode="auto">
              <a:xfrm>
                <a:off x="3906" y="1702"/>
                <a:ext cx="225" cy="29"/>
              </a:xfrm>
              <a:custGeom>
                <a:avLst/>
                <a:gdLst>
                  <a:gd name="T0" fmla="*/ 217 w 225"/>
                  <a:gd name="T1" fmla="*/ 3 h 29"/>
                  <a:gd name="T2" fmla="*/ 221 w 225"/>
                  <a:gd name="T3" fmla="*/ 0 h 29"/>
                  <a:gd name="T4" fmla="*/ 0 w 225"/>
                  <a:gd name="T5" fmla="*/ 22 h 29"/>
                  <a:gd name="T6" fmla="*/ 0 w 225"/>
                  <a:gd name="T7" fmla="*/ 29 h 29"/>
                  <a:gd name="T8" fmla="*/ 221 w 225"/>
                  <a:gd name="T9" fmla="*/ 7 h 29"/>
                  <a:gd name="T10" fmla="*/ 225 w 225"/>
                  <a:gd name="T11" fmla="*/ 3 h 29"/>
                  <a:gd name="T12" fmla="*/ 221 w 225"/>
                  <a:gd name="T13" fmla="*/ 7 h 29"/>
                  <a:gd name="T14" fmla="*/ 223 w 225"/>
                  <a:gd name="T15" fmla="*/ 6 h 29"/>
                  <a:gd name="T16" fmla="*/ 225 w 225"/>
                  <a:gd name="T17" fmla="*/ 3 h 29"/>
                  <a:gd name="T18" fmla="*/ 223 w 225"/>
                  <a:gd name="T19" fmla="*/ 1 h 29"/>
                  <a:gd name="T20" fmla="*/ 221 w 225"/>
                  <a:gd name="T21" fmla="*/ 0 h 29"/>
                  <a:gd name="T22" fmla="*/ 217 w 225"/>
                  <a:gd name="T23" fmla="*/ 3 h 2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5"/>
                  <a:gd name="T37" fmla="*/ 0 h 29"/>
                  <a:gd name="T38" fmla="*/ 225 w 225"/>
                  <a:gd name="T39" fmla="*/ 29 h 2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5" h="29">
                    <a:moveTo>
                      <a:pt x="217" y="3"/>
                    </a:moveTo>
                    <a:lnTo>
                      <a:pt x="221" y="0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221" y="7"/>
                    </a:lnTo>
                    <a:lnTo>
                      <a:pt x="225" y="3"/>
                    </a:lnTo>
                    <a:lnTo>
                      <a:pt x="221" y="7"/>
                    </a:lnTo>
                    <a:lnTo>
                      <a:pt x="223" y="6"/>
                    </a:lnTo>
                    <a:lnTo>
                      <a:pt x="225" y="3"/>
                    </a:lnTo>
                    <a:lnTo>
                      <a:pt x="223" y="1"/>
                    </a:lnTo>
                    <a:lnTo>
                      <a:pt x="221" y="0"/>
                    </a:lnTo>
                    <a:lnTo>
                      <a:pt x="21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36" name="Freeform 21"/>
              <p:cNvSpPr>
                <a:spLocks/>
              </p:cNvSpPr>
              <p:nvPr/>
            </p:nvSpPr>
            <p:spPr bwMode="auto">
              <a:xfrm>
                <a:off x="3905" y="1633"/>
                <a:ext cx="222" cy="94"/>
              </a:xfrm>
              <a:custGeom>
                <a:avLst/>
                <a:gdLst>
                  <a:gd name="T0" fmla="*/ 204 w 222"/>
                  <a:gd name="T1" fmla="*/ 2 h 94"/>
                  <a:gd name="T2" fmla="*/ 210 w 222"/>
                  <a:gd name="T3" fmla="*/ 63 h 94"/>
                  <a:gd name="T4" fmla="*/ 0 w 222"/>
                  <a:gd name="T5" fmla="*/ 82 h 94"/>
                  <a:gd name="T6" fmla="*/ 1 w 222"/>
                  <a:gd name="T7" fmla="*/ 94 h 94"/>
                  <a:gd name="T8" fmla="*/ 222 w 222"/>
                  <a:gd name="T9" fmla="*/ 72 h 94"/>
                  <a:gd name="T10" fmla="*/ 215 w 222"/>
                  <a:gd name="T11" fmla="*/ 0 h 94"/>
                  <a:gd name="T12" fmla="*/ 204 w 222"/>
                  <a:gd name="T13" fmla="*/ 2 h 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2"/>
                  <a:gd name="T22" fmla="*/ 0 h 94"/>
                  <a:gd name="T23" fmla="*/ 222 w 222"/>
                  <a:gd name="T24" fmla="*/ 94 h 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2" h="94">
                    <a:moveTo>
                      <a:pt x="204" y="2"/>
                    </a:moveTo>
                    <a:lnTo>
                      <a:pt x="210" y="63"/>
                    </a:lnTo>
                    <a:lnTo>
                      <a:pt x="0" y="82"/>
                    </a:lnTo>
                    <a:lnTo>
                      <a:pt x="1" y="94"/>
                    </a:lnTo>
                    <a:lnTo>
                      <a:pt x="222" y="72"/>
                    </a:lnTo>
                    <a:lnTo>
                      <a:pt x="215" y="0"/>
                    </a:lnTo>
                    <a:lnTo>
                      <a:pt x="204" y="2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37" name="Freeform 22"/>
              <p:cNvSpPr>
                <a:spLocks/>
              </p:cNvSpPr>
              <p:nvPr/>
            </p:nvSpPr>
            <p:spPr bwMode="auto">
              <a:xfrm>
                <a:off x="4105" y="1635"/>
                <a:ext cx="13" cy="64"/>
              </a:xfrm>
              <a:custGeom>
                <a:avLst/>
                <a:gdLst>
                  <a:gd name="T0" fmla="*/ 10 w 13"/>
                  <a:gd name="T1" fmla="*/ 64 h 64"/>
                  <a:gd name="T2" fmla="*/ 13 w 13"/>
                  <a:gd name="T3" fmla="*/ 61 h 64"/>
                  <a:gd name="T4" fmla="*/ 7 w 13"/>
                  <a:gd name="T5" fmla="*/ 0 h 64"/>
                  <a:gd name="T6" fmla="*/ 0 w 13"/>
                  <a:gd name="T7" fmla="*/ 0 h 64"/>
                  <a:gd name="T8" fmla="*/ 6 w 13"/>
                  <a:gd name="T9" fmla="*/ 61 h 64"/>
                  <a:gd name="T10" fmla="*/ 10 w 13"/>
                  <a:gd name="T11" fmla="*/ 57 h 64"/>
                  <a:gd name="T12" fmla="*/ 6 w 13"/>
                  <a:gd name="T13" fmla="*/ 61 h 64"/>
                  <a:gd name="T14" fmla="*/ 7 w 13"/>
                  <a:gd name="T15" fmla="*/ 63 h 64"/>
                  <a:gd name="T16" fmla="*/ 10 w 13"/>
                  <a:gd name="T17" fmla="*/ 64 h 64"/>
                  <a:gd name="T18" fmla="*/ 12 w 13"/>
                  <a:gd name="T19" fmla="*/ 63 h 64"/>
                  <a:gd name="T20" fmla="*/ 13 w 13"/>
                  <a:gd name="T21" fmla="*/ 61 h 64"/>
                  <a:gd name="T22" fmla="*/ 10 w 13"/>
                  <a:gd name="T23" fmla="*/ 64 h 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64"/>
                  <a:gd name="T38" fmla="*/ 13 w 13"/>
                  <a:gd name="T39" fmla="*/ 64 h 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64">
                    <a:moveTo>
                      <a:pt x="10" y="64"/>
                    </a:moveTo>
                    <a:lnTo>
                      <a:pt x="13" y="61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6" y="61"/>
                    </a:lnTo>
                    <a:lnTo>
                      <a:pt x="10" y="57"/>
                    </a:lnTo>
                    <a:lnTo>
                      <a:pt x="6" y="61"/>
                    </a:lnTo>
                    <a:lnTo>
                      <a:pt x="7" y="63"/>
                    </a:lnTo>
                    <a:lnTo>
                      <a:pt x="10" y="64"/>
                    </a:lnTo>
                    <a:lnTo>
                      <a:pt x="12" y="63"/>
                    </a:lnTo>
                    <a:lnTo>
                      <a:pt x="13" y="61"/>
                    </a:lnTo>
                    <a:lnTo>
                      <a:pt x="10" y="6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38" name="Freeform 23"/>
              <p:cNvSpPr>
                <a:spLocks/>
              </p:cNvSpPr>
              <p:nvPr/>
            </p:nvSpPr>
            <p:spPr bwMode="auto">
              <a:xfrm>
                <a:off x="3901" y="1692"/>
                <a:ext cx="214" cy="27"/>
              </a:xfrm>
              <a:custGeom>
                <a:avLst/>
                <a:gdLst>
                  <a:gd name="T0" fmla="*/ 8 w 214"/>
                  <a:gd name="T1" fmla="*/ 23 h 27"/>
                  <a:gd name="T2" fmla="*/ 4 w 214"/>
                  <a:gd name="T3" fmla="*/ 27 h 27"/>
                  <a:gd name="T4" fmla="*/ 214 w 214"/>
                  <a:gd name="T5" fmla="*/ 7 h 27"/>
                  <a:gd name="T6" fmla="*/ 214 w 214"/>
                  <a:gd name="T7" fmla="*/ 0 h 27"/>
                  <a:gd name="T8" fmla="*/ 4 w 214"/>
                  <a:gd name="T9" fmla="*/ 19 h 27"/>
                  <a:gd name="T10" fmla="*/ 0 w 214"/>
                  <a:gd name="T11" fmla="*/ 23 h 27"/>
                  <a:gd name="T12" fmla="*/ 4 w 214"/>
                  <a:gd name="T13" fmla="*/ 19 h 27"/>
                  <a:gd name="T14" fmla="*/ 1 w 214"/>
                  <a:gd name="T15" fmla="*/ 21 h 27"/>
                  <a:gd name="T16" fmla="*/ 0 w 214"/>
                  <a:gd name="T17" fmla="*/ 23 h 27"/>
                  <a:gd name="T18" fmla="*/ 1 w 214"/>
                  <a:gd name="T19" fmla="*/ 26 h 27"/>
                  <a:gd name="T20" fmla="*/ 4 w 214"/>
                  <a:gd name="T21" fmla="*/ 27 h 27"/>
                  <a:gd name="T22" fmla="*/ 8 w 214"/>
                  <a:gd name="T23" fmla="*/ 23 h 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14"/>
                  <a:gd name="T37" fmla="*/ 0 h 27"/>
                  <a:gd name="T38" fmla="*/ 214 w 214"/>
                  <a:gd name="T39" fmla="*/ 27 h 2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14" h="27">
                    <a:moveTo>
                      <a:pt x="8" y="23"/>
                    </a:moveTo>
                    <a:lnTo>
                      <a:pt x="4" y="27"/>
                    </a:lnTo>
                    <a:lnTo>
                      <a:pt x="214" y="7"/>
                    </a:lnTo>
                    <a:lnTo>
                      <a:pt x="214" y="0"/>
                    </a:lnTo>
                    <a:lnTo>
                      <a:pt x="4" y="19"/>
                    </a:lnTo>
                    <a:lnTo>
                      <a:pt x="0" y="23"/>
                    </a:lnTo>
                    <a:lnTo>
                      <a:pt x="4" y="19"/>
                    </a:lnTo>
                    <a:lnTo>
                      <a:pt x="1" y="21"/>
                    </a:lnTo>
                    <a:lnTo>
                      <a:pt x="0" y="23"/>
                    </a:lnTo>
                    <a:lnTo>
                      <a:pt x="1" y="26"/>
                    </a:lnTo>
                    <a:lnTo>
                      <a:pt x="4" y="27"/>
                    </a:lnTo>
                    <a:lnTo>
                      <a:pt x="8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39" name="Freeform 24"/>
              <p:cNvSpPr>
                <a:spLocks/>
              </p:cNvSpPr>
              <p:nvPr/>
            </p:nvSpPr>
            <p:spPr bwMode="auto">
              <a:xfrm>
                <a:off x="3901" y="1715"/>
                <a:ext cx="9" cy="16"/>
              </a:xfrm>
              <a:custGeom>
                <a:avLst/>
                <a:gdLst>
                  <a:gd name="T0" fmla="*/ 5 w 9"/>
                  <a:gd name="T1" fmla="*/ 9 h 16"/>
                  <a:gd name="T2" fmla="*/ 9 w 9"/>
                  <a:gd name="T3" fmla="*/ 12 h 16"/>
                  <a:gd name="T4" fmla="*/ 8 w 9"/>
                  <a:gd name="T5" fmla="*/ 0 h 16"/>
                  <a:gd name="T6" fmla="*/ 0 w 9"/>
                  <a:gd name="T7" fmla="*/ 0 h 16"/>
                  <a:gd name="T8" fmla="*/ 1 w 9"/>
                  <a:gd name="T9" fmla="*/ 12 h 16"/>
                  <a:gd name="T10" fmla="*/ 5 w 9"/>
                  <a:gd name="T11" fmla="*/ 16 h 16"/>
                  <a:gd name="T12" fmla="*/ 1 w 9"/>
                  <a:gd name="T13" fmla="*/ 12 h 16"/>
                  <a:gd name="T14" fmla="*/ 3 w 9"/>
                  <a:gd name="T15" fmla="*/ 15 h 16"/>
                  <a:gd name="T16" fmla="*/ 5 w 9"/>
                  <a:gd name="T17" fmla="*/ 16 h 16"/>
                  <a:gd name="T18" fmla="*/ 8 w 9"/>
                  <a:gd name="T19" fmla="*/ 15 h 16"/>
                  <a:gd name="T20" fmla="*/ 9 w 9"/>
                  <a:gd name="T21" fmla="*/ 12 h 16"/>
                  <a:gd name="T22" fmla="*/ 5 w 9"/>
                  <a:gd name="T23" fmla="*/ 9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"/>
                  <a:gd name="T37" fmla="*/ 0 h 16"/>
                  <a:gd name="T38" fmla="*/ 9 w 9"/>
                  <a:gd name="T39" fmla="*/ 16 h 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" h="16">
                    <a:moveTo>
                      <a:pt x="5" y="9"/>
                    </a:moveTo>
                    <a:lnTo>
                      <a:pt x="9" y="12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1" y="12"/>
                    </a:lnTo>
                    <a:lnTo>
                      <a:pt x="5" y="16"/>
                    </a:lnTo>
                    <a:lnTo>
                      <a:pt x="1" y="12"/>
                    </a:lnTo>
                    <a:lnTo>
                      <a:pt x="3" y="15"/>
                    </a:lnTo>
                    <a:lnTo>
                      <a:pt x="5" y="16"/>
                    </a:lnTo>
                    <a:lnTo>
                      <a:pt x="8" y="15"/>
                    </a:lnTo>
                    <a:lnTo>
                      <a:pt x="9" y="12"/>
                    </a:lnTo>
                    <a:lnTo>
                      <a:pt x="5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40" name="Freeform 25"/>
              <p:cNvSpPr>
                <a:spLocks/>
              </p:cNvSpPr>
              <p:nvPr/>
            </p:nvSpPr>
            <p:spPr bwMode="auto">
              <a:xfrm>
                <a:off x="3906" y="1702"/>
                <a:ext cx="225" cy="29"/>
              </a:xfrm>
              <a:custGeom>
                <a:avLst/>
                <a:gdLst>
                  <a:gd name="T0" fmla="*/ 217 w 225"/>
                  <a:gd name="T1" fmla="*/ 3 h 29"/>
                  <a:gd name="T2" fmla="*/ 221 w 225"/>
                  <a:gd name="T3" fmla="*/ 0 h 29"/>
                  <a:gd name="T4" fmla="*/ 0 w 225"/>
                  <a:gd name="T5" fmla="*/ 22 h 29"/>
                  <a:gd name="T6" fmla="*/ 0 w 225"/>
                  <a:gd name="T7" fmla="*/ 29 h 29"/>
                  <a:gd name="T8" fmla="*/ 221 w 225"/>
                  <a:gd name="T9" fmla="*/ 7 h 29"/>
                  <a:gd name="T10" fmla="*/ 225 w 225"/>
                  <a:gd name="T11" fmla="*/ 3 h 29"/>
                  <a:gd name="T12" fmla="*/ 221 w 225"/>
                  <a:gd name="T13" fmla="*/ 7 h 29"/>
                  <a:gd name="T14" fmla="*/ 223 w 225"/>
                  <a:gd name="T15" fmla="*/ 6 h 29"/>
                  <a:gd name="T16" fmla="*/ 225 w 225"/>
                  <a:gd name="T17" fmla="*/ 3 h 29"/>
                  <a:gd name="T18" fmla="*/ 223 w 225"/>
                  <a:gd name="T19" fmla="*/ 1 h 29"/>
                  <a:gd name="T20" fmla="*/ 221 w 225"/>
                  <a:gd name="T21" fmla="*/ 0 h 29"/>
                  <a:gd name="T22" fmla="*/ 217 w 225"/>
                  <a:gd name="T23" fmla="*/ 3 h 2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5"/>
                  <a:gd name="T37" fmla="*/ 0 h 29"/>
                  <a:gd name="T38" fmla="*/ 225 w 225"/>
                  <a:gd name="T39" fmla="*/ 29 h 2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5" h="29">
                    <a:moveTo>
                      <a:pt x="217" y="3"/>
                    </a:moveTo>
                    <a:lnTo>
                      <a:pt x="221" y="0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221" y="7"/>
                    </a:lnTo>
                    <a:lnTo>
                      <a:pt x="225" y="3"/>
                    </a:lnTo>
                    <a:lnTo>
                      <a:pt x="221" y="7"/>
                    </a:lnTo>
                    <a:lnTo>
                      <a:pt x="223" y="6"/>
                    </a:lnTo>
                    <a:lnTo>
                      <a:pt x="225" y="3"/>
                    </a:lnTo>
                    <a:lnTo>
                      <a:pt x="223" y="1"/>
                    </a:lnTo>
                    <a:lnTo>
                      <a:pt x="221" y="0"/>
                    </a:lnTo>
                    <a:lnTo>
                      <a:pt x="21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41" name="Freeform 26"/>
              <p:cNvSpPr>
                <a:spLocks/>
              </p:cNvSpPr>
              <p:nvPr/>
            </p:nvSpPr>
            <p:spPr bwMode="auto">
              <a:xfrm>
                <a:off x="4116" y="1630"/>
                <a:ext cx="15" cy="75"/>
              </a:xfrm>
              <a:custGeom>
                <a:avLst/>
                <a:gdLst>
                  <a:gd name="T0" fmla="*/ 4 w 15"/>
                  <a:gd name="T1" fmla="*/ 7 h 75"/>
                  <a:gd name="T2" fmla="*/ 0 w 15"/>
                  <a:gd name="T3" fmla="*/ 3 h 75"/>
                  <a:gd name="T4" fmla="*/ 7 w 15"/>
                  <a:gd name="T5" fmla="*/ 75 h 75"/>
                  <a:gd name="T6" fmla="*/ 15 w 15"/>
                  <a:gd name="T7" fmla="*/ 75 h 75"/>
                  <a:gd name="T8" fmla="*/ 7 w 15"/>
                  <a:gd name="T9" fmla="*/ 3 h 75"/>
                  <a:gd name="T10" fmla="*/ 4 w 15"/>
                  <a:gd name="T11" fmla="*/ 0 h 75"/>
                  <a:gd name="T12" fmla="*/ 7 w 15"/>
                  <a:gd name="T13" fmla="*/ 3 h 75"/>
                  <a:gd name="T14" fmla="*/ 6 w 15"/>
                  <a:gd name="T15" fmla="*/ 1 h 75"/>
                  <a:gd name="T16" fmla="*/ 4 w 15"/>
                  <a:gd name="T17" fmla="*/ 0 h 75"/>
                  <a:gd name="T18" fmla="*/ 1 w 15"/>
                  <a:gd name="T19" fmla="*/ 1 h 75"/>
                  <a:gd name="T20" fmla="*/ 0 w 15"/>
                  <a:gd name="T21" fmla="*/ 3 h 75"/>
                  <a:gd name="T22" fmla="*/ 4 w 15"/>
                  <a:gd name="T23" fmla="*/ 7 h 7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5"/>
                  <a:gd name="T37" fmla="*/ 0 h 75"/>
                  <a:gd name="T38" fmla="*/ 15 w 15"/>
                  <a:gd name="T39" fmla="*/ 75 h 7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5" h="75">
                    <a:moveTo>
                      <a:pt x="4" y="7"/>
                    </a:moveTo>
                    <a:lnTo>
                      <a:pt x="0" y="3"/>
                    </a:lnTo>
                    <a:lnTo>
                      <a:pt x="7" y="75"/>
                    </a:lnTo>
                    <a:lnTo>
                      <a:pt x="15" y="75"/>
                    </a:lnTo>
                    <a:lnTo>
                      <a:pt x="7" y="3"/>
                    </a:lnTo>
                    <a:lnTo>
                      <a:pt x="4" y="0"/>
                    </a:lnTo>
                    <a:lnTo>
                      <a:pt x="7" y="3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42" name="Freeform 27"/>
              <p:cNvSpPr>
                <a:spLocks/>
              </p:cNvSpPr>
              <p:nvPr/>
            </p:nvSpPr>
            <p:spPr bwMode="auto">
              <a:xfrm>
                <a:off x="4105" y="1630"/>
                <a:ext cx="15" cy="8"/>
              </a:xfrm>
              <a:custGeom>
                <a:avLst/>
                <a:gdLst>
                  <a:gd name="T0" fmla="*/ 7 w 15"/>
                  <a:gd name="T1" fmla="*/ 5 h 8"/>
                  <a:gd name="T2" fmla="*/ 4 w 15"/>
                  <a:gd name="T3" fmla="*/ 8 h 8"/>
                  <a:gd name="T4" fmla="*/ 15 w 15"/>
                  <a:gd name="T5" fmla="*/ 7 h 8"/>
                  <a:gd name="T6" fmla="*/ 15 w 15"/>
                  <a:gd name="T7" fmla="*/ 0 h 8"/>
                  <a:gd name="T8" fmla="*/ 4 w 15"/>
                  <a:gd name="T9" fmla="*/ 1 h 8"/>
                  <a:gd name="T10" fmla="*/ 0 w 15"/>
                  <a:gd name="T11" fmla="*/ 5 h 8"/>
                  <a:gd name="T12" fmla="*/ 4 w 15"/>
                  <a:gd name="T13" fmla="*/ 1 h 8"/>
                  <a:gd name="T14" fmla="*/ 1 w 15"/>
                  <a:gd name="T15" fmla="*/ 2 h 8"/>
                  <a:gd name="T16" fmla="*/ 0 w 15"/>
                  <a:gd name="T17" fmla="*/ 5 h 8"/>
                  <a:gd name="T18" fmla="*/ 1 w 15"/>
                  <a:gd name="T19" fmla="*/ 7 h 8"/>
                  <a:gd name="T20" fmla="*/ 4 w 15"/>
                  <a:gd name="T21" fmla="*/ 8 h 8"/>
                  <a:gd name="T22" fmla="*/ 7 w 15"/>
                  <a:gd name="T23" fmla="*/ 5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5"/>
                  <a:gd name="T37" fmla="*/ 0 h 8"/>
                  <a:gd name="T38" fmla="*/ 15 w 15"/>
                  <a:gd name="T39" fmla="*/ 8 h 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5" h="8">
                    <a:moveTo>
                      <a:pt x="7" y="5"/>
                    </a:moveTo>
                    <a:lnTo>
                      <a:pt x="4" y="8"/>
                    </a:lnTo>
                    <a:lnTo>
                      <a:pt x="15" y="7"/>
                    </a:lnTo>
                    <a:lnTo>
                      <a:pt x="1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4" y="1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4" y="8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43" name="Freeform 28"/>
              <p:cNvSpPr>
                <a:spLocks/>
              </p:cNvSpPr>
              <p:nvPr/>
            </p:nvSpPr>
            <p:spPr bwMode="auto">
              <a:xfrm>
                <a:off x="3910" y="1759"/>
                <a:ext cx="146" cy="45"/>
              </a:xfrm>
              <a:custGeom>
                <a:avLst/>
                <a:gdLst>
                  <a:gd name="T0" fmla="*/ 146 w 146"/>
                  <a:gd name="T1" fmla="*/ 32 h 45"/>
                  <a:gd name="T2" fmla="*/ 144 w 146"/>
                  <a:gd name="T3" fmla="*/ 0 h 45"/>
                  <a:gd name="T4" fmla="*/ 0 w 146"/>
                  <a:gd name="T5" fmla="*/ 15 h 45"/>
                  <a:gd name="T6" fmla="*/ 3 w 146"/>
                  <a:gd name="T7" fmla="*/ 45 h 45"/>
                  <a:gd name="T8" fmla="*/ 146 w 146"/>
                  <a:gd name="T9" fmla="*/ 32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6"/>
                  <a:gd name="T16" fmla="*/ 0 h 45"/>
                  <a:gd name="T17" fmla="*/ 146 w 146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6" h="45">
                    <a:moveTo>
                      <a:pt x="146" y="32"/>
                    </a:moveTo>
                    <a:lnTo>
                      <a:pt x="144" y="0"/>
                    </a:lnTo>
                    <a:lnTo>
                      <a:pt x="0" y="15"/>
                    </a:lnTo>
                    <a:lnTo>
                      <a:pt x="3" y="45"/>
                    </a:lnTo>
                    <a:lnTo>
                      <a:pt x="146" y="32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44" name="Freeform 29"/>
              <p:cNvSpPr>
                <a:spLocks/>
              </p:cNvSpPr>
              <p:nvPr/>
            </p:nvSpPr>
            <p:spPr bwMode="auto">
              <a:xfrm>
                <a:off x="4050" y="1755"/>
                <a:ext cx="10" cy="36"/>
              </a:xfrm>
              <a:custGeom>
                <a:avLst/>
                <a:gdLst>
                  <a:gd name="T0" fmla="*/ 4 w 10"/>
                  <a:gd name="T1" fmla="*/ 8 h 36"/>
                  <a:gd name="T2" fmla="*/ 0 w 10"/>
                  <a:gd name="T3" fmla="*/ 4 h 36"/>
                  <a:gd name="T4" fmla="*/ 2 w 10"/>
                  <a:gd name="T5" fmla="*/ 36 h 36"/>
                  <a:gd name="T6" fmla="*/ 10 w 10"/>
                  <a:gd name="T7" fmla="*/ 36 h 36"/>
                  <a:gd name="T8" fmla="*/ 7 w 10"/>
                  <a:gd name="T9" fmla="*/ 4 h 36"/>
                  <a:gd name="T10" fmla="*/ 4 w 10"/>
                  <a:gd name="T11" fmla="*/ 0 h 36"/>
                  <a:gd name="T12" fmla="*/ 7 w 10"/>
                  <a:gd name="T13" fmla="*/ 4 h 36"/>
                  <a:gd name="T14" fmla="*/ 6 w 10"/>
                  <a:gd name="T15" fmla="*/ 2 h 36"/>
                  <a:gd name="T16" fmla="*/ 4 w 10"/>
                  <a:gd name="T17" fmla="*/ 0 h 36"/>
                  <a:gd name="T18" fmla="*/ 1 w 10"/>
                  <a:gd name="T19" fmla="*/ 2 h 36"/>
                  <a:gd name="T20" fmla="*/ 0 w 10"/>
                  <a:gd name="T21" fmla="*/ 4 h 36"/>
                  <a:gd name="T22" fmla="*/ 4 w 10"/>
                  <a:gd name="T23" fmla="*/ 8 h 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"/>
                  <a:gd name="T37" fmla="*/ 0 h 36"/>
                  <a:gd name="T38" fmla="*/ 10 w 10"/>
                  <a:gd name="T39" fmla="*/ 36 h 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" h="36">
                    <a:moveTo>
                      <a:pt x="4" y="8"/>
                    </a:moveTo>
                    <a:lnTo>
                      <a:pt x="0" y="4"/>
                    </a:lnTo>
                    <a:lnTo>
                      <a:pt x="2" y="36"/>
                    </a:lnTo>
                    <a:lnTo>
                      <a:pt x="10" y="36"/>
                    </a:lnTo>
                    <a:lnTo>
                      <a:pt x="7" y="4"/>
                    </a:lnTo>
                    <a:lnTo>
                      <a:pt x="4" y="0"/>
                    </a:lnTo>
                    <a:lnTo>
                      <a:pt x="7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45" name="Freeform 30"/>
              <p:cNvSpPr>
                <a:spLocks/>
              </p:cNvSpPr>
              <p:nvPr/>
            </p:nvSpPr>
            <p:spPr bwMode="auto">
              <a:xfrm>
                <a:off x="3906" y="1755"/>
                <a:ext cx="148" cy="22"/>
              </a:xfrm>
              <a:custGeom>
                <a:avLst/>
                <a:gdLst>
                  <a:gd name="T0" fmla="*/ 7 w 148"/>
                  <a:gd name="T1" fmla="*/ 19 h 22"/>
                  <a:gd name="T2" fmla="*/ 4 w 148"/>
                  <a:gd name="T3" fmla="*/ 22 h 22"/>
                  <a:gd name="T4" fmla="*/ 148 w 148"/>
                  <a:gd name="T5" fmla="*/ 8 h 22"/>
                  <a:gd name="T6" fmla="*/ 148 w 148"/>
                  <a:gd name="T7" fmla="*/ 0 h 22"/>
                  <a:gd name="T8" fmla="*/ 4 w 148"/>
                  <a:gd name="T9" fmla="*/ 15 h 22"/>
                  <a:gd name="T10" fmla="*/ 0 w 148"/>
                  <a:gd name="T11" fmla="*/ 19 h 22"/>
                  <a:gd name="T12" fmla="*/ 4 w 148"/>
                  <a:gd name="T13" fmla="*/ 15 h 22"/>
                  <a:gd name="T14" fmla="*/ 1 w 148"/>
                  <a:gd name="T15" fmla="*/ 16 h 22"/>
                  <a:gd name="T16" fmla="*/ 0 w 148"/>
                  <a:gd name="T17" fmla="*/ 19 h 22"/>
                  <a:gd name="T18" fmla="*/ 1 w 148"/>
                  <a:gd name="T19" fmla="*/ 21 h 22"/>
                  <a:gd name="T20" fmla="*/ 4 w 148"/>
                  <a:gd name="T21" fmla="*/ 22 h 22"/>
                  <a:gd name="T22" fmla="*/ 7 w 148"/>
                  <a:gd name="T23" fmla="*/ 19 h 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8"/>
                  <a:gd name="T37" fmla="*/ 0 h 22"/>
                  <a:gd name="T38" fmla="*/ 148 w 148"/>
                  <a:gd name="T39" fmla="*/ 22 h 2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8" h="22">
                    <a:moveTo>
                      <a:pt x="7" y="19"/>
                    </a:moveTo>
                    <a:lnTo>
                      <a:pt x="4" y="22"/>
                    </a:lnTo>
                    <a:lnTo>
                      <a:pt x="148" y="8"/>
                    </a:lnTo>
                    <a:lnTo>
                      <a:pt x="148" y="0"/>
                    </a:lnTo>
                    <a:lnTo>
                      <a:pt x="4" y="15"/>
                    </a:lnTo>
                    <a:lnTo>
                      <a:pt x="0" y="19"/>
                    </a:lnTo>
                    <a:lnTo>
                      <a:pt x="4" y="15"/>
                    </a:lnTo>
                    <a:lnTo>
                      <a:pt x="1" y="16"/>
                    </a:lnTo>
                    <a:lnTo>
                      <a:pt x="0" y="19"/>
                    </a:lnTo>
                    <a:lnTo>
                      <a:pt x="1" y="21"/>
                    </a:lnTo>
                    <a:lnTo>
                      <a:pt x="4" y="22"/>
                    </a:lnTo>
                    <a:lnTo>
                      <a:pt x="7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46" name="Freeform 31"/>
              <p:cNvSpPr>
                <a:spLocks/>
              </p:cNvSpPr>
              <p:nvPr/>
            </p:nvSpPr>
            <p:spPr bwMode="auto">
              <a:xfrm>
                <a:off x="3906" y="1774"/>
                <a:ext cx="11" cy="34"/>
              </a:xfrm>
              <a:custGeom>
                <a:avLst/>
                <a:gdLst>
                  <a:gd name="T0" fmla="*/ 7 w 11"/>
                  <a:gd name="T1" fmla="*/ 27 h 34"/>
                  <a:gd name="T2" fmla="*/ 11 w 11"/>
                  <a:gd name="T3" fmla="*/ 30 h 34"/>
                  <a:gd name="T4" fmla="*/ 7 w 11"/>
                  <a:gd name="T5" fmla="*/ 0 h 34"/>
                  <a:gd name="T6" fmla="*/ 0 w 11"/>
                  <a:gd name="T7" fmla="*/ 0 h 34"/>
                  <a:gd name="T8" fmla="*/ 4 w 11"/>
                  <a:gd name="T9" fmla="*/ 30 h 34"/>
                  <a:gd name="T10" fmla="*/ 7 w 11"/>
                  <a:gd name="T11" fmla="*/ 34 h 34"/>
                  <a:gd name="T12" fmla="*/ 4 w 11"/>
                  <a:gd name="T13" fmla="*/ 30 h 34"/>
                  <a:gd name="T14" fmla="*/ 5 w 11"/>
                  <a:gd name="T15" fmla="*/ 33 h 34"/>
                  <a:gd name="T16" fmla="*/ 7 w 11"/>
                  <a:gd name="T17" fmla="*/ 34 h 34"/>
                  <a:gd name="T18" fmla="*/ 10 w 11"/>
                  <a:gd name="T19" fmla="*/ 33 h 34"/>
                  <a:gd name="T20" fmla="*/ 11 w 11"/>
                  <a:gd name="T21" fmla="*/ 30 h 34"/>
                  <a:gd name="T22" fmla="*/ 7 w 11"/>
                  <a:gd name="T23" fmla="*/ 27 h 3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"/>
                  <a:gd name="T37" fmla="*/ 0 h 34"/>
                  <a:gd name="T38" fmla="*/ 11 w 11"/>
                  <a:gd name="T39" fmla="*/ 34 h 3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" h="34">
                    <a:moveTo>
                      <a:pt x="7" y="27"/>
                    </a:moveTo>
                    <a:lnTo>
                      <a:pt x="11" y="3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4" y="30"/>
                    </a:lnTo>
                    <a:lnTo>
                      <a:pt x="7" y="34"/>
                    </a:lnTo>
                    <a:lnTo>
                      <a:pt x="4" y="30"/>
                    </a:lnTo>
                    <a:lnTo>
                      <a:pt x="5" y="33"/>
                    </a:lnTo>
                    <a:lnTo>
                      <a:pt x="7" y="34"/>
                    </a:lnTo>
                    <a:lnTo>
                      <a:pt x="10" y="33"/>
                    </a:lnTo>
                    <a:lnTo>
                      <a:pt x="11" y="30"/>
                    </a:lnTo>
                    <a:lnTo>
                      <a:pt x="7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47" name="Freeform 32"/>
              <p:cNvSpPr>
                <a:spLocks/>
              </p:cNvSpPr>
              <p:nvPr/>
            </p:nvSpPr>
            <p:spPr bwMode="auto">
              <a:xfrm>
                <a:off x="3913" y="1787"/>
                <a:ext cx="147" cy="21"/>
              </a:xfrm>
              <a:custGeom>
                <a:avLst/>
                <a:gdLst>
                  <a:gd name="T0" fmla="*/ 139 w 147"/>
                  <a:gd name="T1" fmla="*/ 4 h 21"/>
                  <a:gd name="T2" fmla="*/ 143 w 147"/>
                  <a:gd name="T3" fmla="*/ 0 h 21"/>
                  <a:gd name="T4" fmla="*/ 0 w 147"/>
                  <a:gd name="T5" fmla="*/ 14 h 21"/>
                  <a:gd name="T6" fmla="*/ 0 w 147"/>
                  <a:gd name="T7" fmla="*/ 21 h 21"/>
                  <a:gd name="T8" fmla="*/ 143 w 147"/>
                  <a:gd name="T9" fmla="*/ 7 h 21"/>
                  <a:gd name="T10" fmla="*/ 147 w 147"/>
                  <a:gd name="T11" fmla="*/ 4 h 21"/>
                  <a:gd name="T12" fmla="*/ 143 w 147"/>
                  <a:gd name="T13" fmla="*/ 7 h 21"/>
                  <a:gd name="T14" fmla="*/ 146 w 147"/>
                  <a:gd name="T15" fmla="*/ 6 h 21"/>
                  <a:gd name="T16" fmla="*/ 147 w 147"/>
                  <a:gd name="T17" fmla="*/ 4 h 21"/>
                  <a:gd name="T18" fmla="*/ 146 w 147"/>
                  <a:gd name="T19" fmla="*/ 1 h 21"/>
                  <a:gd name="T20" fmla="*/ 143 w 147"/>
                  <a:gd name="T21" fmla="*/ 0 h 21"/>
                  <a:gd name="T22" fmla="*/ 139 w 147"/>
                  <a:gd name="T23" fmla="*/ 4 h 2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7"/>
                  <a:gd name="T37" fmla="*/ 0 h 21"/>
                  <a:gd name="T38" fmla="*/ 147 w 147"/>
                  <a:gd name="T39" fmla="*/ 21 h 2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7" h="21">
                    <a:moveTo>
                      <a:pt x="139" y="4"/>
                    </a:moveTo>
                    <a:lnTo>
                      <a:pt x="143" y="0"/>
                    </a:lnTo>
                    <a:lnTo>
                      <a:pt x="0" y="14"/>
                    </a:lnTo>
                    <a:lnTo>
                      <a:pt x="0" y="21"/>
                    </a:lnTo>
                    <a:lnTo>
                      <a:pt x="143" y="7"/>
                    </a:lnTo>
                    <a:lnTo>
                      <a:pt x="147" y="4"/>
                    </a:lnTo>
                    <a:lnTo>
                      <a:pt x="143" y="7"/>
                    </a:lnTo>
                    <a:lnTo>
                      <a:pt x="146" y="6"/>
                    </a:lnTo>
                    <a:lnTo>
                      <a:pt x="147" y="4"/>
                    </a:lnTo>
                    <a:lnTo>
                      <a:pt x="146" y="1"/>
                    </a:lnTo>
                    <a:lnTo>
                      <a:pt x="143" y="0"/>
                    </a:lnTo>
                    <a:lnTo>
                      <a:pt x="139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48" name="Freeform 33"/>
              <p:cNvSpPr>
                <a:spLocks/>
              </p:cNvSpPr>
              <p:nvPr/>
            </p:nvSpPr>
            <p:spPr bwMode="auto">
              <a:xfrm>
                <a:off x="3916" y="1816"/>
                <a:ext cx="236" cy="169"/>
              </a:xfrm>
              <a:custGeom>
                <a:avLst/>
                <a:gdLst>
                  <a:gd name="T0" fmla="*/ 236 w 236"/>
                  <a:gd name="T1" fmla="*/ 148 h 169"/>
                  <a:gd name="T2" fmla="*/ 223 w 236"/>
                  <a:gd name="T3" fmla="*/ 0 h 169"/>
                  <a:gd name="T4" fmla="*/ 0 w 236"/>
                  <a:gd name="T5" fmla="*/ 21 h 169"/>
                  <a:gd name="T6" fmla="*/ 15 w 236"/>
                  <a:gd name="T7" fmla="*/ 169 h 169"/>
                  <a:gd name="T8" fmla="*/ 236 w 236"/>
                  <a:gd name="T9" fmla="*/ 148 h 1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6"/>
                  <a:gd name="T16" fmla="*/ 0 h 169"/>
                  <a:gd name="T17" fmla="*/ 236 w 236"/>
                  <a:gd name="T18" fmla="*/ 169 h 1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6" h="169">
                    <a:moveTo>
                      <a:pt x="236" y="148"/>
                    </a:moveTo>
                    <a:lnTo>
                      <a:pt x="223" y="0"/>
                    </a:lnTo>
                    <a:lnTo>
                      <a:pt x="0" y="21"/>
                    </a:lnTo>
                    <a:lnTo>
                      <a:pt x="15" y="169"/>
                    </a:lnTo>
                    <a:lnTo>
                      <a:pt x="236" y="148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49" name="Freeform 34"/>
              <p:cNvSpPr>
                <a:spLocks/>
              </p:cNvSpPr>
              <p:nvPr/>
            </p:nvSpPr>
            <p:spPr bwMode="auto">
              <a:xfrm>
                <a:off x="4135" y="1813"/>
                <a:ext cx="21" cy="151"/>
              </a:xfrm>
              <a:custGeom>
                <a:avLst/>
                <a:gdLst>
                  <a:gd name="T0" fmla="*/ 4 w 21"/>
                  <a:gd name="T1" fmla="*/ 7 h 151"/>
                  <a:gd name="T2" fmla="*/ 0 w 21"/>
                  <a:gd name="T3" fmla="*/ 3 h 151"/>
                  <a:gd name="T4" fmla="*/ 14 w 21"/>
                  <a:gd name="T5" fmla="*/ 151 h 151"/>
                  <a:gd name="T6" fmla="*/ 21 w 21"/>
                  <a:gd name="T7" fmla="*/ 151 h 151"/>
                  <a:gd name="T8" fmla="*/ 8 w 21"/>
                  <a:gd name="T9" fmla="*/ 3 h 151"/>
                  <a:gd name="T10" fmla="*/ 4 w 21"/>
                  <a:gd name="T11" fmla="*/ 0 h 151"/>
                  <a:gd name="T12" fmla="*/ 8 w 21"/>
                  <a:gd name="T13" fmla="*/ 3 h 151"/>
                  <a:gd name="T14" fmla="*/ 7 w 21"/>
                  <a:gd name="T15" fmla="*/ 1 h 151"/>
                  <a:gd name="T16" fmla="*/ 4 w 21"/>
                  <a:gd name="T17" fmla="*/ 0 h 151"/>
                  <a:gd name="T18" fmla="*/ 2 w 21"/>
                  <a:gd name="T19" fmla="*/ 1 h 151"/>
                  <a:gd name="T20" fmla="*/ 0 w 21"/>
                  <a:gd name="T21" fmla="*/ 3 h 151"/>
                  <a:gd name="T22" fmla="*/ 4 w 21"/>
                  <a:gd name="T23" fmla="*/ 7 h 1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1"/>
                  <a:gd name="T37" fmla="*/ 0 h 151"/>
                  <a:gd name="T38" fmla="*/ 21 w 21"/>
                  <a:gd name="T39" fmla="*/ 151 h 1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1" h="151">
                    <a:moveTo>
                      <a:pt x="4" y="7"/>
                    </a:moveTo>
                    <a:lnTo>
                      <a:pt x="0" y="3"/>
                    </a:lnTo>
                    <a:lnTo>
                      <a:pt x="14" y="151"/>
                    </a:lnTo>
                    <a:lnTo>
                      <a:pt x="21" y="151"/>
                    </a:lnTo>
                    <a:lnTo>
                      <a:pt x="8" y="3"/>
                    </a:lnTo>
                    <a:lnTo>
                      <a:pt x="4" y="0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50" name="Freeform 35"/>
              <p:cNvSpPr>
                <a:spLocks/>
              </p:cNvSpPr>
              <p:nvPr/>
            </p:nvSpPr>
            <p:spPr bwMode="auto">
              <a:xfrm>
                <a:off x="3912" y="1813"/>
                <a:ext cx="227" cy="28"/>
              </a:xfrm>
              <a:custGeom>
                <a:avLst/>
                <a:gdLst>
                  <a:gd name="T0" fmla="*/ 8 w 227"/>
                  <a:gd name="T1" fmla="*/ 24 h 28"/>
                  <a:gd name="T2" fmla="*/ 4 w 227"/>
                  <a:gd name="T3" fmla="*/ 28 h 28"/>
                  <a:gd name="T4" fmla="*/ 227 w 227"/>
                  <a:gd name="T5" fmla="*/ 7 h 28"/>
                  <a:gd name="T6" fmla="*/ 227 w 227"/>
                  <a:gd name="T7" fmla="*/ 0 h 28"/>
                  <a:gd name="T8" fmla="*/ 4 w 227"/>
                  <a:gd name="T9" fmla="*/ 20 h 28"/>
                  <a:gd name="T10" fmla="*/ 0 w 227"/>
                  <a:gd name="T11" fmla="*/ 24 h 28"/>
                  <a:gd name="T12" fmla="*/ 4 w 227"/>
                  <a:gd name="T13" fmla="*/ 20 h 28"/>
                  <a:gd name="T14" fmla="*/ 1 w 227"/>
                  <a:gd name="T15" fmla="*/ 22 h 28"/>
                  <a:gd name="T16" fmla="*/ 0 w 227"/>
                  <a:gd name="T17" fmla="*/ 24 h 28"/>
                  <a:gd name="T18" fmla="*/ 1 w 227"/>
                  <a:gd name="T19" fmla="*/ 27 h 28"/>
                  <a:gd name="T20" fmla="*/ 4 w 227"/>
                  <a:gd name="T21" fmla="*/ 28 h 28"/>
                  <a:gd name="T22" fmla="*/ 8 w 227"/>
                  <a:gd name="T23" fmla="*/ 24 h 2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7"/>
                  <a:gd name="T37" fmla="*/ 0 h 28"/>
                  <a:gd name="T38" fmla="*/ 227 w 227"/>
                  <a:gd name="T39" fmla="*/ 28 h 2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7" h="28">
                    <a:moveTo>
                      <a:pt x="8" y="24"/>
                    </a:moveTo>
                    <a:lnTo>
                      <a:pt x="4" y="28"/>
                    </a:lnTo>
                    <a:lnTo>
                      <a:pt x="227" y="7"/>
                    </a:lnTo>
                    <a:lnTo>
                      <a:pt x="227" y="0"/>
                    </a:lnTo>
                    <a:lnTo>
                      <a:pt x="4" y="20"/>
                    </a:lnTo>
                    <a:lnTo>
                      <a:pt x="0" y="24"/>
                    </a:lnTo>
                    <a:lnTo>
                      <a:pt x="4" y="20"/>
                    </a:lnTo>
                    <a:lnTo>
                      <a:pt x="1" y="22"/>
                    </a:lnTo>
                    <a:lnTo>
                      <a:pt x="0" y="24"/>
                    </a:lnTo>
                    <a:lnTo>
                      <a:pt x="1" y="27"/>
                    </a:lnTo>
                    <a:lnTo>
                      <a:pt x="4" y="28"/>
                    </a:lnTo>
                    <a:lnTo>
                      <a:pt x="8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51" name="Freeform 36"/>
              <p:cNvSpPr>
                <a:spLocks/>
              </p:cNvSpPr>
              <p:nvPr/>
            </p:nvSpPr>
            <p:spPr bwMode="auto">
              <a:xfrm>
                <a:off x="3912" y="1837"/>
                <a:ext cx="22" cy="151"/>
              </a:xfrm>
              <a:custGeom>
                <a:avLst/>
                <a:gdLst>
                  <a:gd name="T0" fmla="*/ 19 w 22"/>
                  <a:gd name="T1" fmla="*/ 144 h 151"/>
                  <a:gd name="T2" fmla="*/ 22 w 22"/>
                  <a:gd name="T3" fmla="*/ 148 h 151"/>
                  <a:gd name="T4" fmla="*/ 8 w 22"/>
                  <a:gd name="T5" fmla="*/ 0 h 151"/>
                  <a:gd name="T6" fmla="*/ 0 w 22"/>
                  <a:gd name="T7" fmla="*/ 0 h 151"/>
                  <a:gd name="T8" fmla="*/ 15 w 22"/>
                  <a:gd name="T9" fmla="*/ 148 h 151"/>
                  <a:gd name="T10" fmla="*/ 19 w 22"/>
                  <a:gd name="T11" fmla="*/ 151 h 151"/>
                  <a:gd name="T12" fmla="*/ 15 w 22"/>
                  <a:gd name="T13" fmla="*/ 148 h 151"/>
                  <a:gd name="T14" fmla="*/ 16 w 22"/>
                  <a:gd name="T15" fmla="*/ 150 h 151"/>
                  <a:gd name="T16" fmla="*/ 19 w 22"/>
                  <a:gd name="T17" fmla="*/ 151 h 151"/>
                  <a:gd name="T18" fmla="*/ 21 w 22"/>
                  <a:gd name="T19" fmla="*/ 150 h 151"/>
                  <a:gd name="T20" fmla="*/ 22 w 22"/>
                  <a:gd name="T21" fmla="*/ 148 h 151"/>
                  <a:gd name="T22" fmla="*/ 19 w 22"/>
                  <a:gd name="T23" fmla="*/ 144 h 1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"/>
                  <a:gd name="T37" fmla="*/ 0 h 151"/>
                  <a:gd name="T38" fmla="*/ 22 w 22"/>
                  <a:gd name="T39" fmla="*/ 151 h 1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" h="151">
                    <a:moveTo>
                      <a:pt x="19" y="144"/>
                    </a:moveTo>
                    <a:lnTo>
                      <a:pt x="22" y="148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15" y="148"/>
                    </a:lnTo>
                    <a:lnTo>
                      <a:pt x="19" y="151"/>
                    </a:lnTo>
                    <a:lnTo>
                      <a:pt x="15" y="148"/>
                    </a:lnTo>
                    <a:lnTo>
                      <a:pt x="16" y="150"/>
                    </a:lnTo>
                    <a:lnTo>
                      <a:pt x="19" y="151"/>
                    </a:lnTo>
                    <a:lnTo>
                      <a:pt x="21" y="150"/>
                    </a:lnTo>
                    <a:lnTo>
                      <a:pt x="22" y="148"/>
                    </a:lnTo>
                    <a:lnTo>
                      <a:pt x="19" y="1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52" name="Freeform 37"/>
              <p:cNvSpPr>
                <a:spLocks/>
              </p:cNvSpPr>
              <p:nvPr/>
            </p:nvSpPr>
            <p:spPr bwMode="auto">
              <a:xfrm>
                <a:off x="3931" y="1960"/>
                <a:ext cx="225" cy="28"/>
              </a:xfrm>
              <a:custGeom>
                <a:avLst/>
                <a:gdLst>
                  <a:gd name="T0" fmla="*/ 218 w 225"/>
                  <a:gd name="T1" fmla="*/ 4 h 28"/>
                  <a:gd name="T2" fmla="*/ 221 w 225"/>
                  <a:gd name="T3" fmla="*/ 0 h 28"/>
                  <a:gd name="T4" fmla="*/ 0 w 225"/>
                  <a:gd name="T5" fmla="*/ 21 h 28"/>
                  <a:gd name="T6" fmla="*/ 0 w 225"/>
                  <a:gd name="T7" fmla="*/ 28 h 28"/>
                  <a:gd name="T8" fmla="*/ 221 w 225"/>
                  <a:gd name="T9" fmla="*/ 8 h 28"/>
                  <a:gd name="T10" fmla="*/ 225 w 225"/>
                  <a:gd name="T11" fmla="*/ 4 h 28"/>
                  <a:gd name="T12" fmla="*/ 221 w 225"/>
                  <a:gd name="T13" fmla="*/ 8 h 28"/>
                  <a:gd name="T14" fmla="*/ 224 w 225"/>
                  <a:gd name="T15" fmla="*/ 6 h 28"/>
                  <a:gd name="T16" fmla="*/ 225 w 225"/>
                  <a:gd name="T17" fmla="*/ 4 h 28"/>
                  <a:gd name="T18" fmla="*/ 224 w 225"/>
                  <a:gd name="T19" fmla="*/ 2 h 28"/>
                  <a:gd name="T20" fmla="*/ 221 w 225"/>
                  <a:gd name="T21" fmla="*/ 0 h 28"/>
                  <a:gd name="T22" fmla="*/ 218 w 225"/>
                  <a:gd name="T23" fmla="*/ 4 h 2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5"/>
                  <a:gd name="T37" fmla="*/ 0 h 28"/>
                  <a:gd name="T38" fmla="*/ 225 w 225"/>
                  <a:gd name="T39" fmla="*/ 28 h 2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5" h="28">
                    <a:moveTo>
                      <a:pt x="218" y="4"/>
                    </a:moveTo>
                    <a:lnTo>
                      <a:pt x="221" y="0"/>
                    </a:lnTo>
                    <a:lnTo>
                      <a:pt x="0" y="21"/>
                    </a:lnTo>
                    <a:lnTo>
                      <a:pt x="0" y="28"/>
                    </a:lnTo>
                    <a:lnTo>
                      <a:pt x="221" y="8"/>
                    </a:lnTo>
                    <a:lnTo>
                      <a:pt x="225" y="4"/>
                    </a:lnTo>
                    <a:lnTo>
                      <a:pt x="221" y="8"/>
                    </a:lnTo>
                    <a:lnTo>
                      <a:pt x="224" y="6"/>
                    </a:lnTo>
                    <a:lnTo>
                      <a:pt x="225" y="4"/>
                    </a:lnTo>
                    <a:lnTo>
                      <a:pt x="224" y="2"/>
                    </a:lnTo>
                    <a:lnTo>
                      <a:pt x="221" y="0"/>
                    </a:lnTo>
                    <a:lnTo>
                      <a:pt x="218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53" name="Freeform 38"/>
              <p:cNvSpPr>
                <a:spLocks/>
              </p:cNvSpPr>
              <p:nvPr/>
            </p:nvSpPr>
            <p:spPr bwMode="auto">
              <a:xfrm>
                <a:off x="4093" y="1753"/>
                <a:ext cx="39" cy="34"/>
              </a:xfrm>
              <a:custGeom>
                <a:avLst/>
                <a:gdLst>
                  <a:gd name="T0" fmla="*/ 39 w 39"/>
                  <a:gd name="T1" fmla="*/ 30 h 34"/>
                  <a:gd name="T2" fmla="*/ 35 w 39"/>
                  <a:gd name="T3" fmla="*/ 0 h 34"/>
                  <a:gd name="T4" fmla="*/ 0 w 39"/>
                  <a:gd name="T5" fmla="*/ 2 h 34"/>
                  <a:gd name="T6" fmla="*/ 3 w 39"/>
                  <a:gd name="T7" fmla="*/ 34 h 34"/>
                  <a:gd name="T8" fmla="*/ 39 w 39"/>
                  <a:gd name="T9" fmla="*/ 3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34"/>
                  <a:gd name="T17" fmla="*/ 39 w 39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34">
                    <a:moveTo>
                      <a:pt x="39" y="30"/>
                    </a:moveTo>
                    <a:lnTo>
                      <a:pt x="35" y="0"/>
                    </a:lnTo>
                    <a:lnTo>
                      <a:pt x="0" y="2"/>
                    </a:lnTo>
                    <a:lnTo>
                      <a:pt x="3" y="34"/>
                    </a:lnTo>
                    <a:lnTo>
                      <a:pt x="39" y="30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54" name="Freeform 39"/>
              <p:cNvSpPr>
                <a:spLocks/>
              </p:cNvSpPr>
              <p:nvPr/>
            </p:nvSpPr>
            <p:spPr bwMode="auto">
              <a:xfrm>
                <a:off x="4124" y="1749"/>
                <a:ext cx="11" cy="34"/>
              </a:xfrm>
              <a:custGeom>
                <a:avLst/>
                <a:gdLst>
                  <a:gd name="T0" fmla="*/ 4 w 11"/>
                  <a:gd name="T1" fmla="*/ 8 h 34"/>
                  <a:gd name="T2" fmla="*/ 0 w 11"/>
                  <a:gd name="T3" fmla="*/ 4 h 34"/>
                  <a:gd name="T4" fmla="*/ 4 w 11"/>
                  <a:gd name="T5" fmla="*/ 34 h 34"/>
                  <a:gd name="T6" fmla="*/ 11 w 11"/>
                  <a:gd name="T7" fmla="*/ 34 h 34"/>
                  <a:gd name="T8" fmla="*/ 8 w 11"/>
                  <a:gd name="T9" fmla="*/ 4 h 34"/>
                  <a:gd name="T10" fmla="*/ 4 w 11"/>
                  <a:gd name="T11" fmla="*/ 0 h 34"/>
                  <a:gd name="T12" fmla="*/ 8 w 11"/>
                  <a:gd name="T13" fmla="*/ 4 h 34"/>
                  <a:gd name="T14" fmla="*/ 7 w 11"/>
                  <a:gd name="T15" fmla="*/ 2 h 34"/>
                  <a:gd name="T16" fmla="*/ 4 w 11"/>
                  <a:gd name="T17" fmla="*/ 0 h 34"/>
                  <a:gd name="T18" fmla="*/ 2 w 11"/>
                  <a:gd name="T19" fmla="*/ 2 h 34"/>
                  <a:gd name="T20" fmla="*/ 0 w 11"/>
                  <a:gd name="T21" fmla="*/ 4 h 34"/>
                  <a:gd name="T22" fmla="*/ 4 w 11"/>
                  <a:gd name="T23" fmla="*/ 8 h 3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"/>
                  <a:gd name="T37" fmla="*/ 0 h 34"/>
                  <a:gd name="T38" fmla="*/ 11 w 11"/>
                  <a:gd name="T39" fmla="*/ 34 h 3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" h="34">
                    <a:moveTo>
                      <a:pt x="4" y="8"/>
                    </a:moveTo>
                    <a:lnTo>
                      <a:pt x="0" y="4"/>
                    </a:lnTo>
                    <a:lnTo>
                      <a:pt x="4" y="34"/>
                    </a:lnTo>
                    <a:lnTo>
                      <a:pt x="11" y="34"/>
                    </a:lnTo>
                    <a:lnTo>
                      <a:pt x="8" y="4"/>
                    </a:lnTo>
                    <a:lnTo>
                      <a:pt x="4" y="0"/>
                    </a:lnTo>
                    <a:lnTo>
                      <a:pt x="8" y="4"/>
                    </a:ln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55" name="Freeform 40"/>
              <p:cNvSpPr>
                <a:spLocks/>
              </p:cNvSpPr>
              <p:nvPr/>
            </p:nvSpPr>
            <p:spPr bwMode="auto">
              <a:xfrm>
                <a:off x="4089" y="1749"/>
                <a:ext cx="39" cy="10"/>
              </a:xfrm>
              <a:custGeom>
                <a:avLst/>
                <a:gdLst>
                  <a:gd name="T0" fmla="*/ 7 w 39"/>
                  <a:gd name="T1" fmla="*/ 6 h 10"/>
                  <a:gd name="T2" fmla="*/ 4 w 39"/>
                  <a:gd name="T3" fmla="*/ 10 h 10"/>
                  <a:gd name="T4" fmla="*/ 39 w 39"/>
                  <a:gd name="T5" fmla="*/ 8 h 10"/>
                  <a:gd name="T6" fmla="*/ 39 w 39"/>
                  <a:gd name="T7" fmla="*/ 0 h 10"/>
                  <a:gd name="T8" fmla="*/ 4 w 39"/>
                  <a:gd name="T9" fmla="*/ 3 h 10"/>
                  <a:gd name="T10" fmla="*/ 0 w 39"/>
                  <a:gd name="T11" fmla="*/ 6 h 10"/>
                  <a:gd name="T12" fmla="*/ 4 w 39"/>
                  <a:gd name="T13" fmla="*/ 3 h 10"/>
                  <a:gd name="T14" fmla="*/ 1 w 39"/>
                  <a:gd name="T15" fmla="*/ 4 h 10"/>
                  <a:gd name="T16" fmla="*/ 0 w 39"/>
                  <a:gd name="T17" fmla="*/ 6 h 10"/>
                  <a:gd name="T18" fmla="*/ 1 w 39"/>
                  <a:gd name="T19" fmla="*/ 9 h 10"/>
                  <a:gd name="T20" fmla="*/ 4 w 39"/>
                  <a:gd name="T21" fmla="*/ 10 h 10"/>
                  <a:gd name="T22" fmla="*/ 7 w 39"/>
                  <a:gd name="T23" fmla="*/ 6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9"/>
                  <a:gd name="T37" fmla="*/ 0 h 10"/>
                  <a:gd name="T38" fmla="*/ 39 w 39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9" h="10">
                    <a:moveTo>
                      <a:pt x="7" y="6"/>
                    </a:moveTo>
                    <a:lnTo>
                      <a:pt x="4" y="10"/>
                    </a:lnTo>
                    <a:lnTo>
                      <a:pt x="39" y="8"/>
                    </a:lnTo>
                    <a:lnTo>
                      <a:pt x="39" y="0"/>
                    </a:lnTo>
                    <a:lnTo>
                      <a:pt x="4" y="3"/>
                    </a:lnTo>
                    <a:lnTo>
                      <a:pt x="0" y="6"/>
                    </a:lnTo>
                    <a:lnTo>
                      <a:pt x="4" y="3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1" y="9"/>
                    </a:lnTo>
                    <a:lnTo>
                      <a:pt x="4" y="10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56" name="Freeform 41"/>
              <p:cNvSpPr>
                <a:spLocks/>
              </p:cNvSpPr>
              <p:nvPr/>
            </p:nvSpPr>
            <p:spPr bwMode="auto">
              <a:xfrm>
                <a:off x="4089" y="1755"/>
                <a:ext cx="11" cy="36"/>
              </a:xfrm>
              <a:custGeom>
                <a:avLst/>
                <a:gdLst>
                  <a:gd name="T0" fmla="*/ 7 w 11"/>
                  <a:gd name="T1" fmla="*/ 28 h 36"/>
                  <a:gd name="T2" fmla="*/ 11 w 11"/>
                  <a:gd name="T3" fmla="*/ 32 h 36"/>
                  <a:gd name="T4" fmla="*/ 7 w 11"/>
                  <a:gd name="T5" fmla="*/ 0 h 36"/>
                  <a:gd name="T6" fmla="*/ 0 w 11"/>
                  <a:gd name="T7" fmla="*/ 0 h 36"/>
                  <a:gd name="T8" fmla="*/ 4 w 11"/>
                  <a:gd name="T9" fmla="*/ 32 h 36"/>
                  <a:gd name="T10" fmla="*/ 7 w 11"/>
                  <a:gd name="T11" fmla="*/ 36 h 36"/>
                  <a:gd name="T12" fmla="*/ 4 w 11"/>
                  <a:gd name="T13" fmla="*/ 32 h 36"/>
                  <a:gd name="T14" fmla="*/ 5 w 11"/>
                  <a:gd name="T15" fmla="*/ 35 h 36"/>
                  <a:gd name="T16" fmla="*/ 7 w 11"/>
                  <a:gd name="T17" fmla="*/ 36 h 36"/>
                  <a:gd name="T18" fmla="*/ 10 w 11"/>
                  <a:gd name="T19" fmla="*/ 35 h 36"/>
                  <a:gd name="T20" fmla="*/ 11 w 11"/>
                  <a:gd name="T21" fmla="*/ 32 h 36"/>
                  <a:gd name="T22" fmla="*/ 7 w 11"/>
                  <a:gd name="T23" fmla="*/ 28 h 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"/>
                  <a:gd name="T37" fmla="*/ 0 h 36"/>
                  <a:gd name="T38" fmla="*/ 11 w 11"/>
                  <a:gd name="T39" fmla="*/ 36 h 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" h="36">
                    <a:moveTo>
                      <a:pt x="7" y="28"/>
                    </a:moveTo>
                    <a:lnTo>
                      <a:pt x="11" y="32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4" y="32"/>
                    </a:lnTo>
                    <a:lnTo>
                      <a:pt x="7" y="36"/>
                    </a:lnTo>
                    <a:lnTo>
                      <a:pt x="4" y="32"/>
                    </a:lnTo>
                    <a:lnTo>
                      <a:pt x="5" y="35"/>
                    </a:lnTo>
                    <a:lnTo>
                      <a:pt x="7" y="36"/>
                    </a:lnTo>
                    <a:lnTo>
                      <a:pt x="10" y="35"/>
                    </a:lnTo>
                    <a:lnTo>
                      <a:pt x="11" y="32"/>
                    </a:lnTo>
                    <a:lnTo>
                      <a:pt x="7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57" name="Freeform 42"/>
              <p:cNvSpPr>
                <a:spLocks/>
              </p:cNvSpPr>
              <p:nvPr/>
            </p:nvSpPr>
            <p:spPr bwMode="auto">
              <a:xfrm>
                <a:off x="4096" y="1780"/>
                <a:ext cx="39" cy="11"/>
              </a:xfrm>
              <a:custGeom>
                <a:avLst/>
                <a:gdLst>
                  <a:gd name="T0" fmla="*/ 32 w 39"/>
                  <a:gd name="T1" fmla="*/ 3 h 11"/>
                  <a:gd name="T2" fmla="*/ 36 w 39"/>
                  <a:gd name="T3" fmla="*/ 0 h 11"/>
                  <a:gd name="T4" fmla="*/ 0 w 39"/>
                  <a:gd name="T5" fmla="*/ 3 h 11"/>
                  <a:gd name="T6" fmla="*/ 0 w 39"/>
                  <a:gd name="T7" fmla="*/ 11 h 11"/>
                  <a:gd name="T8" fmla="*/ 36 w 39"/>
                  <a:gd name="T9" fmla="*/ 7 h 11"/>
                  <a:gd name="T10" fmla="*/ 39 w 39"/>
                  <a:gd name="T11" fmla="*/ 3 h 11"/>
                  <a:gd name="T12" fmla="*/ 36 w 39"/>
                  <a:gd name="T13" fmla="*/ 7 h 11"/>
                  <a:gd name="T14" fmla="*/ 38 w 39"/>
                  <a:gd name="T15" fmla="*/ 6 h 11"/>
                  <a:gd name="T16" fmla="*/ 39 w 39"/>
                  <a:gd name="T17" fmla="*/ 3 h 11"/>
                  <a:gd name="T18" fmla="*/ 38 w 39"/>
                  <a:gd name="T19" fmla="*/ 1 h 11"/>
                  <a:gd name="T20" fmla="*/ 36 w 39"/>
                  <a:gd name="T21" fmla="*/ 0 h 11"/>
                  <a:gd name="T22" fmla="*/ 32 w 39"/>
                  <a:gd name="T23" fmla="*/ 3 h 1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9"/>
                  <a:gd name="T37" fmla="*/ 0 h 11"/>
                  <a:gd name="T38" fmla="*/ 39 w 39"/>
                  <a:gd name="T39" fmla="*/ 11 h 1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9" h="11">
                    <a:moveTo>
                      <a:pt x="32" y="3"/>
                    </a:moveTo>
                    <a:lnTo>
                      <a:pt x="36" y="0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36" y="7"/>
                    </a:lnTo>
                    <a:lnTo>
                      <a:pt x="39" y="3"/>
                    </a:lnTo>
                    <a:lnTo>
                      <a:pt x="36" y="7"/>
                    </a:lnTo>
                    <a:lnTo>
                      <a:pt x="38" y="6"/>
                    </a:lnTo>
                    <a:lnTo>
                      <a:pt x="39" y="3"/>
                    </a:lnTo>
                    <a:lnTo>
                      <a:pt x="38" y="1"/>
                    </a:lnTo>
                    <a:lnTo>
                      <a:pt x="36" y="0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58" name="Freeform 43"/>
              <p:cNvSpPr>
                <a:spLocks/>
              </p:cNvSpPr>
              <p:nvPr/>
            </p:nvSpPr>
            <p:spPr bwMode="auto">
              <a:xfrm>
                <a:off x="3945" y="1830"/>
                <a:ext cx="7" cy="3"/>
              </a:xfrm>
              <a:custGeom>
                <a:avLst/>
                <a:gdLst>
                  <a:gd name="T0" fmla="*/ 7 w 7"/>
                  <a:gd name="T1" fmla="*/ 3 h 3"/>
                  <a:gd name="T2" fmla="*/ 6 w 7"/>
                  <a:gd name="T3" fmla="*/ 1 h 3"/>
                  <a:gd name="T4" fmla="*/ 4 w 7"/>
                  <a:gd name="T5" fmla="*/ 0 h 3"/>
                  <a:gd name="T6" fmla="*/ 1 w 7"/>
                  <a:gd name="T7" fmla="*/ 1 h 3"/>
                  <a:gd name="T8" fmla="*/ 0 w 7"/>
                  <a:gd name="T9" fmla="*/ 3 h 3"/>
                  <a:gd name="T10" fmla="*/ 7 w 7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3"/>
                  <a:gd name="T20" fmla="*/ 7 w 7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3">
                    <a:moveTo>
                      <a:pt x="7" y="3"/>
                    </a:moveTo>
                    <a:lnTo>
                      <a:pt x="6" y="1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59" name="Freeform 44"/>
              <p:cNvSpPr>
                <a:spLocks/>
              </p:cNvSpPr>
              <p:nvPr/>
            </p:nvSpPr>
            <p:spPr bwMode="auto">
              <a:xfrm>
                <a:off x="3945" y="1833"/>
                <a:ext cx="22" cy="147"/>
              </a:xfrm>
              <a:custGeom>
                <a:avLst/>
                <a:gdLst>
                  <a:gd name="T0" fmla="*/ 18 w 22"/>
                  <a:gd name="T1" fmla="*/ 147 h 147"/>
                  <a:gd name="T2" fmla="*/ 22 w 22"/>
                  <a:gd name="T3" fmla="*/ 147 h 147"/>
                  <a:gd name="T4" fmla="*/ 7 w 22"/>
                  <a:gd name="T5" fmla="*/ 0 h 147"/>
                  <a:gd name="T6" fmla="*/ 0 w 22"/>
                  <a:gd name="T7" fmla="*/ 0 h 147"/>
                  <a:gd name="T8" fmla="*/ 15 w 22"/>
                  <a:gd name="T9" fmla="*/ 147 h 147"/>
                  <a:gd name="T10" fmla="*/ 18 w 22"/>
                  <a:gd name="T11" fmla="*/ 147 h 1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147"/>
                  <a:gd name="T20" fmla="*/ 22 w 22"/>
                  <a:gd name="T21" fmla="*/ 147 h 1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147">
                    <a:moveTo>
                      <a:pt x="18" y="147"/>
                    </a:moveTo>
                    <a:lnTo>
                      <a:pt x="22" y="147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15" y="147"/>
                    </a:lnTo>
                    <a:lnTo>
                      <a:pt x="18" y="1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60" name="Freeform 45"/>
              <p:cNvSpPr>
                <a:spLocks/>
              </p:cNvSpPr>
              <p:nvPr/>
            </p:nvSpPr>
            <p:spPr bwMode="auto">
              <a:xfrm>
                <a:off x="3960" y="1980"/>
                <a:ext cx="7" cy="3"/>
              </a:xfrm>
              <a:custGeom>
                <a:avLst/>
                <a:gdLst>
                  <a:gd name="T0" fmla="*/ 0 w 7"/>
                  <a:gd name="T1" fmla="*/ 0 h 3"/>
                  <a:gd name="T2" fmla="*/ 1 w 7"/>
                  <a:gd name="T3" fmla="*/ 2 h 3"/>
                  <a:gd name="T4" fmla="*/ 3 w 7"/>
                  <a:gd name="T5" fmla="*/ 3 h 3"/>
                  <a:gd name="T6" fmla="*/ 6 w 7"/>
                  <a:gd name="T7" fmla="*/ 2 h 3"/>
                  <a:gd name="T8" fmla="*/ 7 w 7"/>
                  <a:gd name="T9" fmla="*/ 0 h 3"/>
                  <a:gd name="T10" fmla="*/ 0 w 7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3"/>
                  <a:gd name="T20" fmla="*/ 7 w 7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3">
                    <a:moveTo>
                      <a:pt x="0" y="0"/>
                    </a:moveTo>
                    <a:lnTo>
                      <a:pt x="1" y="2"/>
                    </a:lnTo>
                    <a:lnTo>
                      <a:pt x="3" y="3"/>
                    </a:lnTo>
                    <a:lnTo>
                      <a:pt x="6" y="2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61" name="Freeform 46"/>
              <p:cNvSpPr>
                <a:spLocks/>
              </p:cNvSpPr>
              <p:nvPr/>
            </p:nvSpPr>
            <p:spPr bwMode="auto">
              <a:xfrm>
                <a:off x="3983" y="1826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6 w 7"/>
                  <a:gd name="T3" fmla="*/ 1 h 4"/>
                  <a:gd name="T4" fmla="*/ 4 w 7"/>
                  <a:gd name="T5" fmla="*/ 0 h 4"/>
                  <a:gd name="T6" fmla="*/ 1 w 7"/>
                  <a:gd name="T7" fmla="*/ 1 h 4"/>
                  <a:gd name="T8" fmla="*/ 0 w 7"/>
                  <a:gd name="T9" fmla="*/ 4 h 4"/>
                  <a:gd name="T10" fmla="*/ 7 w 7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4"/>
                  <a:gd name="T20" fmla="*/ 7 w 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4">
                    <a:moveTo>
                      <a:pt x="7" y="4"/>
                    </a:moveTo>
                    <a:lnTo>
                      <a:pt x="6" y="1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62" name="Freeform 47"/>
              <p:cNvSpPr>
                <a:spLocks/>
              </p:cNvSpPr>
              <p:nvPr/>
            </p:nvSpPr>
            <p:spPr bwMode="auto">
              <a:xfrm>
                <a:off x="3983" y="1830"/>
                <a:ext cx="21" cy="146"/>
              </a:xfrm>
              <a:custGeom>
                <a:avLst/>
                <a:gdLst>
                  <a:gd name="T0" fmla="*/ 17 w 21"/>
                  <a:gd name="T1" fmla="*/ 146 h 146"/>
                  <a:gd name="T2" fmla="*/ 21 w 21"/>
                  <a:gd name="T3" fmla="*/ 146 h 146"/>
                  <a:gd name="T4" fmla="*/ 7 w 21"/>
                  <a:gd name="T5" fmla="*/ 0 h 146"/>
                  <a:gd name="T6" fmla="*/ 0 w 21"/>
                  <a:gd name="T7" fmla="*/ 0 h 146"/>
                  <a:gd name="T8" fmla="*/ 13 w 21"/>
                  <a:gd name="T9" fmla="*/ 146 h 146"/>
                  <a:gd name="T10" fmla="*/ 17 w 21"/>
                  <a:gd name="T11" fmla="*/ 146 h 1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146"/>
                  <a:gd name="T20" fmla="*/ 21 w 21"/>
                  <a:gd name="T21" fmla="*/ 146 h 14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146">
                    <a:moveTo>
                      <a:pt x="17" y="146"/>
                    </a:moveTo>
                    <a:lnTo>
                      <a:pt x="21" y="146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13" y="146"/>
                    </a:lnTo>
                    <a:lnTo>
                      <a:pt x="17" y="1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63" name="Freeform 48"/>
              <p:cNvSpPr>
                <a:spLocks/>
              </p:cNvSpPr>
              <p:nvPr/>
            </p:nvSpPr>
            <p:spPr bwMode="auto">
              <a:xfrm>
                <a:off x="3996" y="1976"/>
                <a:ext cx="8" cy="4"/>
              </a:xfrm>
              <a:custGeom>
                <a:avLst/>
                <a:gdLst>
                  <a:gd name="T0" fmla="*/ 0 w 8"/>
                  <a:gd name="T1" fmla="*/ 0 h 4"/>
                  <a:gd name="T2" fmla="*/ 2 w 8"/>
                  <a:gd name="T3" fmla="*/ 3 h 4"/>
                  <a:gd name="T4" fmla="*/ 4 w 8"/>
                  <a:gd name="T5" fmla="*/ 4 h 4"/>
                  <a:gd name="T6" fmla="*/ 6 w 8"/>
                  <a:gd name="T7" fmla="*/ 3 h 4"/>
                  <a:gd name="T8" fmla="*/ 8 w 8"/>
                  <a:gd name="T9" fmla="*/ 0 h 4"/>
                  <a:gd name="T10" fmla="*/ 0 w 8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4"/>
                  <a:gd name="T20" fmla="*/ 8 w 8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4">
                    <a:moveTo>
                      <a:pt x="0" y="0"/>
                    </a:moveTo>
                    <a:lnTo>
                      <a:pt x="2" y="3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64" name="Freeform 49"/>
              <p:cNvSpPr>
                <a:spLocks/>
              </p:cNvSpPr>
              <p:nvPr/>
            </p:nvSpPr>
            <p:spPr bwMode="auto">
              <a:xfrm>
                <a:off x="4021" y="1824"/>
                <a:ext cx="7" cy="3"/>
              </a:xfrm>
              <a:custGeom>
                <a:avLst/>
                <a:gdLst>
                  <a:gd name="T0" fmla="*/ 7 w 7"/>
                  <a:gd name="T1" fmla="*/ 3 h 3"/>
                  <a:gd name="T2" fmla="*/ 6 w 7"/>
                  <a:gd name="T3" fmla="*/ 1 h 3"/>
                  <a:gd name="T4" fmla="*/ 3 w 7"/>
                  <a:gd name="T5" fmla="*/ 0 h 3"/>
                  <a:gd name="T6" fmla="*/ 1 w 7"/>
                  <a:gd name="T7" fmla="*/ 1 h 3"/>
                  <a:gd name="T8" fmla="*/ 0 w 7"/>
                  <a:gd name="T9" fmla="*/ 3 h 3"/>
                  <a:gd name="T10" fmla="*/ 7 w 7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3"/>
                  <a:gd name="T20" fmla="*/ 7 w 7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3">
                    <a:moveTo>
                      <a:pt x="7" y="3"/>
                    </a:moveTo>
                    <a:lnTo>
                      <a:pt x="6" y="1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65" name="Freeform 50"/>
              <p:cNvSpPr>
                <a:spLocks/>
              </p:cNvSpPr>
              <p:nvPr/>
            </p:nvSpPr>
            <p:spPr bwMode="auto">
              <a:xfrm>
                <a:off x="4021" y="1827"/>
                <a:ext cx="21" cy="145"/>
              </a:xfrm>
              <a:custGeom>
                <a:avLst/>
                <a:gdLst>
                  <a:gd name="T0" fmla="*/ 17 w 21"/>
                  <a:gd name="T1" fmla="*/ 145 h 145"/>
                  <a:gd name="T2" fmla="*/ 21 w 21"/>
                  <a:gd name="T3" fmla="*/ 145 h 145"/>
                  <a:gd name="T4" fmla="*/ 7 w 21"/>
                  <a:gd name="T5" fmla="*/ 0 h 145"/>
                  <a:gd name="T6" fmla="*/ 0 w 21"/>
                  <a:gd name="T7" fmla="*/ 0 h 145"/>
                  <a:gd name="T8" fmla="*/ 13 w 21"/>
                  <a:gd name="T9" fmla="*/ 145 h 145"/>
                  <a:gd name="T10" fmla="*/ 17 w 21"/>
                  <a:gd name="T11" fmla="*/ 145 h 1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145"/>
                  <a:gd name="T20" fmla="*/ 21 w 21"/>
                  <a:gd name="T21" fmla="*/ 145 h 1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145">
                    <a:moveTo>
                      <a:pt x="17" y="145"/>
                    </a:moveTo>
                    <a:lnTo>
                      <a:pt x="21" y="145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13" y="145"/>
                    </a:lnTo>
                    <a:lnTo>
                      <a:pt x="17" y="1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66" name="Freeform 51"/>
              <p:cNvSpPr>
                <a:spLocks/>
              </p:cNvSpPr>
              <p:nvPr/>
            </p:nvSpPr>
            <p:spPr bwMode="auto">
              <a:xfrm>
                <a:off x="4034" y="1972"/>
                <a:ext cx="8" cy="4"/>
              </a:xfrm>
              <a:custGeom>
                <a:avLst/>
                <a:gdLst>
                  <a:gd name="T0" fmla="*/ 0 w 8"/>
                  <a:gd name="T1" fmla="*/ 0 h 4"/>
                  <a:gd name="T2" fmla="*/ 1 w 8"/>
                  <a:gd name="T3" fmla="*/ 3 h 4"/>
                  <a:gd name="T4" fmla="*/ 4 w 8"/>
                  <a:gd name="T5" fmla="*/ 4 h 4"/>
                  <a:gd name="T6" fmla="*/ 6 w 8"/>
                  <a:gd name="T7" fmla="*/ 3 h 4"/>
                  <a:gd name="T8" fmla="*/ 8 w 8"/>
                  <a:gd name="T9" fmla="*/ 0 h 4"/>
                  <a:gd name="T10" fmla="*/ 0 w 8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4"/>
                  <a:gd name="T20" fmla="*/ 8 w 8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4">
                    <a:moveTo>
                      <a:pt x="0" y="0"/>
                    </a:moveTo>
                    <a:lnTo>
                      <a:pt x="1" y="3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67" name="Freeform 52"/>
              <p:cNvSpPr>
                <a:spLocks/>
              </p:cNvSpPr>
              <p:nvPr/>
            </p:nvSpPr>
            <p:spPr bwMode="auto">
              <a:xfrm>
                <a:off x="4059" y="1820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6 w 7"/>
                  <a:gd name="T3" fmla="*/ 1 h 4"/>
                  <a:gd name="T4" fmla="*/ 3 w 7"/>
                  <a:gd name="T5" fmla="*/ 0 h 4"/>
                  <a:gd name="T6" fmla="*/ 1 w 7"/>
                  <a:gd name="T7" fmla="*/ 1 h 4"/>
                  <a:gd name="T8" fmla="*/ 0 w 7"/>
                  <a:gd name="T9" fmla="*/ 4 h 4"/>
                  <a:gd name="T10" fmla="*/ 7 w 7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4"/>
                  <a:gd name="T20" fmla="*/ 7 w 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4">
                    <a:moveTo>
                      <a:pt x="7" y="4"/>
                    </a:moveTo>
                    <a:lnTo>
                      <a:pt x="6" y="1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68" name="Freeform 53"/>
              <p:cNvSpPr>
                <a:spLocks/>
              </p:cNvSpPr>
              <p:nvPr/>
            </p:nvSpPr>
            <p:spPr bwMode="auto">
              <a:xfrm>
                <a:off x="4059" y="1824"/>
                <a:ext cx="20" cy="145"/>
              </a:xfrm>
              <a:custGeom>
                <a:avLst/>
                <a:gdLst>
                  <a:gd name="T0" fmla="*/ 17 w 20"/>
                  <a:gd name="T1" fmla="*/ 145 h 145"/>
                  <a:gd name="T2" fmla="*/ 20 w 20"/>
                  <a:gd name="T3" fmla="*/ 145 h 145"/>
                  <a:gd name="T4" fmla="*/ 7 w 20"/>
                  <a:gd name="T5" fmla="*/ 0 h 145"/>
                  <a:gd name="T6" fmla="*/ 0 w 20"/>
                  <a:gd name="T7" fmla="*/ 0 h 145"/>
                  <a:gd name="T8" fmla="*/ 13 w 20"/>
                  <a:gd name="T9" fmla="*/ 145 h 145"/>
                  <a:gd name="T10" fmla="*/ 17 w 20"/>
                  <a:gd name="T11" fmla="*/ 145 h 1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145"/>
                  <a:gd name="T20" fmla="*/ 20 w 20"/>
                  <a:gd name="T21" fmla="*/ 145 h 1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145">
                    <a:moveTo>
                      <a:pt x="17" y="145"/>
                    </a:moveTo>
                    <a:lnTo>
                      <a:pt x="20" y="145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13" y="145"/>
                    </a:lnTo>
                    <a:lnTo>
                      <a:pt x="17" y="1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69" name="Freeform 54"/>
              <p:cNvSpPr>
                <a:spLocks/>
              </p:cNvSpPr>
              <p:nvPr/>
            </p:nvSpPr>
            <p:spPr bwMode="auto">
              <a:xfrm>
                <a:off x="4072" y="1969"/>
                <a:ext cx="7" cy="3"/>
              </a:xfrm>
              <a:custGeom>
                <a:avLst/>
                <a:gdLst>
                  <a:gd name="T0" fmla="*/ 0 w 7"/>
                  <a:gd name="T1" fmla="*/ 0 h 3"/>
                  <a:gd name="T2" fmla="*/ 1 w 7"/>
                  <a:gd name="T3" fmla="*/ 2 h 3"/>
                  <a:gd name="T4" fmla="*/ 4 w 7"/>
                  <a:gd name="T5" fmla="*/ 3 h 3"/>
                  <a:gd name="T6" fmla="*/ 6 w 7"/>
                  <a:gd name="T7" fmla="*/ 2 h 3"/>
                  <a:gd name="T8" fmla="*/ 7 w 7"/>
                  <a:gd name="T9" fmla="*/ 0 h 3"/>
                  <a:gd name="T10" fmla="*/ 0 w 7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3"/>
                  <a:gd name="T20" fmla="*/ 7 w 7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3">
                    <a:moveTo>
                      <a:pt x="0" y="0"/>
                    </a:moveTo>
                    <a:lnTo>
                      <a:pt x="1" y="2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70" name="Freeform 55"/>
              <p:cNvSpPr>
                <a:spLocks/>
              </p:cNvSpPr>
              <p:nvPr/>
            </p:nvSpPr>
            <p:spPr bwMode="auto">
              <a:xfrm>
                <a:off x="3940" y="1768"/>
                <a:ext cx="8" cy="3"/>
              </a:xfrm>
              <a:custGeom>
                <a:avLst/>
                <a:gdLst>
                  <a:gd name="T0" fmla="*/ 8 w 8"/>
                  <a:gd name="T1" fmla="*/ 3 h 3"/>
                  <a:gd name="T2" fmla="*/ 6 w 8"/>
                  <a:gd name="T3" fmla="*/ 1 h 3"/>
                  <a:gd name="T4" fmla="*/ 4 w 8"/>
                  <a:gd name="T5" fmla="*/ 0 h 3"/>
                  <a:gd name="T6" fmla="*/ 2 w 8"/>
                  <a:gd name="T7" fmla="*/ 1 h 3"/>
                  <a:gd name="T8" fmla="*/ 0 w 8"/>
                  <a:gd name="T9" fmla="*/ 3 h 3"/>
                  <a:gd name="T10" fmla="*/ 8 w 8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3"/>
                  <a:gd name="T20" fmla="*/ 8 w 8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3">
                    <a:moveTo>
                      <a:pt x="8" y="3"/>
                    </a:moveTo>
                    <a:lnTo>
                      <a:pt x="6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71" name="Freeform 56"/>
              <p:cNvSpPr>
                <a:spLocks/>
              </p:cNvSpPr>
              <p:nvPr/>
            </p:nvSpPr>
            <p:spPr bwMode="auto">
              <a:xfrm>
                <a:off x="3940" y="1771"/>
                <a:ext cx="10" cy="30"/>
              </a:xfrm>
              <a:custGeom>
                <a:avLst/>
                <a:gdLst>
                  <a:gd name="T0" fmla="*/ 6 w 10"/>
                  <a:gd name="T1" fmla="*/ 30 h 30"/>
                  <a:gd name="T2" fmla="*/ 10 w 10"/>
                  <a:gd name="T3" fmla="*/ 30 h 30"/>
                  <a:gd name="T4" fmla="*/ 8 w 10"/>
                  <a:gd name="T5" fmla="*/ 0 h 30"/>
                  <a:gd name="T6" fmla="*/ 0 w 10"/>
                  <a:gd name="T7" fmla="*/ 0 h 30"/>
                  <a:gd name="T8" fmla="*/ 3 w 10"/>
                  <a:gd name="T9" fmla="*/ 30 h 30"/>
                  <a:gd name="T10" fmla="*/ 6 w 10"/>
                  <a:gd name="T11" fmla="*/ 30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30"/>
                  <a:gd name="T20" fmla="*/ 10 w 10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30">
                    <a:moveTo>
                      <a:pt x="6" y="30"/>
                    </a:moveTo>
                    <a:lnTo>
                      <a:pt x="10" y="3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3" y="30"/>
                    </a:lnTo>
                    <a:lnTo>
                      <a:pt x="6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72" name="Freeform 57"/>
              <p:cNvSpPr>
                <a:spLocks/>
              </p:cNvSpPr>
              <p:nvPr/>
            </p:nvSpPr>
            <p:spPr bwMode="auto">
              <a:xfrm>
                <a:off x="3943" y="1801"/>
                <a:ext cx="7" cy="3"/>
              </a:xfrm>
              <a:custGeom>
                <a:avLst/>
                <a:gdLst>
                  <a:gd name="T0" fmla="*/ 0 w 7"/>
                  <a:gd name="T1" fmla="*/ 0 h 3"/>
                  <a:gd name="T2" fmla="*/ 1 w 7"/>
                  <a:gd name="T3" fmla="*/ 2 h 3"/>
                  <a:gd name="T4" fmla="*/ 3 w 7"/>
                  <a:gd name="T5" fmla="*/ 3 h 3"/>
                  <a:gd name="T6" fmla="*/ 6 w 7"/>
                  <a:gd name="T7" fmla="*/ 2 h 3"/>
                  <a:gd name="T8" fmla="*/ 7 w 7"/>
                  <a:gd name="T9" fmla="*/ 0 h 3"/>
                  <a:gd name="T10" fmla="*/ 0 w 7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3"/>
                  <a:gd name="T20" fmla="*/ 7 w 7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3">
                    <a:moveTo>
                      <a:pt x="0" y="0"/>
                    </a:moveTo>
                    <a:lnTo>
                      <a:pt x="1" y="2"/>
                    </a:lnTo>
                    <a:lnTo>
                      <a:pt x="3" y="3"/>
                    </a:lnTo>
                    <a:lnTo>
                      <a:pt x="6" y="2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73" name="Freeform 58"/>
              <p:cNvSpPr>
                <a:spLocks/>
              </p:cNvSpPr>
              <p:nvPr/>
            </p:nvSpPr>
            <p:spPr bwMode="auto">
              <a:xfrm>
                <a:off x="3977" y="1763"/>
                <a:ext cx="7" cy="3"/>
              </a:xfrm>
              <a:custGeom>
                <a:avLst/>
                <a:gdLst>
                  <a:gd name="T0" fmla="*/ 7 w 7"/>
                  <a:gd name="T1" fmla="*/ 3 h 3"/>
                  <a:gd name="T2" fmla="*/ 6 w 7"/>
                  <a:gd name="T3" fmla="*/ 1 h 3"/>
                  <a:gd name="T4" fmla="*/ 4 w 7"/>
                  <a:gd name="T5" fmla="*/ 0 h 3"/>
                  <a:gd name="T6" fmla="*/ 1 w 7"/>
                  <a:gd name="T7" fmla="*/ 1 h 3"/>
                  <a:gd name="T8" fmla="*/ 0 w 7"/>
                  <a:gd name="T9" fmla="*/ 3 h 3"/>
                  <a:gd name="T10" fmla="*/ 7 w 7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3"/>
                  <a:gd name="T20" fmla="*/ 7 w 7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3">
                    <a:moveTo>
                      <a:pt x="7" y="3"/>
                    </a:moveTo>
                    <a:lnTo>
                      <a:pt x="6" y="1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74" name="Freeform 59"/>
              <p:cNvSpPr>
                <a:spLocks/>
              </p:cNvSpPr>
              <p:nvPr/>
            </p:nvSpPr>
            <p:spPr bwMode="auto">
              <a:xfrm>
                <a:off x="3977" y="1766"/>
                <a:ext cx="11" cy="31"/>
              </a:xfrm>
              <a:custGeom>
                <a:avLst/>
                <a:gdLst>
                  <a:gd name="T0" fmla="*/ 7 w 11"/>
                  <a:gd name="T1" fmla="*/ 31 h 31"/>
                  <a:gd name="T2" fmla="*/ 11 w 11"/>
                  <a:gd name="T3" fmla="*/ 31 h 31"/>
                  <a:gd name="T4" fmla="*/ 7 w 11"/>
                  <a:gd name="T5" fmla="*/ 0 h 31"/>
                  <a:gd name="T6" fmla="*/ 0 w 11"/>
                  <a:gd name="T7" fmla="*/ 0 h 31"/>
                  <a:gd name="T8" fmla="*/ 4 w 11"/>
                  <a:gd name="T9" fmla="*/ 31 h 31"/>
                  <a:gd name="T10" fmla="*/ 7 w 11"/>
                  <a:gd name="T11" fmla="*/ 31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31"/>
                  <a:gd name="T20" fmla="*/ 11 w 11"/>
                  <a:gd name="T21" fmla="*/ 31 h 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31">
                    <a:moveTo>
                      <a:pt x="7" y="31"/>
                    </a:moveTo>
                    <a:lnTo>
                      <a:pt x="11" y="31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4" y="31"/>
                    </a:lnTo>
                    <a:lnTo>
                      <a:pt x="7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75" name="Freeform 60"/>
              <p:cNvSpPr>
                <a:spLocks/>
              </p:cNvSpPr>
              <p:nvPr/>
            </p:nvSpPr>
            <p:spPr bwMode="auto">
              <a:xfrm>
                <a:off x="3981" y="1797"/>
                <a:ext cx="7" cy="4"/>
              </a:xfrm>
              <a:custGeom>
                <a:avLst/>
                <a:gdLst>
                  <a:gd name="T0" fmla="*/ 0 w 7"/>
                  <a:gd name="T1" fmla="*/ 0 h 4"/>
                  <a:gd name="T2" fmla="*/ 1 w 7"/>
                  <a:gd name="T3" fmla="*/ 2 h 4"/>
                  <a:gd name="T4" fmla="*/ 3 w 7"/>
                  <a:gd name="T5" fmla="*/ 4 h 4"/>
                  <a:gd name="T6" fmla="*/ 6 w 7"/>
                  <a:gd name="T7" fmla="*/ 2 h 4"/>
                  <a:gd name="T8" fmla="*/ 7 w 7"/>
                  <a:gd name="T9" fmla="*/ 0 h 4"/>
                  <a:gd name="T10" fmla="*/ 0 w 7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4"/>
                  <a:gd name="T20" fmla="*/ 7 w 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4">
                    <a:moveTo>
                      <a:pt x="0" y="0"/>
                    </a:moveTo>
                    <a:lnTo>
                      <a:pt x="1" y="2"/>
                    </a:lnTo>
                    <a:lnTo>
                      <a:pt x="3" y="4"/>
                    </a:lnTo>
                    <a:lnTo>
                      <a:pt x="6" y="2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76" name="Freeform 61"/>
              <p:cNvSpPr>
                <a:spLocks/>
              </p:cNvSpPr>
              <p:nvPr/>
            </p:nvSpPr>
            <p:spPr bwMode="auto">
              <a:xfrm>
                <a:off x="4015" y="1760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6 w 7"/>
                  <a:gd name="T3" fmla="*/ 1 h 4"/>
                  <a:gd name="T4" fmla="*/ 3 w 7"/>
                  <a:gd name="T5" fmla="*/ 0 h 4"/>
                  <a:gd name="T6" fmla="*/ 1 w 7"/>
                  <a:gd name="T7" fmla="*/ 1 h 4"/>
                  <a:gd name="T8" fmla="*/ 0 w 7"/>
                  <a:gd name="T9" fmla="*/ 4 h 4"/>
                  <a:gd name="T10" fmla="*/ 7 w 7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4"/>
                  <a:gd name="T20" fmla="*/ 7 w 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4">
                    <a:moveTo>
                      <a:pt x="7" y="4"/>
                    </a:moveTo>
                    <a:lnTo>
                      <a:pt x="6" y="1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77" name="Freeform 62"/>
              <p:cNvSpPr>
                <a:spLocks/>
              </p:cNvSpPr>
              <p:nvPr/>
            </p:nvSpPr>
            <p:spPr bwMode="auto">
              <a:xfrm>
                <a:off x="4015" y="1764"/>
                <a:ext cx="9" cy="29"/>
              </a:xfrm>
              <a:custGeom>
                <a:avLst/>
                <a:gdLst>
                  <a:gd name="T0" fmla="*/ 6 w 9"/>
                  <a:gd name="T1" fmla="*/ 29 h 29"/>
                  <a:gd name="T2" fmla="*/ 9 w 9"/>
                  <a:gd name="T3" fmla="*/ 29 h 29"/>
                  <a:gd name="T4" fmla="*/ 7 w 9"/>
                  <a:gd name="T5" fmla="*/ 0 h 29"/>
                  <a:gd name="T6" fmla="*/ 0 w 9"/>
                  <a:gd name="T7" fmla="*/ 0 h 29"/>
                  <a:gd name="T8" fmla="*/ 2 w 9"/>
                  <a:gd name="T9" fmla="*/ 29 h 29"/>
                  <a:gd name="T10" fmla="*/ 6 w 9"/>
                  <a:gd name="T11" fmla="*/ 29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29"/>
                  <a:gd name="T20" fmla="*/ 9 w 9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29">
                    <a:moveTo>
                      <a:pt x="6" y="29"/>
                    </a:moveTo>
                    <a:lnTo>
                      <a:pt x="9" y="29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2" y="29"/>
                    </a:lnTo>
                    <a:lnTo>
                      <a:pt x="6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78" name="Freeform 63"/>
              <p:cNvSpPr>
                <a:spLocks/>
              </p:cNvSpPr>
              <p:nvPr/>
            </p:nvSpPr>
            <p:spPr bwMode="auto">
              <a:xfrm>
                <a:off x="4017" y="1793"/>
                <a:ext cx="7" cy="4"/>
              </a:xfrm>
              <a:custGeom>
                <a:avLst/>
                <a:gdLst>
                  <a:gd name="T0" fmla="*/ 0 w 7"/>
                  <a:gd name="T1" fmla="*/ 0 h 4"/>
                  <a:gd name="T2" fmla="*/ 1 w 7"/>
                  <a:gd name="T3" fmla="*/ 3 h 4"/>
                  <a:gd name="T4" fmla="*/ 4 w 7"/>
                  <a:gd name="T5" fmla="*/ 4 h 4"/>
                  <a:gd name="T6" fmla="*/ 6 w 7"/>
                  <a:gd name="T7" fmla="*/ 3 h 4"/>
                  <a:gd name="T8" fmla="*/ 7 w 7"/>
                  <a:gd name="T9" fmla="*/ 0 h 4"/>
                  <a:gd name="T10" fmla="*/ 0 w 7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4"/>
                  <a:gd name="T20" fmla="*/ 7 w 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4">
                    <a:moveTo>
                      <a:pt x="0" y="0"/>
                    </a:moveTo>
                    <a:lnTo>
                      <a:pt x="1" y="3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79" name="Freeform 64"/>
              <p:cNvSpPr>
                <a:spLocks/>
              </p:cNvSpPr>
              <p:nvPr/>
            </p:nvSpPr>
            <p:spPr bwMode="auto">
              <a:xfrm>
                <a:off x="4098" y="1816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6 w 7"/>
                  <a:gd name="T3" fmla="*/ 2 h 4"/>
                  <a:gd name="T4" fmla="*/ 3 w 7"/>
                  <a:gd name="T5" fmla="*/ 0 h 4"/>
                  <a:gd name="T6" fmla="*/ 1 w 7"/>
                  <a:gd name="T7" fmla="*/ 2 h 4"/>
                  <a:gd name="T8" fmla="*/ 0 w 7"/>
                  <a:gd name="T9" fmla="*/ 4 h 4"/>
                  <a:gd name="T10" fmla="*/ 7 w 7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4"/>
                  <a:gd name="T20" fmla="*/ 7 w 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4">
                    <a:moveTo>
                      <a:pt x="7" y="4"/>
                    </a:moveTo>
                    <a:lnTo>
                      <a:pt x="6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80" name="Freeform 65"/>
              <p:cNvSpPr>
                <a:spLocks/>
              </p:cNvSpPr>
              <p:nvPr/>
            </p:nvSpPr>
            <p:spPr bwMode="auto">
              <a:xfrm>
                <a:off x="4098" y="1820"/>
                <a:ext cx="20" cy="145"/>
              </a:xfrm>
              <a:custGeom>
                <a:avLst/>
                <a:gdLst>
                  <a:gd name="T0" fmla="*/ 17 w 20"/>
                  <a:gd name="T1" fmla="*/ 145 h 145"/>
                  <a:gd name="T2" fmla="*/ 20 w 20"/>
                  <a:gd name="T3" fmla="*/ 145 h 145"/>
                  <a:gd name="T4" fmla="*/ 7 w 20"/>
                  <a:gd name="T5" fmla="*/ 0 h 145"/>
                  <a:gd name="T6" fmla="*/ 0 w 20"/>
                  <a:gd name="T7" fmla="*/ 0 h 145"/>
                  <a:gd name="T8" fmla="*/ 13 w 20"/>
                  <a:gd name="T9" fmla="*/ 145 h 145"/>
                  <a:gd name="T10" fmla="*/ 17 w 20"/>
                  <a:gd name="T11" fmla="*/ 145 h 1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145"/>
                  <a:gd name="T20" fmla="*/ 20 w 20"/>
                  <a:gd name="T21" fmla="*/ 145 h 1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145">
                    <a:moveTo>
                      <a:pt x="17" y="145"/>
                    </a:moveTo>
                    <a:lnTo>
                      <a:pt x="20" y="145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13" y="145"/>
                    </a:lnTo>
                    <a:lnTo>
                      <a:pt x="17" y="1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81" name="Freeform 66"/>
              <p:cNvSpPr>
                <a:spLocks/>
              </p:cNvSpPr>
              <p:nvPr/>
            </p:nvSpPr>
            <p:spPr bwMode="auto">
              <a:xfrm>
                <a:off x="4111" y="1965"/>
                <a:ext cx="7" cy="4"/>
              </a:xfrm>
              <a:custGeom>
                <a:avLst/>
                <a:gdLst>
                  <a:gd name="T0" fmla="*/ 0 w 7"/>
                  <a:gd name="T1" fmla="*/ 0 h 4"/>
                  <a:gd name="T2" fmla="*/ 1 w 7"/>
                  <a:gd name="T3" fmla="*/ 3 h 4"/>
                  <a:gd name="T4" fmla="*/ 4 w 7"/>
                  <a:gd name="T5" fmla="*/ 4 h 4"/>
                  <a:gd name="T6" fmla="*/ 6 w 7"/>
                  <a:gd name="T7" fmla="*/ 3 h 4"/>
                  <a:gd name="T8" fmla="*/ 7 w 7"/>
                  <a:gd name="T9" fmla="*/ 0 h 4"/>
                  <a:gd name="T10" fmla="*/ 0 w 7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4"/>
                  <a:gd name="T20" fmla="*/ 7 w 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4">
                    <a:moveTo>
                      <a:pt x="0" y="0"/>
                    </a:moveTo>
                    <a:lnTo>
                      <a:pt x="1" y="3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82" name="Freeform 67"/>
              <p:cNvSpPr>
                <a:spLocks/>
              </p:cNvSpPr>
              <p:nvPr/>
            </p:nvSpPr>
            <p:spPr bwMode="auto">
              <a:xfrm>
                <a:off x="4144" y="1905"/>
                <a:ext cx="10" cy="35"/>
              </a:xfrm>
              <a:custGeom>
                <a:avLst/>
                <a:gdLst>
                  <a:gd name="T0" fmla="*/ 4 w 10"/>
                  <a:gd name="T1" fmla="*/ 8 h 35"/>
                  <a:gd name="T2" fmla="*/ 0 w 10"/>
                  <a:gd name="T3" fmla="*/ 4 h 35"/>
                  <a:gd name="T4" fmla="*/ 2 w 10"/>
                  <a:gd name="T5" fmla="*/ 35 h 35"/>
                  <a:gd name="T6" fmla="*/ 10 w 10"/>
                  <a:gd name="T7" fmla="*/ 35 h 35"/>
                  <a:gd name="T8" fmla="*/ 7 w 10"/>
                  <a:gd name="T9" fmla="*/ 4 h 35"/>
                  <a:gd name="T10" fmla="*/ 4 w 10"/>
                  <a:gd name="T11" fmla="*/ 0 h 35"/>
                  <a:gd name="T12" fmla="*/ 7 w 10"/>
                  <a:gd name="T13" fmla="*/ 4 h 35"/>
                  <a:gd name="T14" fmla="*/ 6 w 10"/>
                  <a:gd name="T15" fmla="*/ 2 h 35"/>
                  <a:gd name="T16" fmla="*/ 4 w 10"/>
                  <a:gd name="T17" fmla="*/ 0 h 35"/>
                  <a:gd name="T18" fmla="*/ 1 w 10"/>
                  <a:gd name="T19" fmla="*/ 2 h 35"/>
                  <a:gd name="T20" fmla="*/ 0 w 10"/>
                  <a:gd name="T21" fmla="*/ 4 h 35"/>
                  <a:gd name="T22" fmla="*/ 4 w 10"/>
                  <a:gd name="T23" fmla="*/ 8 h 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"/>
                  <a:gd name="T37" fmla="*/ 0 h 35"/>
                  <a:gd name="T38" fmla="*/ 10 w 10"/>
                  <a:gd name="T39" fmla="*/ 35 h 3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" h="35">
                    <a:moveTo>
                      <a:pt x="4" y="8"/>
                    </a:moveTo>
                    <a:lnTo>
                      <a:pt x="0" y="4"/>
                    </a:lnTo>
                    <a:lnTo>
                      <a:pt x="2" y="35"/>
                    </a:lnTo>
                    <a:lnTo>
                      <a:pt x="10" y="35"/>
                    </a:lnTo>
                    <a:lnTo>
                      <a:pt x="7" y="4"/>
                    </a:lnTo>
                    <a:lnTo>
                      <a:pt x="4" y="0"/>
                    </a:lnTo>
                    <a:lnTo>
                      <a:pt x="7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83" name="Freeform 68"/>
              <p:cNvSpPr>
                <a:spLocks/>
              </p:cNvSpPr>
              <p:nvPr/>
            </p:nvSpPr>
            <p:spPr bwMode="auto">
              <a:xfrm>
                <a:off x="3921" y="1905"/>
                <a:ext cx="227" cy="27"/>
              </a:xfrm>
              <a:custGeom>
                <a:avLst/>
                <a:gdLst>
                  <a:gd name="T0" fmla="*/ 7 w 227"/>
                  <a:gd name="T1" fmla="*/ 24 h 27"/>
                  <a:gd name="T2" fmla="*/ 3 w 227"/>
                  <a:gd name="T3" fmla="*/ 27 h 27"/>
                  <a:gd name="T4" fmla="*/ 227 w 227"/>
                  <a:gd name="T5" fmla="*/ 8 h 27"/>
                  <a:gd name="T6" fmla="*/ 227 w 227"/>
                  <a:gd name="T7" fmla="*/ 0 h 27"/>
                  <a:gd name="T8" fmla="*/ 3 w 227"/>
                  <a:gd name="T9" fmla="*/ 20 h 27"/>
                  <a:gd name="T10" fmla="*/ 0 w 227"/>
                  <a:gd name="T11" fmla="*/ 24 h 27"/>
                  <a:gd name="T12" fmla="*/ 3 w 227"/>
                  <a:gd name="T13" fmla="*/ 20 h 27"/>
                  <a:gd name="T14" fmla="*/ 1 w 227"/>
                  <a:gd name="T15" fmla="*/ 21 h 27"/>
                  <a:gd name="T16" fmla="*/ 0 w 227"/>
                  <a:gd name="T17" fmla="*/ 24 h 27"/>
                  <a:gd name="T18" fmla="*/ 1 w 227"/>
                  <a:gd name="T19" fmla="*/ 26 h 27"/>
                  <a:gd name="T20" fmla="*/ 3 w 227"/>
                  <a:gd name="T21" fmla="*/ 27 h 27"/>
                  <a:gd name="T22" fmla="*/ 7 w 227"/>
                  <a:gd name="T23" fmla="*/ 24 h 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7"/>
                  <a:gd name="T37" fmla="*/ 0 h 27"/>
                  <a:gd name="T38" fmla="*/ 227 w 227"/>
                  <a:gd name="T39" fmla="*/ 27 h 2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7" h="27">
                    <a:moveTo>
                      <a:pt x="7" y="24"/>
                    </a:moveTo>
                    <a:lnTo>
                      <a:pt x="3" y="27"/>
                    </a:lnTo>
                    <a:lnTo>
                      <a:pt x="227" y="8"/>
                    </a:lnTo>
                    <a:lnTo>
                      <a:pt x="227" y="0"/>
                    </a:lnTo>
                    <a:lnTo>
                      <a:pt x="3" y="20"/>
                    </a:lnTo>
                    <a:lnTo>
                      <a:pt x="0" y="24"/>
                    </a:lnTo>
                    <a:lnTo>
                      <a:pt x="3" y="20"/>
                    </a:lnTo>
                    <a:lnTo>
                      <a:pt x="1" y="21"/>
                    </a:lnTo>
                    <a:lnTo>
                      <a:pt x="0" y="24"/>
                    </a:lnTo>
                    <a:lnTo>
                      <a:pt x="1" y="26"/>
                    </a:lnTo>
                    <a:lnTo>
                      <a:pt x="3" y="27"/>
                    </a:lnTo>
                    <a:lnTo>
                      <a:pt x="7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84" name="Freeform 69"/>
              <p:cNvSpPr>
                <a:spLocks/>
              </p:cNvSpPr>
              <p:nvPr/>
            </p:nvSpPr>
            <p:spPr bwMode="auto">
              <a:xfrm>
                <a:off x="3921" y="1929"/>
                <a:ext cx="11" cy="35"/>
              </a:xfrm>
              <a:custGeom>
                <a:avLst/>
                <a:gdLst>
                  <a:gd name="T0" fmla="*/ 7 w 11"/>
                  <a:gd name="T1" fmla="*/ 28 h 35"/>
                  <a:gd name="T2" fmla="*/ 11 w 11"/>
                  <a:gd name="T3" fmla="*/ 31 h 35"/>
                  <a:gd name="T4" fmla="*/ 7 w 11"/>
                  <a:gd name="T5" fmla="*/ 0 h 35"/>
                  <a:gd name="T6" fmla="*/ 0 w 11"/>
                  <a:gd name="T7" fmla="*/ 0 h 35"/>
                  <a:gd name="T8" fmla="*/ 3 w 11"/>
                  <a:gd name="T9" fmla="*/ 31 h 35"/>
                  <a:gd name="T10" fmla="*/ 7 w 11"/>
                  <a:gd name="T11" fmla="*/ 35 h 35"/>
                  <a:gd name="T12" fmla="*/ 3 w 11"/>
                  <a:gd name="T13" fmla="*/ 31 h 35"/>
                  <a:gd name="T14" fmla="*/ 5 w 11"/>
                  <a:gd name="T15" fmla="*/ 34 h 35"/>
                  <a:gd name="T16" fmla="*/ 7 w 11"/>
                  <a:gd name="T17" fmla="*/ 35 h 35"/>
                  <a:gd name="T18" fmla="*/ 10 w 11"/>
                  <a:gd name="T19" fmla="*/ 34 h 35"/>
                  <a:gd name="T20" fmla="*/ 11 w 11"/>
                  <a:gd name="T21" fmla="*/ 31 h 35"/>
                  <a:gd name="T22" fmla="*/ 7 w 11"/>
                  <a:gd name="T23" fmla="*/ 28 h 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"/>
                  <a:gd name="T37" fmla="*/ 0 h 35"/>
                  <a:gd name="T38" fmla="*/ 11 w 11"/>
                  <a:gd name="T39" fmla="*/ 35 h 3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" h="35">
                    <a:moveTo>
                      <a:pt x="7" y="28"/>
                    </a:moveTo>
                    <a:lnTo>
                      <a:pt x="11" y="31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3" y="31"/>
                    </a:lnTo>
                    <a:lnTo>
                      <a:pt x="7" y="35"/>
                    </a:lnTo>
                    <a:lnTo>
                      <a:pt x="3" y="31"/>
                    </a:lnTo>
                    <a:lnTo>
                      <a:pt x="5" y="34"/>
                    </a:lnTo>
                    <a:lnTo>
                      <a:pt x="7" y="35"/>
                    </a:lnTo>
                    <a:lnTo>
                      <a:pt x="10" y="34"/>
                    </a:lnTo>
                    <a:lnTo>
                      <a:pt x="11" y="31"/>
                    </a:lnTo>
                    <a:lnTo>
                      <a:pt x="7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85" name="Freeform 70"/>
              <p:cNvSpPr>
                <a:spLocks/>
              </p:cNvSpPr>
              <p:nvPr/>
            </p:nvSpPr>
            <p:spPr bwMode="auto">
              <a:xfrm>
                <a:off x="3928" y="1936"/>
                <a:ext cx="226" cy="28"/>
              </a:xfrm>
              <a:custGeom>
                <a:avLst/>
                <a:gdLst>
                  <a:gd name="T0" fmla="*/ 218 w 226"/>
                  <a:gd name="T1" fmla="*/ 4 h 28"/>
                  <a:gd name="T2" fmla="*/ 222 w 226"/>
                  <a:gd name="T3" fmla="*/ 0 h 28"/>
                  <a:gd name="T4" fmla="*/ 0 w 226"/>
                  <a:gd name="T5" fmla="*/ 21 h 28"/>
                  <a:gd name="T6" fmla="*/ 0 w 226"/>
                  <a:gd name="T7" fmla="*/ 28 h 28"/>
                  <a:gd name="T8" fmla="*/ 222 w 226"/>
                  <a:gd name="T9" fmla="*/ 7 h 28"/>
                  <a:gd name="T10" fmla="*/ 226 w 226"/>
                  <a:gd name="T11" fmla="*/ 4 h 28"/>
                  <a:gd name="T12" fmla="*/ 222 w 226"/>
                  <a:gd name="T13" fmla="*/ 7 h 28"/>
                  <a:gd name="T14" fmla="*/ 224 w 226"/>
                  <a:gd name="T15" fmla="*/ 6 h 28"/>
                  <a:gd name="T16" fmla="*/ 226 w 226"/>
                  <a:gd name="T17" fmla="*/ 4 h 28"/>
                  <a:gd name="T18" fmla="*/ 224 w 226"/>
                  <a:gd name="T19" fmla="*/ 1 h 28"/>
                  <a:gd name="T20" fmla="*/ 222 w 226"/>
                  <a:gd name="T21" fmla="*/ 0 h 28"/>
                  <a:gd name="T22" fmla="*/ 218 w 226"/>
                  <a:gd name="T23" fmla="*/ 4 h 2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6"/>
                  <a:gd name="T37" fmla="*/ 0 h 28"/>
                  <a:gd name="T38" fmla="*/ 226 w 226"/>
                  <a:gd name="T39" fmla="*/ 28 h 2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6" h="28">
                    <a:moveTo>
                      <a:pt x="218" y="4"/>
                    </a:moveTo>
                    <a:lnTo>
                      <a:pt x="222" y="0"/>
                    </a:lnTo>
                    <a:lnTo>
                      <a:pt x="0" y="21"/>
                    </a:lnTo>
                    <a:lnTo>
                      <a:pt x="0" y="28"/>
                    </a:lnTo>
                    <a:lnTo>
                      <a:pt x="222" y="7"/>
                    </a:lnTo>
                    <a:lnTo>
                      <a:pt x="226" y="4"/>
                    </a:lnTo>
                    <a:lnTo>
                      <a:pt x="222" y="7"/>
                    </a:lnTo>
                    <a:lnTo>
                      <a:pt x="224" y="6"/>
                    </a:lnTo>
                    <a:lnTo>
                      <a:pt x="226" y="4"/>
                    </a:lnTo>
                    <a:lnTo>
                      <a:pt x="224" y="1"/>
                    </a:lnTo>
                    <a:lnTo>
                      <a:pt x="222" y="0"/>
                    </a:lnTo>
                    <a:lnTo>
                      <a:pt x="218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86" name="Freeform 71"/>
              <p:cNvSpPr>
                <a:spLocks/>
              </p:cNvSpPr>
              <p:nvPr/>
            </p:nvSpPr>
            <p:spPr bwMode="auto">
              <a:xfrm>
                <a:off x="4139" y="1847"/>
                <a:ext cx="10" cy="34"/>
              </a:xfrm>
              <a:custGeom>
                <a:avLst/>
                <a:gdLst>
                  <a:gd name="T0" fmla="*/ 4 w 10"/>
                  <a:gd name="T1" fmla="*/ 7 h 34"/>
                  <a:gd name="T2" fmla="*/ 0 w 10"/>
                  <a:gd name="T3" fmla="*/ 4 h 34"/>
                  <a:gd name="T4" fmla="*/ 3 w 10"/>
                  <a:gd name="T5" fmla="*/ 34 h 34"/>
                  <a:gd name="T6" fmla="*/ 10 w 10"/>
                  <a:gd name="T7" fmla="*/ 34 h 34"/>
                  <a:gd name="T8" fmla="*/ 7 w 10"/>
                  <a:gd name="T9" fmla="*/ 4 h 34"/>
                  <a:gd name="T10" fmla="*/ 4 w 10"/>
                  <a:gd name="T11" fmla="*/ 0 h 34"/>
                  <a:gd name="T12" fmla="*/ 7 w 10"/>
                  <a:gd name="T13" fmla="*/ 4 h 34"/>
                  <a:gd name="T14" fmla="*/ 6 w 10"/>
                  <a:gd name="T15" fmla="*/ 1 h 34"/>
                  <a:gd name="T16" fmla="*/ 4 w 10"/>
                  <a:gd name="T17" fmla="*/ 0 h 34"/>
                  <a:gd name="T18" fmla="*/ 1 w 10"/>
                  <a:gd name="T19" fmla="*/ 1 h 34"/>
                  <a:gd name="T20" fmla="*/ 0 w 10"/>
                  <a:gd name="T21" fmla="*/ 4 h 34"/>
                  <a:gd name="T22" fmla="*/ 4 w 10"/>
                  <a:gd name="T23" fmla="*/ 7 h 3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"/>
                  <a:gd name="T37" fmla="*/ 0 h 34"/>
                  <a:gd name="T38" fmla="*/ 10 w 10"/>
                  <a:gd name="T39" fmla="*/ 34 h 3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" h="34">
                    <a:moveTo>
                      <a:pt x="4" y="7"/>
                    </a:moveTo>
                    <a:lnTo>
                      <a:pt x="0" y="4"/>
                    </a:lnTo>
                    <a:lnTo>
                      <a:pt x="3" y="34"/>
                    </a:lnTo>
                    <a:lnTo>
                      <a:pt x="10" y="34"/>
                    </a:lnTo>
                    <a:lnTo>
                      <a:pt x="7" y="4"/>
                    </a:lnTo>
                    <a:lnTo>
                      <a:pt x="4" y="0"/>
                    </a:lnTo>
                    <a:lnTo>
                      <a:pt x="7" y="4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87" name="Freeform 72"/>
              <p:cNvSpPr>
                <a:spLocks/>
              </p:cNvSpPr>
              <p:nvPr/>
            </p:nvSpPr>
            <p:spPr bwMode="auto">
              <a:xfrm>
                <a:off x="3916" y="1847"/>
                <a:ext cx="227" cy="27"/>
              </a:xfrm>
              <a:custGeom>
                <a:avLst/>
                <a:gdLst>
                  <a:gd name="T0" fmla="*/ 7 w 227"/>
                  <a:gd name="T1" fmla="*/ 23 h 27"/>
                  <a:gd name="T2" fmla="*/ 4 w 227"/>
                  <a:gd name="T3" fmla="*/ 27 h 27"/>
                  <a:gd name="T4" fmla="*/ 227 w 227"/>
                  <a:gd name="T5" fmla="*/ 7 h 27"/>
                  <a:gd name="T6" fmla="*/ 227 w 227"/>
                  <a:gd name="T7" fmla="*/ 0 h 27"/>
                  <a:gd name="T8" fmla="*/ 4 w 227"/>
                  <a:gd name="T9" fmla="*/ 19 h 27"/>
                  <a:gd name="T10" fmla="*/ 0 w 227"/>
                  <a:gd name="T11" fmla="*/ 23 h 27"/>
                  <a:gd name="T12" fmla="*/ 4 w 227"/>
                  <a:gd name="T13" fmla="*/ 19 h 27"/>
                  <a:gd name="T14" fmla="*/ 1 w 227"/>
                  <a:gd name="T15" fmla="*/ 21 h 27"/>
                  <a:gd name="T16" fmla="*/ 0 w 227"/>
                  <a:gd name="T17" fmla="*/ 23 h 27"/>
                  <a:gd name="T18" fmla="*/ 1 w 227"/>
                  <a:gd name="T19" fmla="*/ 25 h 27"/>
                  <a:gd name="T20" fmla="*/ 4 w 227"/>
                  <a:gd name="T21" fmla="*/ 27 h 27"/>
                  <a:gd name="T22" fmla="*/ 7 w 227"/>
                  <a:gd name="T23" fmla="*/ 23 h 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7"/>
                  <a:gd name="T37" fmla="*/ 0 h 27"/>
                  <a:gd name="T38" fmla="*/ 227 w 227"/>
                  <a:gd name="T39" fmla="*/ 27 h 2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7" h="27">
                    <a:moveTo>
                      <a:pt x="7" y="23"/>
                    </a:moveTo>
                    <a:lnTo>
                      <a:pt x="4" y="27"/>
                    </a:lnTo>
                    <a:lnTo>
                      <a:pt x="227" y="7"/>
                    </a:lnTo>
                    <a:lnTo>
                      <a:pt x="227" y="0"/>
                    </a:lnTo>
                    <a:lnTo>
                      <a:pt x="4" y="19"/>
                    </a:lnTo>
                    <a:lnTo>
                      <a:pt x="0" y="23"/>
                    </a:lnTo>
                    <a:lnTo>
                      <a:pt x="4" y="19"/>
                    </a:lnTo>
                    <a:lnTo>
                      <a:pt x="1" y="21"/>
                    </a:lnTo>
                    <a:lnTo>
                      <a:pt x="0" y="23"/>
                    </a:lnTo>
                    <a:lnTo>
                      <a:pt x="1" y="25"/>
                    </a:lnTo>
                    <a:lnTo>
                      <a:pt x="4" y="27"/>
                    </a:lnTo>
                    <a:lnTo>
                      <a:pt x="7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88" name="Freeform 73"/>
              <p:cNvSpPr>
                <a:spLocks/>
              </p:cNvSpPr>
              <p:nvPr/>
            </p:nvSpPr>
            <p:spPr bwMode="auto">
              <a:xfrm>
                <a:off x="3916" y="1870"/>
                <a:ext cx="10" cy="35"/>
              </a:xfrm>
              <a:custGeom>
                <a:avLst/>
                <a:gdLst>
                  <a:gd name="T0" fmla="*/ 6 w 10"/>
                  <a:gd name="T1" fmla="*/ 28 h 35"/>
                  <a:gd name="T2" fmla="*/ 10 w 10"/>
                  <a:gd name="T3" fmla="*/ 32 h 35"/>
                  <a:gd name="T4" fmla="*/ 7 w 10"/>
                  <a:gd name="T5" fmla="*/ 0 h 35"/>
                  <a:gd name="T6" fmla="*/ 0 w 10"/>
                  <a:gd name="T7" fmla="*/ 0 h 35"/>
                  <a:gd name="T8" fmla="*/ 2 w 10"/>
                  <a:gd name="T9" fmla="*/ 32 h 35"/>
                  <a:gd name="T10" fmla="*/ 6 w 10"/>
                  <a:gd name="T11" fmla="*/ 35 h 35"/>
                  <a:gd name="T12" fmla="*/ 2 w 10"/>
                  <a:gd name="T13" fmla="*/ 32 h 35"/>
                  <a:gd name="T14" fmla="*/ 4 w 10"/>
                  <a:gd name="T15" fmla="*/ 34 h 35"/>
                  <a:gd name="T16" fmla="*/ 6 w 10"/>
                  <a:gd name="T17" fmla="*/ 35 h 35"/>
                  <a:gd name="T18" fmla="*/ 8 w 10"/>
                  <a:gd name="T19" fmla="*/ 34 h 35"/>
                  <a:gd name="T20" fmla="*/ 10 w 10"/>
                  <a:gd name="T21" fmla="*/ 32 h 35"/>
                  <a:gd name="T22" fmla="*/ 6 w 10"/>
                  <a:gd name="T23" fmla="*/ 28 h 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"/>
                  <a:gd name="T37" fmla="*/ 0 h 35"/>
                  <a:gd name="T38" fmla="*/ 10 w 10"/>
                  <a:gd name="T39" fmla="*/ 35 h 3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" h="35">
                    <a:moveTo>
                      <a:pt x="6" y="28"/>
                    </a:moveTo>
                    <a:lnTo>
                      <a:pt x="10" y="32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2" y="32"/>
                    </a:lnTo>
                    <a:lnTo>
                      <a:pt x="6" y="35"/>
                    </a:lnTo>
                    <a:lnTo>
                      <a:pt x="2" y="32"/>
                    </a:lnTo>
                    <a:lnTo>
                      <a:pt x="4" y="34"/>
                    </a:lnTo>
                    <a:lnTo>
                      <a:pt x="6" y="35"/>
                    </a:lnTo>
                    <a:lnTo>
                      <a:pt x="8" y="34"/>
                    </a:lnTo>
                    <a:lnTo>
                      <a:pt x="10" y="32"/>
                    </a:lnTo>
                    <a:lnTo>
                      <a:pt x="6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89" name="Freeform 74"/>
              <p:cNvSpPr>
                <a:spLocks/>
              </p:cNvSpPr>
              <p:nvPr/>
            </p:nvSpPr>
            <p:spPr bwMode="auto">
              <a:xfrm>
                <a:off x="3922" y="1877"/>
                <a:ext cx="227" cy="28"/>
              </a:xfrm>
              <a:custGeom>
                <a:avLst/>
                <a:gdLst>
                  <a:gd name="T0" fmla="*/ 220 w 227"/>
                  <a:gd name="T1" fmla="*/ 4 h 28"/>
                  <a:gd name="T2" fmla="*/ 223 w 227"/>
                  <a:gd name="T3" fmla="*/ 0 h 28"/>
                  <a:gd name="T4" fmla="*/ 0 w 227"/>
                  <a:gd name="T5" fmla="*/ 21 h 28"/>
                  <a:gd name="T6" fmla="*/ 0 w 227"/>
                  <a:gd name="T7" fmla="*/ 28 h 28"/>
                  <a:gd name="T8" fmla="*/ 223 w 227"/>
                  <a:gd name="T9" fmla="*/ 8 h 28"/>
                  <a:gd name="T10" fmla="*/ 227 w 227"/>
                  <a:gd name="T11" fmla="*/ 4 h 28"/>
                  <a:gd name="T12" fmla="*/ 223 w 227"/>
                  <a:gd name="T13" fmla="*/ 8 h 28"/>
                  <a:gd name="T14" fmla="*/ 226 w 227"/>
                  <a:gd name="T15" fmla="*/ 6 h 28"/>
                  <a:gd name="T16" fmla="*/ 227 w 227"/>
                  <a:gd name="T17" fmla="*/ 4 h 28"/>
                  <a:gd name="T18" fmla="*/ 226 w 227"/>
                  <a:gd name="T19" fmla="*/ 2 h 28"/>
                  <a:gd name="T20" fmla="*/ 223 w 227"/>
                  <a:gd name="T21" fmla="*/ 0 h 28"/>
                  <a:gd name="T22" fmla="*/ 220 w 227"/>
                  <a:gd name="T23" fmla="*/ 4 h 2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7"/>
                  <a:gd name="T37" fmla="*/ 0 h 28"/>
                  <a:gd name="T38" fmla="*/ 227 w 227"/>
                  <a:gd name="T39" fmla="*/ 28 h 2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7" h="28">
                    <a:moveTo>
                      <a:pt x="220" y="4"/>
                    </a:moveTo>
                    <a:lnTo>
                      <a:pt x="223" y="0"/>
                    </a:lnTo>
                    <a:lnTo>
                      <a:pt x="0" y="21"/>
                    </a:lnTo>
                    <a:lnTo>
                      <a:pt x="0" y="28"/>
                    </a:lnTo>
                    <a:lnTo>
                      <a:pt x="223" y="8"/>
                    </a:lnTo>
                    <a:lnTo>
                      <a:pt x="227" y="4"/>
                    </a:lnTo>
                    <a:lnTo>
                      <a:pt x="223" y="8"/>
                    </a:lnTo>
                    <a:lnTo>
                      <a:pt x="226" y="6"/>
                    </a:lnTo>
                    <a:lnTo>
                      <a:pt x="227" y="4"/>
                    </a:lnTo>
                    <a:lnTo>
                      <a:pt x="226" y="2"/>
                    </a:lnTo>
                    <a:lnTo>
                      <a:pt x="223" y="0"/>
                    </a:lnTo>
                    <a:lnTo>
                      <a:pt x="22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90" name="Freeform 75"/>
              <p:cNvSpPr>
                <a:spLocks/>
              </p:cNvSpPr>
              <p:nvPr/>
            </p:nvSpPr>
            <p:spPr bwMode="auto">
              <a:xfrm>
                <a:off x="2467" y="2923"/>
                <a:ext cx="5" cy="9"/>
              </a:xfrm>
              <a:custGeom>
                <a:avLst/>
                <a:gdLst>
                  <a:gd name="T0" fmla="*/ 5 w 5"/>
                  <a:gd name="T1" fmla="*/ 0 h 9"/>
                  <a:gd name="T2" fmla="*/ 1 w 5"/>
                  <a:gd name="T3" fmla="*/ 1 h 9"/>
                  <a:gd name="T4" fmla="*/ 0 w 5"/>
                  <a:gd name="T5" fmla="*/ 5 h 9"/>
                  <a:gd name="T6" fmla="*/ 1 w 5"/>
                  <a:gd name="T7" fmla="*/ 8 h 9"/>
                  <a:gd name="T8" fmla="*/ 5 w 5"/>
                  <a:gd name="T9" fmla="*/ 9 h 9"/>
                  <a:gd name="T10" fmla="*/ 5 w 5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9"/>
                  <a:gd name="T20" fmla="*/ 5 w 5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9">
                    <a:moveTo>
                      <a:pt x="5" y="0"/>
                    </a:moveTo>
                    <a:lnTo>
                      <a:pt x="1" y="1"/>
                    </a:lnTo>
                    <a:lnTo>
                      <a:pt x="0" y="5"/>
                    </a:lnTo>
                    <a:lnTo>
                      <a:pt x="1" y="8"/>
                    </a:lnTo>
                    <a:lnTo>
                      <a:pt x="5" y="9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91" name="Freeform 76"/>
              <p:cNvSpPr>
                <a:spLocks/>
              </p:cNvSpPr>
              <p:nvPr/>
            </p:nvSpPr>
            <p:spPr bwMode="auto">
              <a:xfrm>
                <a:off x="2472" y="2923"/>
                <a:ext cx="2400" cy="9"/>
              </a:xfrm>
              <a:custGeom>
                <a:avLst/>
                <a:gdLst>
                  <a:gd name="T0" fmla="*/ 2400 w 2400"/>
                  <a:gd name="T1" fmla="*/ 5 h 9"/>
                  <a:gd name="T2" fmla="*/ 2400 w 2400"/>
                  <a:gd name="T3" fmla="*/ 0 h 9"/>
                  <a:gd name="T4" fmla="*/ 0 w 2400"/>
                  <a:gd name="T5" fmla="*/ 0 h 9"/>
                  <a:gd name="T6" fmla="*/ 0 w 2400"/>
                  <a:gd name="T7" fmla="*/ 9 h 9"/>
                  <a:gd name="T8" fmla="*/ 2400 w 2400"/>
                  <a:gd name="T9" fmla="*/ 9 h 9"/>
                  <a:gd name="T10" fmla="*/ 2400 w 2400"/>
                  <a:gd name="T11" fmla="*/ 5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00"/>
                  <a:gd name="T19" fmla="*/ 0 h 9"/>
                  <a:gd name="T20" fmla="*/ 2400 w 2400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00" h="9">
                    <a:moveTo>
                      <a:pt x="2400" y="5"/>
                    </a:moveTo>
                    <a:lnTo>
                      <a:pt x="2400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2400" y="9"/>
                    </a:lnTo>
                    <a:lnTo>
                      <a:pt x="240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92" name="Freeform 77"/>
              <p:cNvSpPr>
                <a:spLocks/>
              </p:cNvSpPr>
              <p:nvPr/>
            </p:nvSpPr>
            <p:spPr bwMode="auto">
              <a:xfrm>
                <a:off x="4872" y="2923"/>
                <a:ext cx="5" cy="9"/>
              </a:xfrm>
              <a:custGeom>
                <a:avLst/>
                <a:gdLst>
                  <a:gd name="T0" fmla="*/ 0 w 5"/>
                  <a:gd name="T1" fmla="*/ 9 h 9"/>
                  <a:gd name="T2" fmla="*/ 4 w 5"/>
                  <a:gd name="T3" fmla="*/ 8 h 9"/>
                  <a:gd name="T4" fmla="*/ 5 w 5"/>
                  <a:gd name="T5" fmla="*/ 5 h 9"/>
                  <a:gd name="T6" fmla="*/ 4 w 5"/>
                  <a:gd name="T7" fmla="*/ 1 h 9"/>
                  <a:gd name="T8" fmla="*/ 0 w 5"/>
                  <a:gd name="T9" fmla="*/ 0 h 9"/>
                  <a:gd name="T10" fmla="*/ 0 w 5"/>
                  <a:gd name="T11" fmla="*/ 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9"/>
                  <a:gd name="T20" fmla="*/ 5 w 5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9">
                    <a:moveTo>
                      <a:pt x="0" y="9"/>
                    </a:moveTo>
                    <a:lnTo>
                      <a:pt x="4" y="8"/>
                    </a:lnTo>
                    <a:lnTo>
                      <a:pt x="5" y="5"/>
                    </a:lnTo>
                    <a:lnTo>
                      <a:pt x="4" y="1"/>
                    </a:lnTo>
                    <a:lnTo>
                      <a:pt x="0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93" name="Freeform 78"/>
              <p:cNvSpPr>
                <a:spLocks/>
              </p:cNvSpPr>
              <p:nvPr/>
            </p:nvSpPr>
            <p:spPr bwMode="auto">
              <a:xfrm>
                <a:off x="2696" y="2928"/>
                <a:ext cx="1387" cy="836"/>
              </a:xfrm>
              <a:custGeom>
                <a:avLst/>
                <a:gdLst>
                  <a:gd name="T0" fmla="*/ 115 w 1387"/>
                  <a:gd name="T1" fmla="*/ 31 h 836"/>
                  <a:gd name="T2" fmla="*/ 92 w 1387"/>
                  <a:gd name="T3" fmla="*/ 98 h 836"/>
                  <a:gd name="T4" fmla="*/ 67 w 1387"/>
                  <a:gd name="T5" fmla="*/ 164 h 836"/>
                  <a:gd name="T6" fmla="*/ 46 w 1387"/>
                  <a:gd name="T7" fmla="*/ 223 h 836"/>
                  <a:gd name="T8" fmla="*/ 24 w 1387"/>
                  <a:gd name="T9" fmla="*/ 274 h 836"/>
                  <a:gd name="T10" fmla="*/ 3 w 1387"/>
                  <a:gd name="T11" fmla="*/ 342 h 836"/>
                  <a:gd name="T12" fmla="*/ 4 w 1387"/>
                  <a:gd name="T13" fmla="*/ 424 h 836"/>
                  <a:gd name="T14" fmla="*/ 47 w 1387"/>
                  <a:gd name="T15" fmla="*/ 518 h 836"/>
                  <a:gd name="T16" fmla="*/ 116 w 1387"/>
                  <a:gd name="T17" fmla="*/ 591 h 836"/>
                  <a:gd name="T18" fmla="*/ 171 w 1387"/>
                  <a:gd name="T19" fmla="*/ 634 h 836"/>
                  <a:gd name="T20" fmla="*/ 233 w 1387"/>
                  <a:gd name="T21" fmla="*/ 673 h 836"/>
                  <a:gd name="T22" fmla="*/ 300 w 1387"/>
                  <a:gd name="T23" fmla="*/ 707 h 836"/>
                  <a:gd name="T24" fmla="*/ 371 w 1387"/>
                  <a:gd name="T25" fmla="*/ 737 h 836"/>
                  <a:gd name="T26" fmla="*/ 446 w 1387"/>
                  <a:gd name="T27" fmla="*/ 763 h 836"/>
                  <a:gd name="T28" fmla="*/ 521 w 1387"/>
                  <a:gd name="T29" fmla="*/ 785 h 836"/>
                  <a:gd name="T30" fmla="*/ 598 w 1387"/>
                  <a:gd name="T31" fmla="*/ 803 h 836"/>
                  <a:gd name="T32" fmla="*/ 675 w 1387"/>
                  <a:gd name="T33" fmla="*/ 817 h 836"/>
                  <a:gd name="T34" fmla="*/ 750 w 1387"/>
                  <a:gd name="T35" fmla="*/ 828 h 836"/>
                  <a:gd name="T36" fmla="*/ 825 w 1387"/>
                  <a:gd name="T37" fmla="*/ 834 h 836"/>
                  <a:gd name="T38" fmla="*/ 894 w 1387"/>
                  <a:gd name="T39" fmla="*/ 836 h 836"/>
                  <a:gd name="T40" fmla="*/ 961 w 1387"/>
                  <a:gd name="T41" fmla="*/ 835 h 836"/>
                  <a:gd name="T42" fmla="*/ 1022 w 1387"/>
                  <a:gd name="T43" fmla="*/ 830 h 836"/>
                  <a:gd name="T44" fmla="*/ 1076 w 1387"/>
                  <a:gd name="T45" fmla="*/ 822 h 836"/>
                  <a:gd name="T46" fmla="*/ 1124 w 1387"/>
                  <a:gd name="T47" fmla="*/ 809 h 836"/>
                  <a:gd name="T48" fmla="*/ 1193 w 1387"/>
                  <a:gd name="T49" fmla="*/ 779 h 836"/>
                  <a:gd name="T50" fmla="*/ 1265 w 1387"/>
                  <a:gd name="T51" fmla="*/ 723 h 836"/>
                  <a:gd name="T52" fmla="*/ 1306 w 1387"/>
                  <a:gd name="T53" fmla="*/ 652 h 836"/>
                  <a:gd name="T54" fmla="*/ 1324 w 1387"/>
                  <a:gd name="T55" fmla="*/ 570 h 836"/>
                  <a:gd name="T56" fmla="*/ 1325 w 1387"/>
                  <a:gd name="T57" fmla="*/ 450 h 836"/>
                  <a:gd name="T58" fmla="*/ 1341 w 1387"/>
                  <a:gd name="T59" fmla="*/ 257 h 836"/>
                  <a:gd name="T60" fmla="*/ 1356 w 1387"/>
                  <a:gd name="T61" fmla="*/ 139 h 836"/>
                  <a:gd name="T62" fmla="*/ 1375 w 1387"/>
                  <a:gd name="T63" fmla="*/ 52 h 836"/>
                  <a:gd name="T64" fmla="*/ 1381 w 1387"/>
                  <a:gd name="T65" fmla="*/ 0 h 836"/>
                  <a:gd name="T66" fmla="*/ 1350 w 1387"/>
                  <a:gd name="T67" fmla="*/ 0 h 836"/>
                  <a:gd name="T68" fmla="*/ 1298 w 1387"/>
                  <a:gd name="T69" fmla="*/ 0 h 836"/>
                  <a:gd name="T70" fmla="*/ 1225 w 1387"/>
                  <a:gd name="T71" fmla="*/ 0 h 836"/>
                  <a:gd name="T72" fmla="*/ 1136 w 1387"/>
                  <a:gd name="T73" fmla="*/ 0 h 836"/>
                  <a:gd name="T74" fmla="*/ 1035 w 1387"/>
                  <a:gd name="T75" fmla="*/ 0 h 836"/>
                  <a:gd name="T76" fmla="*/ 925 w 1387"/>
                  <a:gd name="T77" fmla="*/ 0 h 836"/>
                  <a:gd name="T78" fmla="*/ 810 w 1387"/>
                  <a:gd name="T79" fmla="*/ 0 h 836"/>
                  <a:gd name="T80" fmla="*/ 693 w 1387"/>
                  <a:gd name="T81" fmla="*/ 0 h 836"/>
                  <a:gd name="T82" fmla="*/ 578 w 1387"/>
                  <a:gd name="T83" fmla="*/ 0 h 836"/>
                  <a:gd name="T84" fmla="*/ 469 w 1387"/>
                  <a:gd name="T85" fmla="*/ 0 h 836"/>
                  <a:gd name="T86" fmla="*/ 369 w 1387"/>
                  <a:gd name="T87" fmla="*/ 0 h 836"/>
                  <a:gd name="T88" fmla="*/ 282 w 1387"/>
                  <a:gd name="T89" fmla="*/ 0 h 836"/>
                  <a:gd name="T90" fmla="*/ 210 w 1387"/>
                  <a:gd name="T91" fmla="*/ 0 h 836"/>
                  <a:gd name="T92" fmla="*/ 159 w 1387"/>
                  <a:gd name="T93" fmla="*/ 0 h 836"/>
                  <a:gd name="T94" fmla="*/ 131 w 1387"/>
                  <a:gd name="T95" fmla="*/ 0 h 8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387"/>
                  <a:gd name="T145" fmla="*/ 0 h 836"/>
                  <a:gd name="T146" fmla="*/ 1387 w 1387"/>
                  <a:gd name="T147" fmla="*/ 836 h 8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387" h="836">
                    <a:moveTo>
                      <a:pt x="126" y="0"/>
                    </a:moveTo>
                    <a:lnTo>
                      <a:pt x="115" y="31"/>
                    </a:lnTo>
                    <a:lnTo>
                      <a:pt x="104" y="64"/>
                    </a:lnTo>
                    <a:lnTo>
                      <a:pt x="92" y="98"/>
                    </a:lnTo>
                    <a:lnTo>
                      <a:pt x="80" y="132"/>
                    </a:lnTo>
                    <a:lnTo>
                      <a:pt x="67" y="164"/>
                    </a:lnTo>
                    <a:lnTo>
                      <a:pt x="56" y="195"/>
                    </a:lnTo>
                    <a:lnTo>
                      <a:pt x="46" y="223"/>
                    </a:lnTo>
                    <a:lnTo>
                      <a:pt x="35" y="247"/>
                    </a:lnTo>
                    <a:lnTo>
                      <a:pt x="24" y="274"/>
                    </a:lnTo>
                    <a:lnTo>
                      <a:pt x="11" y="306"/>
                    </a:lnTo>
                    <a:lnTo>
                      <a:pt x="3" y="342"/>
                    </a:lnTo>
                    <a:lnTo>
                      <a:pt x="0" y="381"/>
                    </a:lnTo>
                    <a:lnTo>
                      <a:pt x="4" y="424"/>
                    </a:lnTo>
                    <a:lnTo>
                      <a:pt x="19" y="470"/>
                    </a:lnTo>
                    <a:lnTo>
                      <a:pt x="47" y="518"/>
                    </a:lnTo>
                    <a:lnTo>
                      <a:pt x="91" y="568"/>
                    </a:lnTo>
                    <a:lnTo>
                      <a:pt x="116" y="591"/>
                    </a:lnTo>
                    <a:lnTo>
                      <a:pt x="143" y="613"/>
                    </a:lnTo>
                    <a:lnTo>
                      <a:pt x="171" y="634"/>
                    </a:lnTo>
                    <a:lnTo>
                      <a:pt x="202" y="653"/>
                    </a:lnTo>
                    <a:lnTo>
                      <a:pt x="233" y="673"/>
                    </a:lnTo>
                    <a:lnTo>
                      <a:pt x="266" y="690"/>
                    </a:lnTo>
                    <a:lnTo>
                      <a:pt x="300" y="707"/>
                    </a:lnTo>
                    <a:lnTo>
                      <a:pt x="336" y="723"/>
                    </a:lnTo>
                    <a:lnTo>
                      <a:pt x="371" y="737"/>
                    </a:lnTo>
                    <a:lnTo>
                      <a:pt x="408" y="751"/>
                    </a:lnTo>
                    <a:lnTo>
                      <a:pt x="446" y="763"/>
                    </a:lnTo>
                    <a:lnTo>
                      <a:pt x="483" y="775"/>
                    </a:lnTo>
                    <a:lnTo>
                      <a:pt x="521" y="785"/>
                    </a:lnTo>
                    <a:lnTo>
                      <a:pt x="560" y="795"/>
                    </a:lnTo>
                    <a:lnTo>
                      <a:pt x="598" y="803"/>
                    </a:lnTo>
                    <a:lnTo>
                      <a:pt x="637" y="811"/>
                    </a:lnTo>
                    <a:lnTo>
                      <a:pt x="675" y="817"/>
                    </a:lnTo>
                    <a:lnTo>
                      <a:pt x="713" y="823"/>
                    </a:lnTo>
                    <a:lnTo>
                      <a:pt x="750" y="828"/>
                    </a:lnTo>
                    <a:lnTo>
                      <a:pt x="788" y="831"/>
                    </a:lnTo>
                    <a:lnTo>
                      <a:pt x="825" y="834"/>
                    </a:lnTo>
                    <a:lnTo>
                      <a:pt x="860" y="835"/>
                    </a:lnTo>
                    <a:lnTo>
                      <a:pt x="894" y="836"/>
                    </a:lnTo>
                    <a:lnTo>
                      <a:pt x="928" y="836"/>
                    </a:lnTo>
                    <a:lnTo>
                      <a:pt x="961" y="835"/>
                    </a:lnTo>
                    <a:lnTo>
                      <a:pt x="992" y="833"/>
                    </a:lnTo>
                    <a:lnTo>
                      <a:pt x="1022" y="830"/>
                    </a:lnTo>
                    <a:lnTo>
                      <a:pt x="1050" y="826"/>
                    </a:lnTo>
                    <a:lnTo>
                      <a:pt x="1076" y="822"/>
                    </a:lnTo>
                    <a:lnTo>
                      <a:pt x="1102" y="815"/>
                    </a:lnTo>
                    <a:lnTo>
                      <a:pt x="1124" y="809"/>
                    </a:lnTo>
                    <a:lnTo>
                      <a:pt x="1144" y="802"/>
                    </a:lnTo>
                    <a:lnTo>
                      <a:pt x="1193" y="779"/>
                    </a:lnTo>
                    <a:lnTo>
                      <a:pt x="1232" y="753"/>
                    </a:lnTo>
                    <a:lnTo>
                      <a:pt x="1265" y="723"/>
                    </a:lnTo>
                    <a:lnTo>
                      <a:pt x="1289" y="689"/>
                    </a:lnTo>
                    <a:lnTo>
                      <a:pt x="1306" y="652"/>
                    </a:lnTo>
                    <a:lnTo>
                      <a:pt x="1317" y="613"/>
                    </a:lnTo>
                    <a:lnTo>
                      <a:pt x="1324" y="570"/>
                    </a:lnTo>
                    <a:lnTo>
                      <a:pt x="1325" y="525"/>
                    </a:lnTo>
                    <a:lnTo>
                      <a:pt x="1325" y="450"/>
                    </a:lnTo>
                    <a:lnTo>
                      <a:pt x="1331" y="356"/>
                    </a:lnTo>
                    <a:lnTo>
                      <a:pt x="1341" y="257"/>
                    </a:lnTo>
                    <a:lnTo>
                      <a:pt x="1352" y="168"/>
                    </a:lnTo>
                    <a:lnTo>
                      <a:pt x="1356" y="139"/>
                    </a:lnTo>
                    <a:lnTo>
                      <a:pt x="1365" y="100"/>
                    </a:lnTo>
                    <a:lnTo>
                      <a:pt x="1375" y="52"/>
                    </a:lnTo>
                    <a:lnTo>
                      <a:pt x="1387" y="0"/>
                    </a:lnTo>
                    <a:lnTo>
                      <a:pt x="1381" y="0"/>
                    </a:lnTo>
                    <a:lnTo>
                      <a:pt x="1369" y="0"/>
                    </a:lnTo>
                    <a:lnTo>
                      <a:pt x="1350" y="0"/>
                    </a:lnTo>
                    <a:lnTo>
                      <a:pt x="1327" y="0"/>
                    </a:lnTo>
                    <a:lnTo>
                      <a:pt x="1298" y="0"/>
                    </a:lnTo>
                    <a:lnTo>
                      <a:pt x="1263" y="0"/>
                    </a:lnTo>
                    <a:lnTo>
                      <a:pt x="1225" y="0"/>
                    </a:lnTo>
                    <a:lnTo>
                      <a:pt x="1182" y="0"/>
                    </a:lnTo>
                    <a:lnTo>
                      <a:pt x="1136" y="0"/>
                    </a:lnTo>
                    <a:lnTo>
                      <a:pt x="1087" y="0"/>
                    </a:lnTo>
                    <a:lnTo>
                      <a:pt x="1035" y="0"/>
                    </a:lnTo>
                    <a:lnTo>
                      <a:pt x="981" y="0"/>
                    </a:lnTo>
                    <a:lnTo>
                      <a:pt x="925" y="0"/>
                    </a:lnTo>
                    <a:lnTo>
                      <a:pt x="867" y="0"/>
                    </a:lnTo>
                    <a:lnTo>
                      <a:pt x="810" y="0"/>
                    </a:lnTo>
                    <a:lnTo>
                      <a:pt x="752" y="0"/>
                    </a:lnTo>
                    <a:lnTo>
                      <a:pt x="693" y="0"/>
                    </a:lnTo>
                    <a:lnTo>
                      <a:pt x="636" y="0"/>
                    </a:lnTo>
                    <a:lnTo>
                      <a:pt x="578" y="0"/>
                    </a:lnTo>
                    <a:lnTo>
                      <a:pt x="522" y="0"/>
                    </a:lnTo>
                    <a:lnTo>
                      <a:pt x="469" y="0"/>
                    </a:lnTo>
                    <a:lnTo>
                      <a:pt x="417" y="0"/>
                    </a:lnTo>
                    <a:lnTo>
                      <a:pt x="369" y="0"/>
                    </a:lnTo>
                    <a:lnTo>
                      <a:pt x="324" y="0"/>
                    </a:lnTo>
                    <a:lnTo>
                      <a:pt x="282" y="0"/>
                    </a:lnTo>
                    <a:lnTo>
                      <a:pt x="243" y="0"/>
                    </a:lnTo>
                    <a:lnTo>
                      <a:pt x="210" y="0"/>
                    </a:lnTo>
                    <a:lnTo>
                      <a:pt x="182" y="0"/>
                    </a:lnTo>
                    <a:lnTo>
                      <a:pt x="159" y="0"/>
                    </a:lnTo>
                    <a:lnTo>
                      <a:pt x="142" y="0"/>
                    </a:lnTo>
                    <a:lnTo>
                      <a:pt x="131" y="0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94" name="Freeform 79"/>
              <p:cNvSpPr>
                <a:spLocks/>
              </p:cNvSpPr>
              <p:nvPr/>
            </p:nvSpPr>
            <p:spPr bwMode="auto">
              <a:xfrm>
                <a:off x="2727" y="2926"/>
                <a:ext cx="99" cy="250"/>
              </a:xfrm>
              <a:custGeom>
                <a:avLst/>
                <a:gdLst>
                  <a:gd name="T0" fmla="*/ 7 w 99"/>
                  <a:gd name="T1" fmla="*/ 250 h 250"/>
                  <a:gd name="T2" fmla="*/ 7 w 99"/>
                  <a:gd name="T3" fmla="*/ 250 h 250"/>
                  <a:gd name="T4" fmla="*/ 18 w 99"/>
                  <a:gd name="T5" fmla="*/ 226 h 250"/>
                  <a:gd name="T6" fmla="*/ 29 w 99"/>
                  <a:gd name="T7" fmla="*/ 198 h 250"/>
                  <a:gd name="T8" fmla="*/ 40 w 99"/>
                  <a:gd name="T9" fmla="*/ 167 h 250"/>
                  <a:gd name="T10" fmla="*/ 52 w 99"/>
                  <a:gd name="T11" fmla="*/ 136 h 250"/>
                  <a:gd name="T12" fmla="*/ 65 w 99"/>
                  <a:gd name="T13" fmla="*/ 102 h 250"/>
                  <a:gd name="T14" fmla="*/ 77 w 99"/>
                  <a:gd name="T15" fmla="*/ 67 h 250"/>
                  <a:gd name="T16" fmla="*/ 88 w 99"/>
                  <a:gd name="T17" fmla="*/ 34 h 250"/>
                  <a:gd name="T18" fmla="*/ 99 w 99"/>
                  <a:gd name="T19" fmla="*/ 3 h 250"/>
                  <a:gd name="T20" fmla="*/ 91 w 99"/>
                  <a:gd name="T21" fmla="*/ 0 h 250"/>
                  <a:gd name="T22" fmla="*/ 80 w 99"/>
                  <a:gd name="T23" fmla="*/ 32 h 250"/>
                  <a:gd name="T24" fmla="*/ 69 w 99"/>
                  <a:gd name="T25" fmla="*/ 65 h 250"/>
                  <a:gd name="T26" fmla="*/ 57 w 99"/>
                  <a:gd name="T27" fmla="*/ 99 h 250"/>
                  <a:gd name="T28" fmla="*/ 45 w 99"/>
                  <a:gd name="T29" fmla="*/ 133 h 250"/>
                  <a:gd name="T30" fmla="*/ 33 w 99"/>
                  <a:gd name="T31" fmla="*/ 165 h 250"/>
                  <a:gd name="T32" fmla="*/ 22 w 99"/>
                  <a:gd name="T33" fmla="*/ 195 h 250"/>
                  <a:gd name="T34" fmla="*/ 11 w 99"/>
                  <a:gd name="T35" fmla="*/ 223 h 250"/>
                  <a:gd name="T36" fmla="*/ 0 w 99"/>
                  <a:gd name="T37" fmla="*/ 248 h 250"/>
                  <a:gd name="T38" fmla="*/ 0 w 99"/>
                  <a:gd name="T39" fmla="*/ 248 h 250"/>
                  <a:gd name="T40" fmla="*/ 7 w 99"/>
                  <a:gd name="T41" fmla="*/ 250 h 25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9"/>
                  <a:gd name="T64" fmla="*/ 0 h 250"/>
                  <a:gd name="T65" fmla="*/ 99 w 99"/>
                  <a:gd name="T66" fmla="*/ 250 h 25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9" h="250">
                    <a:moveTo>
                      <a:pt x="7" y="250"/>
                    </a:moveTo>
                    <a:lnTo>
                      <a:pt x="7" y="250"/>
                    </a:lnTo>
                    <a:lnTo>
                      <a:pt x="18" y="226"/>
                    </a:lnTo>
                    <a:lnTo>
                      <a:pt x="29" y="198"/>
                    </a:lnTo>
                    <a:lnTo>
                      <a:pt x="40" y="167"/>
                    </a:lnTo>
                    <a:lnTo>
                      <a:pt x="52" y="136"/>
                    </a:lnTo>
                    <a:lnTo>
                      <a:pt x="65" y="102"/>
                    </a:lnTo>
                    <a:lnTo>
                      <a:pt x="77" y="67"/>
                    </a:lnTo>
                    <a:lnTo>
                      <a:pt x="88" y="34"/>
                    </a:lnTo>
                    <a:lnTo>
                      <a:pt x="99" y="3"/>
                    </a:lnTo>
                    <a:lnTo>
                      <a:pt x="91" y="0"/>
                    </a:lnTo>
                    <a:lnTo>
                      <a:pt x="80" y="32"/>
                    </a:lnTo>
                    <a:lnTo>
                      <a:pt x="69" y="65"/>
                    </a:lnTo>
                    <a:lnTo>
                      <a:pt x="57" y="99"/>
                    </a:lnTo>
                    <a:lnTo>
                      <a:pt x="45" y="133"/>
                    </a:lnTo>
                    <a:lnTo>
                      <a:pt x="33" y="165"/>
                    </a:lnTo>
                    <a:lnTo>
                      <a:pt x="22" y="195"/>
                    </a:lnTo>
                    <a:lnTo>
                      <a:pt x="11" y="223"/>
                    </a:lnTo>
                    <a:lnTo>
                      <a:pt x="0" y="248"/>
                    </a:lnTo>
                    <a:lnTo>
                      <a:pt x="7" y="2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95" name="Freeform 80"/>
              <p:cNvSpPr>
                <a:spLocks/>
              </p:cNvSpPr>
              <p:nvPr/>
            </p:nvSpPr>
            <p:spPr bwMode="auto">
              <a:xfrm>
                <a:off x="2692" y="3174"/>
                <a:ext cx="97" cy="324"/>
              </a:xfrm>
              <a:custGeom>
                <a:avLst/>
                <a:gdLst>
                  <a:gd name="T0" fmla="*/ 97 w 97"/>
                  <a:gd name="T1" fmla="*/ 319 h 324"/>
                  <a:gd name="T2" fmla="*/ 97 w 97"/>
                  <a:gd name="T3" fmla="*/ 319 h 324"/>
                  <a:gd name="T4" fmla="*/ 54 w 97"/>
                  <a:gd name="T5" fmla="*/ 269 h 324"/>
                  <a:gd name="T6" fmla="*/ 26 w 97"/>
                  <a:gd name="T7" fmla="*/ 223 h 324"/>
                  <a:gd name="T8" fmla="*/ 12 w 97"/>
                  <a:gd name="T9" fmla="*/ 178 h 324"/>
                  <a:gd name="T10" fmla="*/ 9 w 97"/>
                  <a:gd name="T11" fmla="*/ 135 h 324"/>
                  <a:gd name="T12" fmla="*/ 10 w 97"/>
                  <a:gd name="T13" fmla="*/ 96 h 324"/>
                  <a:gd name="T14" fmla="*/ 19 w 97"/>
                  <a:gd name="T15" fmla="*/ 61 h 324"/>
                  <a:gd name="T16" fmla="*/ 31 w 97"/>
                  <a:gd name="T17" fmla="*/ 29 h 324"/>
                  <a:gd name="T18" fmla="*/ 42 w 97"/>
                  <a:gd name="T19" fmla="*/ 2 h 324"/>
                  <a:gd name="T20" fmla="*/ 35 w 97"/>
                  <a:gd name="T21" fmla="*/ 0 h 324"/>
                  <a:gd name="T22" fmla="*/ 24 w 97"/>
                  <a:gd name="T23" fmla="*/ 27 h 324"/>
                  <a:gd name="T24" fmla="*/ 12 w 97"/>
                  <a:gd name="T25" fmla="*/ 58 h 324"/>
                  <a:gd name="T26" fmla="*/ 3 w 97"/>
                  <a:gd name="T27" fmla="*/ 96 h 324"/>
                  <a:gd name="T28" fmla="*/ 0 w 97"/>
                  <a:gd name="T29" fmla="*/ 135 h 324"/>
                  <a:gd name="T30" fmla="*/ 4 w 97"/>
                  <a:gd name="T31" fmla="*/ 178 h 324"/>
                  <a:gd name="T32" fmla="*/ 19 w 97"/>
                  <a:gd name="T33" fmla="*/ 226 h 324"/>
                  <a:gd name="T34" fmla="*/ 47 w 97"/>
                  <a:gd name="T35" fmla="*/ 274 h 324"/>
                  <a:gd name="T36" fmla="*/ 92 w 97"/>
                  <a:gd name="T37" fmla="*/ 324 h 324"/>
                  <a:gd name="T38" fmla="*/ 92 w 97"/>
                  <a:gd name="T39" fmla="*/ 324 h 324"/>
                  <a:gd name="T40" fmla="*/ 97 w 97"/>
                  <a:gd name="T41" fmla="*/ 319 h 32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7"/>
                  <a:gd name="T64" fmla="*/ 0 h 324"/>
                  <a:gd name="T65" fmla="*/ 97 w 97"/>
                  <a:gd name="T66" fmla="*/ 324 h 32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7" h="324">
                    <a:moveTo>
                      <a:pt x="97" y="319"/>
                    </a:moveTo>
                    <a:lnTo>
                      <a:pt x="97" y="319"/>
                    </a:lnTo>
                    <a:lnTo>
                      <a:pt x="54" y="269"/>
                    </a:lnTo>
                    <a:lnTo>
                      <a:pt x="26" y="223"/>
                    </a:lnTo>
                    <a:lnTo>
                      <a:pt x="12" y="178"/>
                    </a:lnTo>
                    <a:lnTo>
                      <a:pt x="9" y="135"/>
                    </a:lnTo>
                    <a:lnTo>
                      <a:pt x="10" y="96"/>
                    </a:lnTo>
                    <a:lnTo>
                      <a:pt x="19" y="61"/>
                    </a:lnTo>
                    <a:lnTo>
                      <a:pt x="31" y="29"/>
                    </a:lnTo>
                    <a:lnTo>
                      <a:pt x="42" y="2"/>
                    </a:lnTo>
                    <a:lnTo>
                      <a:pt x="35" y="0"/>
                    </a:lnTo>
                    <a:lnTo>
                      <a:pt x="24" y="27"/>
                    </a:lnTo>
                    <a:lnTo>
                      <a:pt x="12" y="58"/>
                    </a:lnTo>
                    <a:lnTo>
                      <a:pt x="3" y="96"/>
                    </a:lnTo>
                    <a:lnTo>
                      <a:pt x="0" y="135"/>
                    </a:lnTo>
                    <a:lnTo>
                      <a:pt x="4" y="178"/>
                    </a:lnTo>
                    <a:lnTo>
                      <a:pt x="19" y="226"/>
                    </a:lnTo>
                    <a:lnTo>
                      <a:pt x="47" y="274"/>
                    </a:lnTo>
                    <a:lnTo>
                      <a:pt x="92" y="324"/>
                    </a:lnTo>
                    <a:lnTo>
                      <a:pt x="97" y="3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96" name="Freeform 81"/>
              <p:cNvSpPr>
                <a:spLocks/>
              </p:cNvSpPr>
              <p:nvPr/>
            </p:nvSpPr>
            <p:spPr bwMode="auto">
              <a:xfrm>
                <a:off x="2784" y="3493"/>
                <a:ext cx="1058" cy="276"/>
              </a:xfrm>
              <a:custGeom>
                <a:avLst/>
                <a:gdLst>
                  <a:gd name="T0" fmla="*/ 1055 w 1058"/>
                  <a:gd name="T1" fmla="*/ 233 h 276"/>
                  <a:gd name="T2" fmla="*/ 1014 w 1058"/>
                  <a:gd name="T3" fmla="*/ 247 h 276"/>
                  <a:gd name="T4" fmla="*/ 962 w 1058"/>
                  <a:gd name="T5" fmla="*/ 258 h 276"/>
                  <a:gd name="T6" fmla="*/ 904 w 1058"/>
                  <a:gd name="T7" fmla="*/ 264 h 276"/>
                  <a:gd name="T8" fmla="*/ 840 w 1058"/>
                  <a:gd name="T9" fmla="*/ 266 h 276"/>
                  <a:gd name="T10" fmla="*/ 772 w 1058"/>
                  <a:gd name="T11" fmla="*/ 266 h 276"/>
                  <a:gd name="T12" fmla="*/ 700 w 1058"/>
                  <a:gd name="T13" fmla="*/ 263 h 276"/>
                  <a:gd name="T14" fmla="*/ 625 w 1058"/>
                  <a:gd name="T15" fmla="*/ 254 h 276"/>
                  <a:gd name="T16" fmla="*/ 549 w 1058"/>
                  <a:gd name="T17" fmla="*/ 242 h 276"/>
                  <a:gd name="T18" fmla="*/ 472 w 1058"/>
                  <a:gd name="T19" fmla="*/ 226 h 276"/>
                  <a:gd name="T20" fmla="*/ 397 w 1058"/>
                  <a:gd name="T21" fmla="*/ 207 h 276"/>
                  <a:gd name="T22" fmla="*/ 321 w 1058"/>
                  <a:gd name="T23" fmla="*/ 182 h 276"/>
                  <a:gd name="T24" fmla="*/ 249 w 1058"/>
                  <a:gd name="T25" fmla="*/ 154 h 276"/>
                  <a:gd name="T26" fmla="*/ 179 w 1058"/>
                  <a:gd name="T27" fmla="*/ 121 h 276"/>
                  <a:gd name="T28" fmla="*/ 116 w 1058"/>
                  <a:gd name="T29" fmla="*/ 85 h 276"/>
                  <a:gd name="T30" fmla="*/ 58 w 1058"/>
                  <a:gd name="T31" fmla="*/ 44 h 276"/>
                  <a:gd name="T32" fmla="*/ 5 w 1058"/>
                  <a:gd name="T33" fmla="*/ 0 h 276"/>
                  <a:gd name="T34" fmla="*/ 26 w 1058"/>
                  <a:gd name="T35" fmla="*/ 30 h 276"/>
                  <a:gd name="T36" fmla="*/ 81 w 1058"/>
                  <a:gd name="T37" fmla="*/ 72 h 276"/>
                  <a:gd name="T38" fmla="*/ 144 w 1058"/>
                  <a:gd name="T39" fmla="*/ 111 h 276"/>
                  <a:gd name="T40" fmla="*/ 211 w 1058"/>
                  <a:gd name="T41" fmla="*/ 146 h 276"/>
                  <a:gd name="T42" fmla="*/ 282 w 1058"/>
                  <a:gd name="T43" fmla="*/ 176 h 276"/>
                  <a:gd name="T44" fmla="*/ 356 w 1058"/>
                  <a:gd name="T45" fmla="*/ 202 h 276"/>
                  <a:gd name="T46" fmla="*/ 433 w 1058"/>
                  <a:gd name="T47" fmla="*/ 224 h 276"/>
                  <a:gd name="T48" fmla="*/ 510 w 1058"/>
                  <a:gd name="T49" fmla="*/ 242 h 276"/>
                  <a:gd name="T50" fmla="*/ 587 w 1058"/>
                  <a:gd name="T51" fmla="*/ 255 h 276"/>
                  <a:gd name="T52" fmla="*/ 662 w 1058"/>
                  <a:gd name="T53" fmla="*/ 266 h 276"/>
                  <a:gd name="T54" fmla="*/ 737 w 1058"/>
                  <a:gd name="T55" fmla="*/ 272 h 276"/>
                  <a:gd name="T56" fmla="*/ 806 w 1058"/>
                  <a:gd name="T57" fmla="*/ 276 h 276"/>
                  <a:gd name="T58" fmla="*/ 873 w 1058"/>
                  <a:gd name="T59" fmla="*/ 274 h 276"/>
                  <a:gd name="T60" fmla="*/ 934 w 1058"/>
                  <a:gd name="T61" fmla="*/ 269 h 276"/>
                  <a:gd name="T62" fmla="*/ 988 w 1058"/>
                  <a:gd name="T63" fmla="*/ 260 h 276"/>
                  <a:gd name="T64" fmla="*/ 1037 w 1058"/>
                  <a:gd name="T65" fmla="*/ 248 h 276"/>
                  <a:gd name="T66" fmla="*/ 1058 w 1058"/>
                  <a:gd name="T67" fmla="*/ 241 h 27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58"/>
                  <a:gd name="T103" fmla="*/ 0 h 276"/>
                  <a:gd name="T104" fmla="*/ 1058 w 1058"/>
                  <a:gd name="T105" fmla="*/ 276 h 27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58" h="276">
                    <a:moveTo>
                      <a:pt x="1055" y="233"/>
                    </a:moveTo>
                    <a:lnTo>
                      <a:pt x="1055" y="233"/>
                    </a:lnTo>
                    <a:lnTo>
                      <a:pt x="1034" y="241"/>
                    </a:lnTo>
                    <a:lnTo>
                      <a:pt x="1014" y="247"/>
                    </a:lnTo>
                    <a:lnTo>
                      <a:pt x="988" y="253"/>
                    </a:lnTo>
                    <a:lnTo>
                      <a:pt x="962" y="258"/>
                    </a:lnTo>
                    <a:lnTo>
                      <a:pt x="934" y="261"/>
                    </a:lnTo>
                    <a:lnTo>
                      <a:pt x="904" y="264"/>
                    </a:lnTo>
                    <a:lnTo>
                      <a:pt x="873" y="266"/>
                    </a:lnTo>
                    <a:lnTo>
                      <a:pt x="840" y="266"/>
                    </a:lnTo>
                    <a:lnTo>
                      <a:pt x="806" y="266"/>
                    </a:lnTo>
                    <a:lnTo>
                      <a:pt x="772" y="266"/>
                    </a:lnTo>
                    <a:lnTo>
                      <a:pt x="737" y="265"/>
                    </a:lnTo>
                    <a:lnTo>
                      <a:pt x="700" y="263"/>
                    </a:lnTo>
                    <a:lnTo>
                      <a:pt x="662" y="259"/>
                    </a:lnTo>
                    <a:lnTo>
                      <a:pt x="625" y="254"/>
                    </a:lnTo>
                    <a:lnTo>
                      <a:pt x="587" y="248"/>
                    </a:lnTo>
                    <a:lnTo>
                      <a:pt x="549" y="242"/>
                    </a:lnTo>
                    <a:lnTo>
                      <a:pt x="510" y="235"/>
                    </a:lnTo>
                    <a:lnTo>
                      <a:pt x="472" y="226"/>
                    </a:lnTo>
                    <a:lnTo>
                      <a:pt x="433" y="216"/>
                    </a:lnTo>
                    <a:lnTo>
                      <a:pt x="397" y="207"/>
                    </a:lnTo>
                    <a:lnTo>
                      <a:pt x="359" y="194"/>
                    </a:lnTo>
                    <a:lnTo>
                      <a:pt x="321" y="182"/>
                    </a:lnTo>
                    <a:lnTo>
                      <a:pt x="284" y="169"/>
                    </a:lnTo>
                    <a:lnTo>
                      <a:pt x="249" y="154"/>
                    </a:lnTo>
                    <a:lnTo>
                      <a:pt x="214" y="138"/>
                    </a:lnTo>
                    <a:lnTo>
                      <a:pt x="179" y="121"/>
                    </a:lnTo>
                    <a:lnTo>
                      <a:pt x="147" y="104"/>
                    </a:lnTo>
                    <a:lnTo>
                      <a:pt x="116" y="85"/>
                    </a:lnTo>
                    <a:lnTo>
                      <a:pt x="86" y="65"/>
                    </a:lnTo>
                    <a:lnTo>
                      <a:pt x="58" y="44"/>
                    </a:lnTo>
                    <a:lnTo>
                      <a:pt x="31" y="22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26" y="30"/>
                    </a:lnTo>
                    <a:lnTo>
                      <a:pt x="53" y="52"/>
                    </a:lnTo>
                    <a:lnTo>
                      <a:pt x="81" y="72"/>
                    </a:lnTo>
                    <a:lnTo>
                      <a:pt x="111" y="92"/>
                    </a:lnTo>
                    <a:lnTo>
                      <a:pt x="144" y="111"/>
                    </a:lnTo>
                    <a:lnTo>
                      <a:pt x="177" y="129"/>
                    </a:lnTo>
                    <a:lnTo>
                      <a:pt x="211" y="146"/>
                    </a:lnTo>
                    <a:lnTo>
                      <a:pt x="247" y="161"/>
                    </a:lnTo>
                    <a:lnTo>
                      <a:pt x="282" y="176"/>
                    </a:lnTo>
                    <a:lnTo>
                      <a:pt x="318" y="189"/>
                    </a:lnTo>
                    <a:lnTo>
                      <a:pt x="356" y="202"/>
                    </a:lnTo>
                    <a:lnTo>
                      <a:pt x="394" y="214"/>
                    </a:lnTo>
                    <a:lnTo>
                      <a:pt x="433" y="224"/>
                    </a:lnTo>
                    <a:lnTo>
                      <a:pt x="472" y="233"/>
                    </a:lnTo>
                    <a:lnTo>
                      <a:pt x="510" y="242"/>
                    </a:lnTo>
                    <a:lnTo>
                      <a:pt x="549" y="249"/>
                    </a:lnTo>
                    <a:lnTo>
                      <a:pt x="587" y="255"/>
                    </a:lnTo>
                    <a:lnTo>
                      <a:pt x="625" y="261"/>
                    </a:lnTo>
                    <a:lnTo>
                      <a:pt x="662" y="266"/>
                    </a:lnTo>
                    <a:lnTo>
                      <a:pt x="700" y="270"/>
                    </a:lnTo>
                    <a:lnTo>
                      <a:pt x="737" y="272"/>
                    </a:lnTo>
                    <a:lnTo>
                      <a:pt x="772" y="274"/>
                    </a:lnTo>
                    <a:lnTo>
                      <a:pt x="806" y="276"/>
                    </a:lnTo>
                    <a:lnTo>
                      <a:pt x="840" y="276"/>
                    </a:lnTo>
                    <a:lnTo>
                      <a:pt x="873" y="274"/>
                    </a:lnTo>
                    <a:lnTo>
                      <a:pt x="904" y="271"/>
                    </a:lnTo>
                    <a:lnTo>
                      <a:pt x="934" y="269"/>
                    </a:lnTo>
                    <a:lnTo>
                      <a:pt x="962" y="265"/>
                    </a:lnTo>
                    <a:lnTo>
                      <a:pt x="988" y="260"/>
                    </a:lnTo>
                    <a:lnTo>
                      <a:pt x="1014" y="254"/>
                    </a:lnTo>
                    <a:lnTo>
                      <a:pt x="1037" y="248"/>
                    </a:lnTo>
                    <a:lnTo>
                      <a:pt x="1058" y="241"/>
                    </a:lnTo>
                    <a:lnTo>
                      <a:pt x="1055" y="2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97" name="Freeform 82"/>
              <p:cNvSpPr>
                <a:spLocks/>
              </p:cNvSpPr>
              <p:nvPr/>
            </p:nvSpPr>
            <p:spPr bwMode="auto">
              <a:xfrm>
                <a:off x="3839" y="3453"/>
                <a:ext cx="185" cy="281"/>
              </a:xfrm>
              <a:custGeom>
                <a:avLst/>
                <a:gdLst>
                  <a:gd name="T0" fmla="*/ 178 w 185"/>
                  <a:gd name="T1" fmla="*/ 0 h 281"/>
                  <a:gd name="T2" fmla="*/ 178 w 185"/>
                  <a:gd name="T3" fmla="*/ 0 h 281"/>
                  <a:gd name="T4" fmla="*/ 177 w 185"/>
                  <a:gd name="T5" fmla="*/ 45 h 281"/>
                  <a:gd name="T6" fmla="*/ 171 w 185"/>
                  <a:gd name="T7" fmla="*/ 88 h 281"/>
                  <a:gd name="T8" fmla="*/ 160 w 185"/>
                  <a:gd name="T9" fmla="*/ 126 h 281"/>
                  <a:gd name="T10" fmla="*/ 143 w 185"/>
                  <a:gd name="T11" fmla="*/ 161 h 281"/>
                  <a:gd name="T12" fmla="*/ 120 w 185"/>
                  <a:gd name="T13" fmla="*/ 195 h 281"/>
                  <a:gd name="T14" fmla="*/ 87 w 185"/>
                  <a:gd name="T15" fmla="*/ 225 h 281"/>
                  <a:gd name="T16" fmla="*/ 49 w 185"/>
                  <a:gd name="T17" fmla="*/ 250 h 281"/>
                  <a:gd name="T18" fmla="*/ 0 w 185"/>
                  <a:gd name="T19" fmla="*/ 273 h 281"/>
                  <a:gd name="T20" fmla="*/ 3 w 185"/>
                  <a:gd name="T21" fmla="*/ 281 h 281"/>
                  <a:gd name="T22" fmla="*/ 51 w 185"/>
                  <a:gd name="T23" fmla="*/ 258 h 281"/>
                  <a:gd name="T24" fmla="*/ 92 w 185"/>
                  <a:gd name="T25" fmla="*/ 232 h 281"/>
                  <a:gd name="T26" fmla="*/ 124 w 185"/>
                  <a:gd name="T27" fmla="*/ 200 h 281"/>
                  <a:gd name="T28" fmla="*/ 150 w 185"/>
                  <a:gd name="T29" fmla="*/ 166 h 281"/>
                  <a:gd name="T30" fmla="*/ 167 w 185"/>
                  <a:gd name="T31" fmla="*/ 128 h 281"/>
                  <a:gd name="T32" fmla="*/ 178 w 185"/>
                  <a:gd name="T33" fmla="*/ 88 h 281"/>
                  <a:gd name="T34" fmla="*/ 184 w 185"/>
                  <a:gd name="T35" fmla="*/ 45 h 281"/>
                  <a:gd name="T36" fmla="*/ 185 w 185"/>
                  <a:gd name="T37" fmla="*/ 0 h 281"/>
                  <a:gd name="T38" fmla="*/ 185 w 185"/>
                  <a:gd name="T39" fmla="*/ 0 h 281"/>
                  <a:gd name="T40" fmla="*/ 178 w 185"/>
                  <a:gd name="T41" fmla="*/ 0 h 28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85"/>
                  <a:gd name="T64" fmla="*/ 0 h 281"/>
                  <a:gd name="T65" fmla="*/ 185 w 185"/>
                  <a:gd name="T66" fmla="*/ 281 h 28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85" h="281">
                    <a:moveTo>
                      <a:pt x="178" y="0"/>
                    </a:moveTo>
                    <a:lnTo>
                      <a:pt x="178" y="0"/>
                    </a:lnTo>
                    <a:lnTo>
                      <a:pt x="177" y="45"/>
                    </a:lnTo>
                    <a:lnTo>
                      <a:pt x="171" y="88"/>
                    </a:lnTo>
                    <a:lnTo>
                      <a:pt x="160" y="126"/>
                    </a:lnTo>
                    <a:lnTo>
                      <a:pt x="143" y="161"/>
                    </a:lnTo>
                    <a:lnTo>
                      <a:pt x="120" y="195"/>
                    </a:lnTo>
                    <a:lnTo>
                      <a:pt x="87" y="225"/>
                    </a:lnTo>
                    <a:lnTo>
                      <a:pt x="49" y="250"/>
                    </a:lnTo>
                    <a:lnTo>
                      <a:pt x="0" y="273"/>
                    </a:lnTo>
                    <a:lnTo>
                      <a:pt x="3" y="281"/>
                    </a:lnTo>
                    <a:lnTo>
                      <a:pt x="51" y="258"/>
                    </a:lnTo>
                    <a:lnTo>
                      <a:pt x="92" y="232"/>
                    </a:lnTo>
                    <a:lnTo>
                      <a:pt x="124" y="200"/>
                    </a:lnTo>
                    <a:lnTo>
                      <a:pt x="150" y="166"/>
                    </a:lnTo>
                    <a:lnTo>
                      <a:pt x="167" y="128"/>
                    </a:lnTo>
                    <a:lnTo>
                      <a:pt x="178" y="88"/>
                    </a:lnTo>
                    <a:lnTo>
                      <a:pt x="184" y="45"/>
                    </a:lnTo>
                    <a:lnTo>
                      <a:pt x="185" y="0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98" name="Freeform 83"/>
              <p:cNvSpPr>
                <a:spLocks/>
              </p:cNvSpPr>
              <p:nvPr/>
            </p:nvSpPr>
            <p:spPr bwMode="auto">
              <a:xfrm>
                <a:off x="4017" y="3096"/>
                <a:ext cx="34" cy="357"/>
              </a:xfrm>
              <a:custGeom>
                <a:avLst/>
                <a:gdLst>
                  <a:gd name="T0" fmla="*/ 27 w 34"/>
                  <a:gd name="T1" fmla="*/ 0 h 357"/>
                  <a:gd name="T2" fmla="*/ 27 w 34"/>
                  <a:gd name="T3" fmla="*/ 0 h 357"/>
                  <a:gd name="T4" fmla="*/ 16 w 34"/>
                  <a:gd name="T5" fmla="*/ 89 h 357"/>
                  <a:gd name="T6" fmla="*/ 6 w 34"/>
                  <a:gd name="T7" fmla="*/ 188 h 357"/>
                  <a:gd name="T8" fmla="*/ 0 w 34"/>
                  <a:gd name="T9" fmla="*/ 282 h 357"/>
                  <a:gd name="T10" fmla="*/ 0 w 34"/>
                  <a:gd name="T11" fmla="*/ 357 h 357"/>
                  <a:gd name="T12" fmla="*/ 7 w 34"/>
                  <a:gd name="T13" fmla="*/ 357 h 357"/>
                  <a:gd name="T14" fmla="*/ 7 w 34"/>
                  <a:gd name="T15" fmla="*/ 282 h 357"/>
                  <a:gd name="T16" fmla="*/ 14 w 34"/>
                  <a:gd name="T17" fmla="*/ 188 h 357"/>
                  <a:gd name="T18" fmla="*/ 23 w 34"/>
                  <a:gd name="T19" fmla="*/ 89 h 357"/>
                  <a:gd name="T20" fmla="*/ 34 w 34"/>
                  <a:gd name="T21" fmla="*/ 0 h 357"/>
                  <a:gd name="T22" fmla="*/ 34 w 34"/>
                  <a:gd name="T23" fmla="*/ 0 h 357"/>
                  <a:gd name="T24" fmla="*/ 27 w 34"/>
                  <a:gd name="T25" fmla="*/ 0 h 35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4"/>
                  <a:gd name="T40" fmla="*/ 0 h 357"/>
                  <a:gd name="T41" fmla="*/ 34 w 34"/>
                  <a:gd name="T42" fmla="*/ 357 h 35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4" h="357">
                    <a:moveTo>
                      <a:pt x="27" y="0"/>
                    </a:moveTo>
                    <a:lnTo>
                      <a:pt x="27" y="0"/>
                    </a:lnTo>
                    <a:lnTo>
                      <a:pt x="16" y="89"/>
                    </a:lnTo>
                    <a:lnTo>
                      <a:pt x="6" y="188"/>
                    </a:lnTo>
                    <a:lnTo>
                      <a:pt x="0" y="282"/>
                    </a:lnTo>
                    <a:lnTo>
                      <a:pt x="0" y="357"/>
                    </a:lnTo>
                    <a:lnTo>
                      <a:pt x="7" y="357"/>
                    </a:lnTo>
                    <a:lnTo>
                      <a:pt x="7" y="282"/>
                    </a:lnTo>
                    <a:lnTo>
                      <a:pt x="14" y="188"/>
                    </a:lnTo>
                    <a:lnTo>
                      <a:pt x="23" y="89"/>
                    </a:lnTo>
                    <a:lnTo>
                      <a:pt x="34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99" name="Freeform 84"/>
              <p:cNvSpPr>
                <a:spLocks/>
              </p:cNvSpPr>
              <p:nvPr/>
            </p:nvSpPr>
            <p:spPr bwMode="auto">
              <a:xfrm>
                <a:off x="4044" y="2923"/>
                <a:ext cx="43" cy="173"/>
              </a:xfrm>
              <a:custGeom>
                <a:avLst/>
                <a:gdLst>
                  <a:gd name="T0" fmla="*/ 39 w 43"/>
                  <a:gd name="T1" fmla="*/ 9 h 173"/>
                  <a:gd name="T2" fmla="*/ 35 w 43"/>
                  <a:gd name="T3" fmla="*/ 5 h 173"/>
                  <a:gd name="T4" fmla="*/ 23 w 43"/>
                  <a:gd name="T5" fmla="*/ 57 h 173"/>
                  <a:gd name="T6" fmla="*/ 13 w 43"/>
                  <a:gd name="T7" fmla="*/ 105 h 173"/>
                  <a:gd name="T8" fmla="*/ 5 w 43"/>
                  <a:gd name="T9" fmla="*/ 144 h 173"/>
                  <a:gd name="T10" fmla="*/ 0 w 43"/>
                  <a:gd name="T11" fmla="*/ 173 h 173"/>
                  <a:gd name="T12" fmla="*/ 7 w 43"/>
                  <a:gd name="T13" fmla="*/ 173 h 173"/>
                  <a:gd name="T14" fmla="*/ 12 w 43"/>
                  <a:gd name="T15" fmla="*/ 144 h 173"/>
                  <a:gd name="T16" fmla="*/ 21 w 43"/>
                  <a:gd name="T17" fmla="*/ 105 h 173"/>
                  <a:gd name="T18" fmla="*/ 30 w 43"/>
                  <a:gd name="T19" fmla="*/ 57 h 173"/>
                  <a:gd name="T20" fmla="*/ 43 w 43"/>
                  <a:gd name="T21" fmla="*/ 5 h 173"/>
                  <a:gd name="T22" fmla="*/ 39 w 43"/>
                  <a:gd name="T23" fmla="*/ 0 h 173"/>
                  <a:gd name="T24" fmla="*/ 43 w 43"/>
                  <a:gd name="T25" fmla="*/ 5 h 173"/>
                  <a:gd name="T26" fmla="*/ 41 w 43"/>
                  <a:gd name="T27" fmla="*/ 2 h 173"/>
                  <a:gd name="T28" fmla="*/ 39 w 43"/>
                  <a:gd name="T29" fmla="*/ 1 h 173"/>
                  <a:gd name="T30" fmla="*/ 37 w 43"/>
                  <a:gd name="T31" fmla="*/ 2 h 173"/>
                  <a:gd name="T32" fmla="*/ 35 w 43"/>
                  <a:gd name="T33" fmla="*/ 5 h 173"/>
                  <a:gd name="T34" fmla="*/ 39 w 43"/>
                  <a:gd name="T35" fmla="*/ 9 h 1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3"/>
                  <a:gd name="T55" fmla="*/ 0 h 173"/>
                  <a:gd name="T56" fmla="*/ 43 w 43"/>
                  <a:gd name="T57" fmla="*/ 173 h 1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3" h="173">
                    <a:moveTo>
                      <a:pt x="39" y="9"/>
                    </a:moveTo>
                    <a:lnTo>
                      <a:pt x="35" y="5"/>
                    </a:lnTo>
                    <a:lnTo>
                      <a:pt x="23" y="57"/>
                    </a:lnTo>
                    <a:lnTo>
                      <a:pt x="13" y="105"/>
                    </a:lnTo>
                    <a:lnTo>
                      <a:pt x="5" y="144"/>
                    </a:lnTo>
                    <a:lnTo>
                      <a:pt x="0" y="173"/>
                    </a:lnTo>
                    <a:lnTo>
                      <a:pt x="7" y="173"/>
                    </a:lnTo>
                    <a:lnTo>
                      <a:pt x="12" y="144"/>
                    </a:lnTo>
                    <a:lnTo>
                      <a:pt x="21" y="105"/>
                    </a:lnTo>
                    <a:lnTo>
                      <a:pt x="30" y="57"/>
                    </a:lnTo>
                    <a:lnTo>
                      <a:pt x="43" y="5"/>
                    </a:lnTo>
                    <a:lnTo>
                      <a:pt x="39" y="0"/>
                    </a:lnTo>
                    <a:lnTo>
                      <a:pt x="43" y="5"/>
                    </a:lnTo>
                    <a:lnTo>
                      <a:pt x="41" y="2"/>
                    </a:lnTo>
                    <a:lnTo>
                      <a:pt x="39" y="1"/>
                    </a:lnTo>
                    <a:lnTo>
                      <a:pt x="37" y="2"/>
                    </a:lnTo>
                    <a:lnTo>
                      <a:pt x="35" y="5"/>
                    </a:lnTo>
                    <a:lnTo>
                      <a:pt x="39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00" name="Freeform 85"/>
              <p:cNvSpPr>
                <a:spLocks/>
              </p:cNvSpPr>
              <p:nvPr/>
            </p:nvSpPr>
            <p:spPr bwMode="auto">
              <a:xfrm>
                <a:off x="2817" y="2923"/>
                <a:ext cx="1266" cy="9"/>
              </a:xfrm>
              <a:custGeom>
                <a:avLst/>
                <a:gdLst>
                  <a:gd name="T0" fmla="*/ 5 w 1266"/>
                  <a:gd name="T1" fmla="*/ 9 h 9"/>
                  <a:gd name="T2" fmla="*/ 21 w 1266"/>
                  <a:gd name="T3" fmla="*/ 9 h 9"/>
                  <a:gd name="T4" fmla="*/ 61 w 1266"/>
                  <a:gd name="T5" fmla="*/ 9 h 9"/>
                  <a:gd name="T6" fmla="*/ 122 w 1266"/>
                  <a:gd name="T7" fmla="*/ 9 h 9"/>
                  <a:gd name="T8" fmla="*/ 203 w 1266"/>
                  <a:gd name="T9" fmla="*/ 9 h 9"/>
                  <a:gd name="T10" fmla="*/ 296 w 1266"/>
                  <a:gd name="T11" fmla="*/ 9 h 9"/>
                  <a:gd name="T12" fmla="*/ 401 w 1266"/>
                  <a:gd name="T13" fmla="*/ 9 h 9"/>
                  <a:gd name="T14" fmla="*/ 515 w 1266"/>
                  <a:gd name="T15" fmla="*/ 9 h 9"/>
                  <a:gd name="T16" fmla="*/ 631 w 1266"/>
                  <a:gd name="T17" fmla="*/ 9 h 9"/>
                  <a:gd name="T18" fmla="*/ 746 w 1266"/>
                  <a:gd name="T19" fmla="*/ 9 h 9"/>
                  <a:gd name="T20" fmla="*/ 860 w 1266"/>
                  <a:gd name="T21" fmla="*/ 9 h 9"/>
                  <a:gd name="T22" fmla="*/ 966 w 1266"/>
                  <a:gd name="T23" fmla="*/ 9 h 9"/>
                  <a:gd name="T24" fmla="*/ 1061 w 1266"/>
                  <a:gd name="T25" fmla="*/ 9 h 9"/>
                  <a:gd name="T26" fmla="*/ 1142 w 1266"/>
                  <a:gd name="T27" fmla="*/ 9 h 9"/>
                  <a:gd name="T28" fmla="*/ 1206 w 1266"/>
                  <a:gd name="T29" fmla="*/ 9 h 9"/>
                  <a:gd name="T30" fmla="*/ 1248 w 1266"/>
                  <a:gd name="T31" fmla="*/ 9 h 9"/>
                  <a:gd name="T32" fmla="*/ 1266 w 1266"/>
                  <a:gd name="T33" fmla="*/ 9 h 9"/>
                  <a:gd name="T34" fmla="*/ 1260 w 1266"/>
                  <a:gd name="T35" fmla="*/ 0 h 9"/>
                  <a:gd name="T36" fmla="*/ 1229 w 1266"/>
                  <a:gd name="T37" fmla="*/ 0 h 9"/>
                  <a:gd name="T38" fmla="*/ 1177 w 1266"/>
                  <a:gd name="T39" fmla="*/ 0 h 9"/>
                  <a:gd name="T40" fmla="*/ 1104 w 1266"/>
                  <a:gd name="T41" fmla="*/ 0 h 9"/>
                  <a:gd name="T42" fmla="*/ 1015 w 1266"/>
                  <a:gd name="T43" fmla="*/ 0 h 9"/>
                  <a:gd name="T44" fmla="*/ 914 w 1266"/>
                  <a:gd name="T45" fmla="*/ 0 h 9"/>
                  <a:gd name="T46" fmla="*/ 804 w 1266"/>
                  <a:gd name="T47" fmla="*/ 0 h 9"/>
                  <a:gd name="T48" fmla="*/ 689 w 1266"/>
                  <a:gd name="T49" fmla="*/ 0 h 9"/>
                  <a:gd name="T50" fmla="*/ 572 w 1266"/>
                  <a:gd name="T51" fmla="*/ 0 h 9"/>
                  <a:gd name="T52" fmla="*/ 457 w 1266"/>
                  <a:gd name="T53" fmla="*/ 0 h 9"/>
                  <a:gd name="T54" fmla="*/ 348 w 1266"/>
                  <a:gd name="T55" fmla="*/ 0 h 9"/>
                  <a:gd name="T56" fmla="*/ 248 w 1266"/>
                  <a:gd name="T57" fmla="*/ 0 h 9"/>
                  <a:gd name="T58" fmla="*/ 161 w 1266"/>
                  <a:gd name="T59" fmla="*/ 0 h 9"/>
                  <a:gd name="T60" fmla="*/ 89 w 1266"/>
                  <a:gd name="T61" fmla="*/ 0 h 9"/>
                  <a:gd name="T62" fmla="*/ 38 w 1266"/>
                  <a:gd name="T63" fmla="*/ 0 h 9"/>
                  <a:gd name="T64" fmla="*/ 10 w 1266"/>
                  <a:gd name="T65" fmla="*/ 0 h 9"/>
                  <a:gd name="T66" fmla="*/ 1 w 1266"/>
                  <a:gd name="T67" fmla="*/ 3 h 9"/>
                  <a:gd name="T68" fmla="*/ 1 w 1266"/>
                  <a:gd name="T69" fmla="*/ 1 h 9"/>
                  <a:gd name="T70" fmla="*/ 1 w 1266"/>
                  <a:gd name="T71" fmla="*/ 8 h 9"/>
                  <a:gd name="T72" fmla="*/ 9 w 1266"/>
                  <a:gd name="T73" fmla="*/ 6 h 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266"/>
                  <a:gd name="T112" fmla="*/ 0 h 9"/>
                  <a:gd name="T113" fmla="*/ 1266 w 1266"/>
                  <a:gd name="T114" fmla="*/ 9 h 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266" h="9">
                    <a:moveTo>
                      <a:pt x="9" y="6"/>
                    </a:moveTo>
                    <a:lnTo>
                      <a:pt x="5" y="9"/>
                    </a:lnTo>
                    <a:lnTo>
                      <a:pt x="10" y="9"/>
                    </a:lnTo>
                    <a:lnTo>
                      <a:pt x="21" y="9"/>
                    </a:lnTo>
                    <a:lnTo>
                      <a:pt x="38" y="9"/>
                    </a:lnTo>
                    <a:lnTo>
                      <a:pt x="61" y="9"/>
                    </a:lnTo>
                    <a:lnTo>
                      <a:pt x="89" y="9"/>
                    </a:lnTo>
                    <a:lnTo>
                      <a:pt x="122" y="9"/>
                    </a:lnTo>
                    <a:lnTo>
                      <a:pt x="161" y="9"/>
                    </a:lnTo>
                    <a:lnTo>
                      <a:pt x="203" y="9"/>
                    </a:lnTo>
                    <a:lnTo>
                      <a:pt x="248" y="9"/>
                    </a:lnTo>
                    <a:lnTo>
                      <a:pt x="296" y="9"/>
                    </a:lnTo>
                    <a:lnTo>
                      <a:pt x="348" y="9"/>
                    </a:lnTo>
                    <a:lnTo>
                      <a:pt x="401" y="9"/>
                    </a:lnTo>
                    <a:lnTo>
                      <a:pt x="457" y="9"/>
                    </a:lnTo>
                    <a:lnTo>
                      <a:pt x="515" y="9"/>
                    </a:lnTo>
                    <a:lnTo>
                      <a:pt x="572" y="9"/>
                    </a:lnTo>
                    <a:lnTo>
                      <a:pt x="631" y="9"/>
                    </a:lnTo>
                    <a:lnTo>
                      <a:pt x="689" y="9"/>
                    </a:lnTo>
                    <a:lnTo>
                      <a:pt x="746" y="9"/>
                    </a:lnTo>
                    <a:lnTo>
                      <a:pt x="804" y="9"/>
                    </a:lnTo>
                    <a:lnTo>
                      <a:pt x="860" y="9"/>
                    </a:lnTo>
                    <a:lnTo>
                      <a:pt x="914" y="9"/>
                    </a:lnTo>
                    <a:lnTo>
                      <a:pt x="966" y="9"/>
                    </a:lnTo>
                    <a:lnTo>
                      <a:pt x="1015" y="9"/>
                    </a:lnTo>
                    <a:lnTo>
                      <a:pt x="1061" y="9"/>
                    </a:lnTo>
                    <a:lnTo>
                      <a:pt x="1104" y="9"/>
                    </a:lnTo>
                    <a:lnTo>
                      <a:pt x="1142" y="9"/>
                    </a:lnTo>
                    <a:lnTo>
                      <a:pt x="1177" y="9"/>
                    </a:lnTo>
                    <a:lnTo>
                      <a:pt x="1206" y="9"/>
                    </a:lnTo>
                    <a:lnTo>
                      <a:pt x="1229" y="9"/>
                    </a:lnTo>
                    <a:lnTo>
                      <a:pt x="1248" y="9"/>
                    </a:lnTo>
                    <a:lnTo>
                      <a:pt x="1260" y="9"/>
                    </a:lnTo>
                    <a:lnTo>
                      <a:pt x="1266" y="9"/>
                    </a:lnTo>
                    <a:lnTo>
                      <a:pt x="1266" y="0"/>
                    </a:lnTo>
                    <a:lnTo>
                      <a:pt x="1260" y="0"/>
                    </a:lnTo>
                    <a:lnTo>
                      <a:pt x="1248" y="0"/>
                    </a:lnTo>
                    <a:lnTo>
                      <a:pt x="1229" y="0"/>
                    </a:lnTo>
                    <a:lnTo>
                      <a:pt x="1206" y="0"/>
                    </a:lnTo>
                    <a:lnTo>
                      <a:pt x="1177" y="0"/>
                    </a:lnTo>
                    <a:lnTo>
                      <a:pt x="1142" y="0"/>
                    </a:lnTo>
                    <a:lnTo>
                      <a:pt x="1104" y="0"/>
                    </a:lnTo>
                    <a:lnTo>
                      <a:pt x="1061" y="0"/>
                    </a:lnTo>
                    <a:lnTo>
                      <a:pt x="1015" y="0"/>
                    </a:lnTo>
                    <a:lnTo>
                      <a:pt x="966" y="0"/>
                    </a:lnTo>
                    <a:lnTo>
                      <a:pt x="914" y="0"/>
                    </a:lnTo>
                    <a:lnTo>
                      <a:pt x="860" y="0"/>
                    </a:lnTo>
                    <a:lnTo>
                      <a:pt x="804" y="0"/>
                    </a:lnTo>
                    <a:lnTo>
                      <a:pt x="746" y="0"/>
                    </a:lnTo>
                    <a:lnTo>
                      <a:pt x="689" y="0"/>
                    </a:lnTo>
                    <a:lnTo>
                      <a:pt x="631" y="0"/>
                    </a:lnTo>
                    <a:lnTo>
                      <a:pt x="572" y="0"/>
                    </a:lnTo>
                    <a:lnTo>
                      <a:pt x="515" y="0"/>
                    </a:lnTo>
                    <a:lnTo>
                      <a:pt x="457" y="0"/>
                    </a:lnTo>
                    <a:lnTo>
                      <a:pt x="401" y="0"/>
                    </a:lnTo>
                    <a:lnTo>
                      <a:pt x="348" y="0"/>
                    </a:lnTo>
                    <a:lnTo>
                      <a:pt x="296" y="0"/>
                    </a:lnTo>
                    <a:lnTo>
                      <a:pt x="248" y="0"/>
                    </a:lnTo>
                    <a:lnTo>
                      <a:pt x="203" y="0"/>
                    </a:lnTo>
                    <a:lnTo>
                      <a:pt x="161" y="0"/>
                    </a:lnTo>
                    <a:lnTo>
                      <a:pt x="122" y="0"/>
                    </a:lnTo>
                    <a:lnTo>
                      <a:pt x="89" y="0"/>
                    </a:lnTo>
                    <a:lnTo>
                      <a:pt x="61" y="0"/>
                    </a:lnTo>
                    <a:lnTo>
                      <a:pt x="38" y="0"/>
                    </a:lnTo>
                    <a:lnTo>
                      <a:pt x="21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1" y="3"/>
                    </a:lnTo>
                    <a:lnTo>
                      <a:pt x="5" y="0"/>
                    </a:lnTo>
                    <a:lnTo>
                      <a:pt x="1" y="1"/>
                    </a:lnTo>
                    <a:lnTo>
                      <a:pt x="0" y="5"/>
                    </a:lnTo>
                    <a:lnTo>
                      <a:pt x="1" y="8"/>
                    </a:lnTo>
                    <a:lnTo>
                      <a:pt x="5" y="9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01" name="Freeform 86"/>
              <p:cNvSpPr>
                <a:spLocks/>
              </p:cNvSpPr>
              <p:nvPr/>
            </p:nvSpPr>
            <p:spPr bwMode="auto">
              <a:xfrm>
                <a:off x="2612" y="2928"/>
                <a:ext cx="170" cy="167"/>
              </a:xfrm>
              <a:custGeom>
                <a:avLst/>
                <a:gdLst>
                  <a:gd name="T0" fmla="*/ 19 w 170"/>
                  <a:gd name="T1" fmla="*/ 0 h 167"/>
                  <a:gd name="T2" fmla="*/ 1 w 170"/>
                  <a:gd name="T3" fmla="*/ 82 h 167"/>
                  <a:gd name="T4" fmla="*/ 0 w 170"/>
                  <a:gd name="T5" fmla="*/ 96 h 167"/>
                  <a:gd name="T6" fmla="*/ 0 w 170"/>
                  <a:gd name="T7" fmla="*/ 108 h 167"/>
                  <a:gd name="T8" fmla="*/ 4 w 170"/>
                  <a:gd name="T9" fmla="*/ 120 h 167"/>
                  <a:gd name="T10" fmla="*/ 9 w 170"/>
                  <a:gd name="T11" fmla="*/ 132 h 167"/>
                  <a:gd name="T12" fmla="*/ 17 w 170"/>
                  <a:gd name="T13" fmla="*/ 142 h 167"/>
                  <a:gd name="T14" fmla="*/ 26 w 170"/>
                  <a:gd name="T15" fmla="*/ 151 h 167"/>
                  <a:gd name="T16" fmla="*/ 37 w 170"/>
                  <a:gd name="T17" fmla="*/ 157 h 167"/>
                  <a:gd name="T18" fmla="*/ 49 w 170"/>
                  <a:gd name="T19" fmla="*/ 162 h 167"/>
                  <a:gd name="T20" fmla="*/ 67 w 170"/>
                  <a:gd name="T21" fmla="*/ 165 h 167"/>
                  <a:gd name="T22" fmla="*/ 80 w 170"/>
                  <a:gd name="T23" fmla="*/ 167 h 167"/>
                  <a:gd name="T24" fmla="*/ 93 w 170"/>
                  <a:gd name="T25" fmla="*/ 165 h 167"/>
                  <a:gd name="T26" fmla="*/ 104 w 170"/>
                  <a:gd name="T27" fmla="*/ 162 h 167"/>
                  <a:gd name="T28" fmla="*/ 115 w 170"/>
                  <a:gd name="T29" fmla="*/ 156 h 167"/>
                  <a:gd name="T30" fmla="*/ 125 w 170"/>
                  <a:gd name="T31" fmla="*/ 148 h 167"/>
                  <a:gd name="T32" fmla="*/ 133 w 170"/>
                  <a:gd name="T33" fmla="*/ 139 h 167"/>
                  <a:gd name="T34" fmla="*/ 139 w 170"/>
                  <a:gd name="T35" fmla="*/ 126 h 167"/>
                  <a:gd name="T36" fmla="*/ 144 w 170"/>
                  <a:gd name="T37" fmla="*/ 114 h 167"/>
                  <a:gd name="T38" fmla="*/ 170 w 170"/>
                  <a:gd name="T39" fmla="*/ 0 h 167"/>
                  <a:gd name="T40" fmla="*/ 160 w 170"/>
                  <a:gd name="T41" fmla="*/ 0 h 167"/>
                  <a:gd name="T42" fmla="*/ 142 w 170"/>
                  <a:gd name="T43" fmla="*/ 0 h 167"/>
                  <a:gd name="T44" fmla="*/ 119 w 170"/>
                  <a:gd name="T45" fmla="*/ 0 h 167"/>
                  <a:gd name="T46" fmla="*/ 92 w 170"/>
                  <a:gd name="T47" fmla="*/ 0 h 167"/>
                  <a:gd name="T48" fmla="*/ 66 w 170"/>
                  <a:gd name="T49" fmla="*/ 0 h 167"/>
                  <a:gd name="T50" fmla="*/ 43 w 170"/>
                  <a:gd name="T51" fmla="*/ 0 h 167"/>
                  <a:gd name="T52" fmla="*/ 26 w 170"/>
                  <a:gd name="T53" fmla="*/ 0 h 167"/>
                  <a:gd name="T54" fmla="*/ 19 w 170"/>
                  <a:gd name="T55" fmla="*/ 0 h 16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70"/>
                  <a:gd name="T85" fmla="*/ 0 h 167"/>
                  <a:gd name="T86" fmla="*/ 170 w 170"/>
                  <a:gd name="T87" fmla="*/ 167 h 16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70" h="167">
                    <a:moveTo>
                      <a:pt x="19" y="0"/>
                    </a:moveTo>
                    <a:lnTo>
                      <a:pt x="1" y="82"/>
                    </a:lnTo>
                    <a:lnTo>
                      <a:pt x="0" y="96"/>
                    </a:lnTo>
                    <a:lnTo>
                      <a:pt x="0" y="108"/>
                    </a:lnTo>
                    <a:lnTo>
                      <a:pt x="4" y="120"/>
                    </a:lnTo>
                    <a:lnTo>
                      <a:pt x="9" y="132"/>
                    </a:lnTo>
                    <a:lnTo>
                      <a:pt x="17" y="142"/>
                    </a:lnTo>
                    <a:lnTo>
                      <a:pt x="26" y="151"/>
                    </a:lnTo>
                    <a:lnTo>
                      <a:pt x="37" y="157"/>
                    </a:lnTo>
                    <a:lnTo>
                      <a:pt x="49" y="162"/>
                    </a:lnTo>
                    <a:lnTo>
                      <a:pt x="67" y="165"/>
                    </a:lnTo>
                    <a:lnTo>
                      <a:pt x="80" y="167"/>
                    </a:lnTo>
                    <a:lnTo>
                      <a:pt x="93" y="165"/>
                    </a:lnTo>
                    <a:lnTo>
                      <a:pt x="104" y="162"/>
                    </a:lnTo>
                    <a:lnTo>
                      <a:pt x="115" y="156"/>
                    </a:lnTo>
                    <a:lnTo>
                      <a:pt x="125" y="148"/>
                    </a:lnTo>
                    <a:lnTo>
                      <a:pt x="133" y="139"/>
                    </a:lnTo>
                    <a:lnTo>
                      <a:pt x="139" y="126"/>
                    </a:lnTo>
                    <a:lnTo>
                      <a:pt x="144" y="114"/>
                    </a:lnTo>
                    <a:lnTo>
                      <a:pt x="170" y="0"/>
                    </a:lnTo>
                    <a:lnTo>
                      <a:pt x="160" y="0"/>
                    </a:lnTo>
                    <a:lnTo>
                      <a:pt x="142" y="0"/>
                    </a:lnTo>
                    <a:lnTo>
                      <a:pt x="119" y="0"/>
                    </a:lnTo>
                    <a:lnTo>
                      <a:pt x="92" y="0"/>
                    </a:lnTo>
                    <a:lnTo>
                      <a:pt x="66" y="0"/>
                    </a:lnTo>
                    <a:lnTo>
                      <a:pt x="43" y="0"/>
                    </a:lnTo>
                    <a:lnTo>
                      <a:pt x="26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02" name="Freeform 87"/>
              <p:cNvSpPr>
                <a:spLocks/>
              </p:cNvSpPr>
              <p:nvPr/>
            </p:nvSpPr>
            <p:spPr bwMode="auto">
              <a:xfrm>
                <a:off x="2610" y="2928"/>
                <a:ext cx="24" cy="86"/>
              </a:xfrm>
              <a:custGeom>
                <a:avLst/>
                <a:gdLst>
                  <a:gd name="T0" fmla="*/ 7 w 24"/>
                  <a:gd name="T1" fmla="*/ 82 h 86"/>
                  <a:gd name="T2" fmla="*/ 7 w 24"/>
                  <a:gd name="T3" fmla="*/ 82 h 86"/>
                  <a:gd name="T4" fmla="*/ 24 w 24"/>
                  <a:gd name="T5" fmla="*/ 0 h 86"/>
                  <a:gd name="T6" fmla="*/ 17 w 24"/>
                  <a:gd name="T7" fmla="*/ 0 h 86"/>
                  <a:gd name="T8" fmla="*/ 0 w 24"/>
                  <a:gd name="T9" fmla="*/ 82 h 86"/>
                  <a:gd name="T10" fmla="*/ 0 w 24"/>
                  <a:gd name="T11" fmla="*/ 82 h 86"/>
                  <a:gd name="T12" fmla="*/ 0 w 24"/>
                  <a:gd name="T13" fmla="*/ 82 h 86"/>
                  <a:gd name="T14" fmla="*/ 1 w 24"/>
                  <a:gd name="T15" fmla="*/ 85 h 86"/>
                  <a:gd name="T16" fmla="*/ 3 w 24"/>
                  <a:gd name="T17" fmla="*/ 86 h 86"/>
                  <a:gd name="T18" fmla="*/ 6 w 24"/>
                  <a:gd name="T19" fmla="*/ 85 h 86"/>
                  <a:gd name="T20" fmla="*/ 7 w 24"/>
                  <a:gd name="T21" fmla="*/ 82 h 8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4"/>
                  <a:gd name="T34" fmla="*/ 0 h 86"/>
                  <a:gd name="T35" fmla="*/ 24 w 24"/>
                  <a:gd name="T36" fmla="*/ 86 h 8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4" h="86">
                    <a:moveTo>
                      <a:pt x="7" y="82"/>
                    </a:moveTo>
                    <a:lnTo>
                      <a:pt x="7" y="82"/>
                    </a:lnTo>
                    <a:lnTo>
                      <a:pt x="24" y="0"/>
                    </a:lnTo>
                    <a:lnTo>
                      <a:pt x="17" y="0"/>
                    </a:lnTo>
                    <a:lnTo>
                      <a:pt x="0" y="82"/>
                    </a:lnTo>
                    <a:lnTo>
                      <a:pt x="1" y="85"/>
                    </a:lnTo>
                    <a:lnTo>
                      <a:pt x="3" y="86"/>
                    </a:lnTo>
                    <a:lnTo>
                      <a:pt x="6" y="85"/>
                    </a:lnTo>
                    <a:lnTo>
                      <a:pt x="7" y="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03" name="Freeform 88"/>
              <p:cNvSpPr>
                <a:spLocks/>
              </p:cNvSpPr>
              <p:nvPr/>
            </p:nvSpPr>
            <p:spPr bwMode="auto">
              <a:xfrm>
                <a:off x="2607" y="3010"/>
                <a:ext cx="58" cy="83"/>
              </a:xfrm>
              <a:custGeom>
                <a:avLst/>
                <a:gdLst>
                  <a:gd name="T0" fmla="*/ 54 w 58"/>
                  <a:gd name="T1" fmla="*/ 76 h 83"/>
                  <a:gd name="T2" fmla="*/ 54 w 58"/>
                  <a:gd name="T3" fmla="*/ 76 h 83"/>
                  <a:gd name="T4" fmla="*/ 43 w 58"/>
                  <a:gd name="T5" fmla="*/ 71 h 83"/>
                  <a:gd name="T6" fmla="*/ 33 w 58"/>
                  <a:gd name="T7" fmla="*/ 65 h 83"/>
                  <a:gd name="T8" fmla="*/ 25 w 58"/>
                  <a:gd name="T9" fmla="*/ 58 h 83"/>
                  <a:gd name="T10" fmla="*/ 17 w 58"/>
                  <a:gd name="T11" fmla="*/ 48 h 83"/>
                  <a:gd name="T12" fmla="*/ 13 w 58"/>
                  <a:gd name="T13" fmla="*/ 37 h 83"/>
                  <a:gd name="T14" fmla="*/ 9 w 58"/>
                  <a:gd name="T15" fmla="*/ 26 h 83"/>
                  <a:gd name="T16" fmla="*/ 10 w 58"/>
                  <a:gd name="T17" fmla="*/ 14 h 83"/>
                  <a:gd name="T18" fmla="*/ 10 w 58"/>
                  <a:gd name="T19" fmla="*/ 0 h 83"/>
                  <a:gd name="T20" fmla="*/ 3 w 58"/>
                  <a:gd name="T21" fmla="*/ 0 h 83"/>
                  <a:gd name="T22" fmla="*/ 0 w 58"/>
                  <a:gd name="T23" fmla="*/ 14 h 83"/>
                  <a:gd name="T24" fmla="*/ 2 w 58"/>
                  <a:gd name="T25" fmla="*/ 26 h 83"/>
                  <a:gd name="T26" fmla="*/ 5 w 58"/>
                  <a:gd name="T27" fmla="*/ 39 h 83"/>
                  <a:gd name="T28" fmla="*/ 10 w 58"/>
                  <a:gd name="T29" fmla="*/ 53 h 83"/>
                  <a:gd name="T30" fmla="*/ 20 w 58"/>
                  <a:gd name="T31" fmla="*/ 63 h 83"/>
                  <a:gd name="T32" fmla="*/ 28 w 58"/>
                  <a:gd name="T33" fmla="*/ 72 h 83"/>
                  <a:gd name="T34" fmla="*/ 41 w 58"/>
                  <a:gd name="T35" fmla="*/ 79 h 83"/>
                  <a:gd name="T36" fmla="*/ 54 w 58"/>
                  <a:gd name="T37" fmla="*/ 83 h 83"/>
                  <a:gd name="T38" fmla="*/ 54 w 58"/>
                  <a:gd name="T39" fmla="*/ 83 h 83"/>
                  <a:gd name="T40" fmla="*/ 54 w 58"/>
                  <a:gd name="T41" fmla="*/ 83 h 83"/>
                  <a:gd name="T42" fmla="*/ 56 w 58"/>
                  <a:gd name="T43" fmla="*/ 82 h 83"/>
                  <a:gd name="T44" fmla="*/ 58 w 58"/>
                  <a:gd name="T45" fmla="*/ 80 h 83"/>
                  <a:gd name="T46" fmla="*/ 56 w 58"/>
                  <a:gd name="T47" fmla="*/ 77 h 83"/>
                  <a:gd name="T48" fmla="*/ 54 w 58"/>
                  <a:gd name="T49" fmla="*/ 76 h 8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8"/>
                  <a:gd name="T76" fmla="*/ 0 h 83"/>
                  <a:gd name="T77" fmla="*/ 58 w 58"/>
                  <a:gd name="T78" fmla="*/ 83 h 8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8" h="83">
                    <a:moveTo>
                      <a:pt x="54" y="76"/>
                    </a:moveTo>
                    <a:lnTo>
                      <a:pt x="54" y="76"/>
                    </a:lnTo>
                    <a:lnTo>
                      <a:pt x="43" y="71"/>
                    </a:lnTo>
                    <a:lnTo>
                      <a:pt x="33" y="65"/>
                    </a:lnTo>
                    <a:lnTo>
                      <a:pt x="25" y="58"/>
                    </a:lnTo>
                    <a:lnTo>
                      <a:pt x="17" y="48"/>
                    </a:lnTo>
                    <a:lnTo>
                      <a:pt x="13" y="37"/>
                    </a:lnTo>
                    <a:lnTo>
                      <a:pt x="9" y="26"/>
                    </a:lnTo>
                    <a:lnTo>
                      <a:pt x="10" y="14"/>
                    </a:lnTo>
                    <a:lnTo>
                      <a:pt x="10" y="0"/>
                    </a:lnTo>
                    <a:lnTo>
                      <a:pt x="3" y="0"/>
                    </a:lnTo>
                    <a:lnTo>
                      <a:pt x="0" y="14"/>
                    </a:lnTo>
                    <a:lnTo>
                      <a:pt x="2" y="26"/>
                    </a:lnTo>
                    <a:lnTo>
                      <a:pt x="5" y="39"/>
                    </a:lnTo>
                    <a:lnTo>
                      <a:pt x="10" y="53"/>
                    </a:lnTo>
                    <a:lnTo>
                      <a:pt x="20" y="63"/>
                    </a:lnTo>
                    <a:lnTo>
                      <a:pt x="28" y="72"/>
                    </a:lnTo>
                    <a:lnTo>
                      <a:pt x="41" y="79"/>
                    </a:lnTo>
                    <a:lnTo>
                      <a:pt x="54" y="83"/>
                    </a:lnTo>
                    <a:lnTo>
                      <a:pt x="56" y="82"/>
                    </a:lnTo>
                    <a:lnTo>
                      <a:pt x="58" y="80"/>
                    </a:lnTo>
                    <a:lnTo>
                      <a:pt x="56" y="77"/>
                    </a:lnTo>
                    <a:lnTo>
                      <a:pt x="54" y="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04" name="Freeform 89"/>
              <p:cNvSpPr>
                <a:spLocks/>
              </p:cNvSpPr>
              <p:nvPr/>
            </p:nvSpPr>
            <p:spPr bwMode="auto">
              <a:xfrm>
                <a:off x="2661" y="3086"/>
                <a:ext cx="22" cy="11"/>
              </a:xfrm>
              <a:custGeom>
                <a:avLst/>
                <a:gdLst>
                  <a:gd name="T0" fmla="*/ 18 w 22"/>
                  <a:gd name="T1" fmla="*/ 4 h 11"/>
                  <a:gd name="T2" fmla="*/ 18 w 22"/>
                  <a:gd name="T3" fmla="*/ 4 h 11"/>
                  <a:gd name="T4" fmla="*/ 0 w 22"/>
                  <a:gd name="T5" fmla="*/ 0 h 11"/>
                  <a:gd name="T6" fmla="*/ 0 w 22"/>
                  <a:gd name="T7" fmla="*/ 7 h 11"/>
                  <a:gd name="T8" fmla="*/ 18 w 22"/>
                  <a:gd name="T9" fmla="*/ 11 h 11"/>
                  <a:gd name="T10" fmla="*/ 18 w 22"/>
                  <a:gd name="T11" fmla="*/ 11 h 11"/>
                  <a:gd name="T12" fmla="*/ 18 w 22"/>
                  <a:gd name="T13" fmla="*/ 11 h 11"/>
                  <a:gd name="T14" fmla="*/ 21 w 22"/>
                  <a:gd name="T15" fmla="*/ 10 h 11"/>
                  <a:gd name="T16" fmla="*/ 22 w 22"/>
                  <a:gd name="T17" fmla="*/ 7 h 11"/>
                  <a:gd name="T18" fmla="*/ 21 w 22"/>
                  <a:gd name="T19" fmla="*/ 5 h 11"/>
                  <a:gd name="T20" fmla="*/ 18 w 22"/>
                  <a:gd name="T21" fmla="*/ 4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"/>
                  <a:gd name="T34" fmla="*/ 0 h 11"/>
                  <a:gd name="T35" fmla="*/ 22 w 22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" h="11">
                    <a:moveTo>
                      <a:pt x="18" y="4"/>
                    </a:moveTo>
                    <a:lnTo>
                      <a:pt x="18" y="4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18" y="11"/>
                    </a:lnTo>
                    <a:lnTo>
                      <a:pt x="21" y="10"/>
                    </a:lnTo>
                    <a:lnTo>
                      <a:pt x="22" y="7"/>
                    </a:lnTo>
                    <a:lnTo>
                      <a:pt x="21" y="5"/>
                    </a:lnTo>
                    <a:lnTo>
                      <a:pt x="18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05" name="Freeform 90"/>
              <p:cNvSpPr>
                <a:spLocks/>
              </p:cNvSpPr>
              <p:nvPr/>
            </p:nvSpPr>
            <p:spPr bwMode="auto">
              <a:xfrm>
                <a:off x="2679" y="3039"/>
                <a:ext cx="81" cy="60"/>
              </a:xfrm>
              <a:custGeom>
                <a:avLst/>
                <a:gdLst>
                  <a:gd name="T0" fmla="*/ 73 w 81"/>
                  <a:gd name="T1" fmla="*/ 3 h 60"/>
                  <a:gd name="T2" fmla="*/ 73 w 81"/>
                  <a:gd name="T3" fmla="*/ 3 h 60"/>
                  <a:gd name="T4" fmla="*/ 69 w 81"/>
                  <a:gd name="T5" fmla="*/ 14 h 60"/>
                  <a:gd name="T6" fmla="*/ 63 w 81"/>
                  <a:gd name="T7" fmla="*/ 25 h 60"/>
                  <a:gd name="T8" fmla="*/ 55 w 81"/>
                  <a:gd name="T9" fmla="*/ 35 h 60"/>
                  <a:gd name="T10" fmla="*/ 45 w 81"/>
                  <a:gd name="T11" fmla="*/ 41 h 60"/>
                  <a:gd name="T12" fmla="*/ 36 w 81"/>
                  <a:gd name="T13" fmla="*/ 47 h 60"/>
                  <a:gd name="T14" fmla="*/ 26 w 81"/>
                  <a:gd name="T15" fmla="*/ 51 h 60"/>
                  <a:gd name="T16" fmla="*/ 13 w 81"/>
                  <a:gd name="T17" fmla="*/ 51 h 60"/>
                  <a:gd name="T18" fmla="*/ 0 w 81"/>
                  <a:gd name="T19" fmla="*/ 51 h 60"/>
                  <a:gd name="T20" fmla="*/ 0 w 81"/>
                  <a:gd name="T21" fmla="*/ 58 h 60"/>
                  <a:gd name="T22" fmla="*/ 13 w 81"/>
                  <a:gd name="T23" fmla="*/ 60 h 60"/>
                  <a:gd name="T24" fmla="*/ 26 w 81"/>
                  <a:gd name="T25" fmla="*/ 58 h 60"/>
                  <a:gd name="T26" fmla="*/ 38 w 81"/>
                  <a:gd name="T27" fmla="*/ 54 h 60"/>
                  <a:gd name="T28" fmla="*/ 50 w 81"/>
                  <a:gd name="T29" fmla="*/ 48 h 60"/>
                  <a:gd name="T30" fmla="*/ 60 w 81"/>
                  <a:gd name="T31" fmla="*/ 40 h 60"/>
                  <a:gd name="T32" fmla="*/ 70 w 81"/>
                  <a:gd name="T33" fmla="*/ 30 h 60"/>
                  <a:gd name="T34" fmla="*/ 76 w 81"/>
                  <a:gd name="T35" fmla="*/ 17 h 60"/>
                  <a:gd name="T36" fmla="*/ 81 w 81"/>
                  <a:gd name="T37" fmla="*/ 3 h 60"/>
                  <a:gd name="T38" fmla="*/ 81 w 81"/>
                  <a:gd name="T39" fmla="*/ 3 h 60"/>
                  <a:gd name="T40" fmla="*/ 81 w 81"/>
                  <a:gd name="T41" fmla="*/ 3 h 60"/>
                  <a:gd name="T42" fmla="*/ 80 w 81"/>
                  <a:gd name="T43" fmla="*/ 1 h 60"/>
                  <a:gd name="T44" fmla="*/ 77 w 81"/>
                  <a:gd name="T45" fmla="*/ 0 h 60"/>
                  <a:gd name="T46" fmla="*/ 75 w 81"/>
                  <a:gd name="T47" fmla="*/ 1 h 60"/>
                  <a:gd name="T48" fmla="*/ 73 w 81"/>
                  <a:gd name="T49" fmla="*/ 3 h 6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1"/>
                  <a:gd name="T76" fmla="*/ 0 h 60"/>
                  <a:gd name="T77" fmla="*/ 81 w 81"/>
                  <a:gd name="T78" fmla="*/ 60 h 6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1" h="60">
                    <a:moveTo>
                      <a:pt x="73" y="3"/>
                    </a:moveTo>
                    <a:lnTo>
                      <a:pt x="73" y="3"/>
                    </a:lnTo>
                    <a:lnTo>
                      <a:pt x="69" y="14"/>
                    </a:lnTo>
                    <a:lnTo>
                      <a:pt x="63" y="25"/>
                    </a:lnTo>
                    <a:lnTo>
                      <a:pt x="55" y="35"/>
                    </a:lnTo>
                    <a:lnTo>
                      <a:pt x="45" y="41"/>
                    </a:lnTo>
                    <a:lnTo>
                      <a:pt x="36" y="47"/>
                    </a:lnTo>
                    <a:lnTo>
                      <a:pt x="26" y="51"/>
                    </a:lnTo>
                    <a:lnTo>
                      <a:pt x="13" y="51"/>
                    </a:lnTo>
                    <a:lnTo>
                      <a:pt x="0" y="51"/>
                    </a:lnTo>
                    <a:lnTo>
                      <a:pt x="0" y="58"/>
                    </a:lnTo>
                    <a:lnTo>
                      <a:pt x="13" y="60"/>
                    </a:lnTo>
                    <a:lnTo>
                      <a:pt x="26" y="58"/>
                    </a:lnTo>
                    <a:lnTo>
                      <a:pt x="38" y="54"/>
                    </a:lnTo>
                    <a:lnTo>
                      <a:pt x="50" y="48"/>
                    </a:lnTo>
                    <a:lnTo>
                      <a:pt x="60" y="40"/>
                    </a:lnTo>
                    <a:lnTo>
                      <a:pt x="70" y="30"/>
                    </a:lnTo>
                    <a:lnTo>
                      <a:pt x="76" y="17"/>
                    </a:lnTo>
                    <a:lnTo>
                      <a:pt x="81" y="3"/>
                    </a:lnTo>
                    <a:lnTo>
                      <a:pt x="80" y="1"/>
                    </a:lnTo>
                    <a:lnTo>
                      <a:pt x="77" y="0"/>
                    </a:lnTo>
                    <a:lnTo>
                      <a:pt x="75" y="1"/>
                    </a:lnTo>
                    <a:lnTo>
                      <a:pt x="73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06" name="Freeform 91"/>
              <p:cNvSpPr>
                <a:spLocks/>
              </p:cNvSpPr>
              <p:nvPr/>
            </p:nvSpPr>
            <p:spPr bwMode="auto">
              <a:xfrm>
                <a:off x="2752" y="2923"/>
                <a:ext cx="33" cy="119"/>
              </a:xfrm>
              <a:custGeom>
                <a:avLst/>
                <a:gdLst>
                  <a:gd name="T0" fmla="*/ 30 w 33"/>
                  <a:gd name="T1" fmla="*/ 9 h 119"/>
                  <a:gd name="T2" fmla="*/ 26 w 33"/>
                  <a:gd name="T3" fmla="*/ 5 h 119"/>
                  <a:gd name="T4" fmla="*/ 0 w 33"/>
                  <a:gd name="T5" fmla="*/ 119 h 119"/>
                  <a:gd name="T6" fmla="*/ 8 w 33"/>
                  <a:gd name="T7" fmla="*/ 119 h 119"/>
                  <a:gd name="T8" fmla="*/ 33 w 33"/>
                  <a:gd name="T9" fmla="*/ 5 h 119"/>
                  <a:gd name="T10" fmla="*/ 30 w 33"/>
                  <a:gd name="T11" fmla="*/ 0 h 119"/>
                  <a:gd name="T12" fmla="*/ 33 w 33"/>
                  <a:gd name="T13" fmla="*/ 5 h 119"/>
                  <a:gd name="T14" fmla="*/ 32 w 33"/>
                  <a:gd name="T15" fmla="*/ 2 h 119"/>
                  <a:gd name="T16" fmla="*/ 30 w 33"/>
                  <a:gd name="T17" fmla="*/ 1 h 119"/>
                  <a:gd name="T18" fmla="*/ 27 w 33"/>
                  <a:gd name="T19" fmla="*/ 2 h 119"/>
                  <a:gd name="T20" fmla="*/ 26 w 33"/>
                  <a:gd name="T21" fmla="*/ 5 h 119"/>
                  <a:gd name="T22" fmla="*/ 30 w 33"/>
                  <a:gd name="T23" fmla="*/ 9 h 1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3"/>
                  <a:gd name="T37" fmla="*/ 0 h 119"/>
                  <a:gd name="T38" fmla="*/ 33 w 33"/>
                  <a:gd name="T39" fmla="*/ 119 h 11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3" h="119">
                    <a:moveTo>
                      <a:pt x="30" y="9"/>
                    </a:moveTo>
                    <a:lnTo>
                      <a:pt x="26" y="5"/>
                    </a:lnTo>
                    <a:lnTo>
                      <a:pt x="0" y="119"/>
                    </a:lnTo>
                    <a:lnTo>
                      <a:pt x="8" y="119"/>
                    </a:lnTo>
                    <a:lnTo>
                      <a:pt x="33" y="5"/>
                    </a:lnTo>
                    <a:lnTo>
                      <a:pt x="30" y="0"/>
                    </a:lnTo>
                    <a:lnTo>
                      <a:pt x="33" y="5"/>
                    </a:lnTo>
                    <a:lnTo>
                      <a:pt x="32" y="2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6" y="5"/>
                    </a:lnTo>
                    <a:lnTo>
                      <a:pt x="3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07" name="Freeform 92"/>
              <p:cNvSpPr>
                <a:spLocks/>
              </p:cNvSpPr>
              <p:nvPr/>
            </p:nvSpPr>
            <p:spPr bwMode="auto">
              <a:xfrm>
                <a:off x="2626" y="2923"/>
                <a:ext cx="156" cy="9"/>
              </a:xfrm>
              <a:custGeom>
                <a:avLst/>
                <a:gdLst>
                  <a:gd name="T0" fmla="*/ 8 w 156"/>
                  <a:gd name="T1" fmla="*/ 5 h 9"/>
                  <a:gd name="T2" fmla="*/ 5 w 156"/>
                  <a:gd name="T3" fmla="*/ 9 h 9"/>
                  <a:gd name="T4" fmla="*/ 12 w 156"/>
                  <a:gd name="T5" fmla="*/ 9 h 9"/>
                  <a:gd name="T6" fmla="*/ 29 w 156"/>
                  <a:gd name="T7" fmla="*/ 9 h 9"/>
                  <a:gd name="T8" fmla="*/ 52 w 156"/>
                  <a:gd name="T9" fmla="*/ 9 h 9"/>
                  <a:gd name="T10" fmla="*/ 78 w 156"/>
                  <a:gd name="T11" fmla="*/ 9 h 9"/>
                  <a:gd name="T12" fmla="*/ 105 w 156"/>
                  <a:gd name="T13" fmla="*/ 9 h 9"/>
                  <a:gd name="T14" fmla="*/ 128 w 156"/>
                  <a:gd name="T15" fmla="*/ 9 h 9"/>
                  <a:gd name="T16" fmla="*/ 146 w 156"/>
                  <a:gd name="T17" fmla="*/ 9 h 9"/>
                  <a:gd name="T18" fmla="*/ 156 w 156"/>
                  <a:gd name="T19" fmla="*/ 9 h 9"/>
                  <a:gd name="T20" fmla="*/ 156 w 156"/>
                  <a:gd name="T21" fmla="*/ 0 h 9"/>
                  <a:gd name="T22" fmla="*/ 146 w 156"/>
                  <a:gd name="T23" fmla="*/ 0 h 9"/>
                  <a:gd name="T24" fmla="*/ 128 w 156"/>
                  <a:gd name="T25" fmla="*/ 0 h 9"/>
                  <a:gd name="T26" fmla="*/ 105 w 156"/>
                  <a:gd name="T27" fmla="*/ 0 h 9"/>
                  <a:gd name="T28" fmla="*/ 78 w 156"/>
                  <a:gd name="T29" fmla="*/ 0 h 9"/>
                  <a:gd name="T30" fmla="*/ 52 w 156"/>
                  <a:gd name="T31" fmla="*/ 0 h 9"/>
                  <a:gd name="T32" fmla="*/ 29 w 156"/>
                  <a:gd name="T33" fmla="*/ 0 h 9"/>
                  <a:gd name="T34" fmla="*/ 12 w 156"/>
                  <a:gd name="T35" fmla="*/ 0 h 9"/>
                  <a:gd name="T36" fmla="*/ 5 w 156"/>
                  <a:gd name="T37" fmla="*/ 0 h 9"/>
                  <a:gd name="T38" fmla="*/ 1 w 156"/>
                  <a:gd name="T39" fmla="*/ 5 h 9"/>
                  <a:gd name="T40" fmla="*/ 5 w 156"/>
                  <a:gd name="T41" fmla="*/ 0 h 9"/>
                  <a:gd name="T42" fmla="*/ 1 w 156"/>
                  <a:gd name="T43" fmla="*/ 1 h 9"/>
                  <a:gd name="T44" fmla="*/ 0 w 156"/>
                  <a:gd name="T45" fmla="*/ 5 h 9"/>
                  <a:gd name="T46" fmla="*/ 1 w 156"/>
                  <a:gd name="T47" fmla="*/ 8 h 9"/>
                  <a:gd name="T48" fmla="*/ 5 w 156"/>
                  <a:gd name="T49" fmla="*/ 9 h 9"/>
                  <a:gd name="T50" fmla="*/ 8 w 156"/>
                  <a:gd name="T51" fmla="*/ 5 h 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6"/>
                  <a:gd name="T79" fmla="*/ 0 h 9"/>
                  <a:gd name="T80" fmla="*/ 156 w 156"/>
                  <a:gd name="T81" fmla="*/ 9 h 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6" h="9">
                    <a:moveTo>
                      <a:pt x="8" y="5"/>
                    </a:moveTo>
                    <a:lnTo>
                      <a:pt x="5" y="9"/>
                    </a:lnTo>
                    <a:lnTo>
                      <a:pt x="12" y="9"/>
                    </a:lnTo>
                    <a:lnTo>
                      <a:pt x="29" y="9"/>
                    </a:lnTo>
                    <a:lnTo>
                      <a:pt x="52" y="9"/>
                    </a:lnTo>
                    <a:lnTo>
                      <a:pt x="78" y="9"/>
                    </a:lnTo>
                    <a:lnTo>
                      <a:pt x="105" y="9"/>
                    </a:lnTo>
                    <a:lnTo>
                      <a:pt x="128" y="9"/>
                    </a:lnTo>
                    <a:lnTo>
                      <a:pt x="146" y="9"/>
                    </a:lnTo>
                    <a:lnTo>
                      <a:pt x="156" y="9"/>
                    </a:lnTo>
                    <a:lnTo>
                      <a:pt x="156" y="0"/>
                    </a:lnTo>
                    <a:lnTo>
                      <a:pt x="146" y="0"/>
                    </a:lnTo>
                    <a:lnTo>
                      <a:pt x="128" y="0"/>
                    </a:lnTo>
                    <a:lnTo>
                      <a:pt x="105" y="0"/>
                    </a:lnTo>
                    <a:lnTo>
                      <a:pt x="78" y="0"/>
                    </a:lnTo>
                    <a:lnTo>
                      <a:pt x="52" y="0"/>
                    </a:lnTo>
                    <a:lnTo>
                      <a:pt x="29" y="0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1" y="5"/>
                    </a:lnTo>
                    <a:lnTo>
                      <a:pt x="5" y="0"/>
                    </a:lnTo>
                    <a:lnTo>
                      <a:pt x="1" y="1"/>
                    </a:lnTo>
                    <a:lnTo>
                      <a:pt x="0" y="5"/>
                    </a:lnTo>
                    <a:lnTo>
                      <a:pt x="1" y="8"/>
                    </a:lnTo>
                    <a:lnTo>
                      <a:pt x="5" y="9"/>
                    </a:ln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08" name="Freeform 93"/>
              <p:cNvSpPr>
                <a:spLocks/>
              </p:cNvSpPr>
              <p:nvPr/>
            </p:nvSpPr>
            <p:spPr bwMode="auto">
              <a:xfrm>
                <a:off x="4050" y="2928"/>
                <a:ext cx="252" cy="481"/>
              </a:xfrm>
              <a:custGeom>
                <a:avLst/>
                <a:gdLst>
                  <a:gd name="T0" fmla="*/ 90 w 252"/>
                  <a:gd name="T1" fmla="*/ 0 h 481"/>
                  <a:gd name="T2" fmla="*/ 1 w 252"/>
                  <a:gd name="T3" fmla="*/ 397 h 481"/>
                  <a:gd name="T4" fmla="*/ 0 w 252"/>
                  <a:gd name="T5" fmla="*/ 411 h 481"/>
                  <a:gd name="T6" fmla="*/ 1 w 252"/>
                  <a:gd name="T7" fmla="*/ 424 h 481"/>
                  <a:gd name="T8" fmla="*/ 4 w 252"/>
                  <a:gd name="T9" fmla="*/ 436 h 481"/>
                  <a:gd name="T10" fmla="*/ 10 w 252"/>
                  <a:gd name="T11" fmla="*/ 447 h 481"/>
                  <a:gd name="T12" fmla="*/ 17 w 252"/>
                  <a:gd name="T13" fmla="*/ 458 h 481"/>
                  <a:gd name="T14" fmla="*/ 27 w 252"/>
                  <a:gd name="T15" fmla="*/ 467 h 481"/>
                  <a:gd name="T16" fmla="*/ 38 w 252"/>
                  <a:gd name="T17" fmla="*/ 473 h 481"/>
                  <a:gd name="T18" fmla="*/ 50 w 252"/>
                  <a:gd name="T19" fmla="*/ 476 h 481"/>
                  <a:gd name="T20" fmla="*/ 68 w 252"/>
                  <a:gd name="T21" fmla="*/ 480 h 481"/>
                  <a:gd name="T22" fmla="*/ 81 w 252"/>
                  <a:gd name="T23" fmla="*/ 481 h 481"/>
                  <a:gd name="T24" fmla="*/ 94 w 252"/>
                  <a:gd name="T25" fmla="*/ 480 h 481"/>
                  <a:gd name="T26" fmla="*/ 105 w 252"/>
                  <a:gd name="T27" fmla="*/ 476 h 481"/>
                  <a:gd name="T28" fmla="*/ 116 w 252"/>
                  <a:gd name="T29" fmla="*/ 470 h 481"/>
                  <a:gd name="T30" fmla="*/ 126 w 252"/>
                  <a:gd name="T31" fmla="*/ 463 h 481"/>
                  <a:gd name="T32" fmla="*/ 134 w 252"/>
                  <a:gd name="T33" fmla="*/ 453 h 481"/>
                  <a:gd name="T34" fmla="*/ 140 w 252"/>
                  <a:gd name="T35" fmla="*/ 442 h 481"/>
                  <a:gd name="T36" fmla="*/ 144 w 252"/>
                  <a:gd name="T37" fmla="*/ 429 h 481"/>
                  <a:gd name="T38" fmla="*/ 252 w 252"/>
                  <a:gd name="T39" fmla="*/ 0 h 481"/>
                  <a:gd name="T40" fmla="*/ 244 w 252"/>
                  <a:gd name="T41" fmla="*/ 0 h 481"/>
                  <a:gd name="T42" fmla="*/ 226 w 252"/>
                  <a:gd name="T43" fmla="*/ 0 h 481"/>
                  <a:gd name="T44" fmla="*/ 200 w 252"/>
                  <a:gd name="T45" fmla="*/ 0 h 481"/>
                  <a:gd name="T46" fmla="*/ 172 w 252"/>
                  <a:gd name="T47" fmla="*/ 0 h 481"/>
                  <a:gd name="T48" fmla="*/ 144 w 252"/>
                  <a:gd name="T49" fmla="*/ 0 h 481"/>
                  <a:gd name="T50" fmla="*/ 118 w 252"/>
                  <a:gd name="T51" fmla="*/ 0 h 481"/>
                  <a:gd name="T52" fmla="*/ 99 w 252"/>
                  <a:gd name="T53" fmla="*/ 0 h 481"/>
                  <a:gd name="T54" fmla="*/ 90 w 252"/>
                  <a:gd name="T55" fmla="*/ 0 h 48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52"/>
                  <a:gd name="T85" fmla="*/ 0 h 481"/>
                  <a:gd name="T86" fmla="*/ 252 w 252"/>
                  <a:gd name="T87" fmla="*/ 481 h 48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52" h="481">
                    <a:moveTo>
                      <a:pt x="90" y="0"/>
                    </a:moveTo>
                    <a:lnTo>
                      <a:pt x="1" y="397"/>
                    </a:lnTo>
                    <a:lnTo>
                      <a:pt x="0" y="411"/>
                    </a:lnTo>
                    <a:lnTo>
                      <a:pt x="1" y="424"/>
                    </a:lnTo>
                    <a:lnTo>
                      <a:pt x="4" y="436"/>
                    </a:lnTo>
                    <a:lnTo>
                      <a:pt x="10" y="447"/>
                    </a:lnTo>
                    <a:lnTo>
                      <a:pt x="17" y="458"/>
                    </a:lnTo>
                    <a:lnTo>
                      <a:pt x="27" y="467"/>
                    </a:lnTo>
                    <a:lnTo>
                      <a:pt x="38" y="473"/>
                    </a:lnTo>
                    <a:lnTo>
                      <a:pt x="50" y="476"/>
                    </a:lnTo>
                    <a:lnTo>
                      <a:pt x="68" y="480"/>
                    </a:lnTo>
                    <a:lnTo>
                      <a:pt x="81" y="481"/>
                    </a:lnTo>
                    <a:lnTo>
                      <a:pt x="94" y="480"/>
                    </a:lnTo>
                    <a:lnTo>
                      <a:pt x="105" y="476"/>
                    </a:lnTo>
                    <a:lnTo>
                      <a:pt x="116" y="470"/>
                    </a:lnTo>
                    <a:lnTo>
                      <a:pt x="126" y="463"/>
                    </a:lnTo>
                    <a:lnTo>
                      <a:pt x="134" y="453"/>
                    </a:lnTo>
                    <a:lnTo>
                      <a:pt x="140" y="442"/>
                    </a:lnTo>
                    <a:lnTo>
                      <a:pt x="144" y="429"/>
                    </a:lnTo>
                    <a:lnTo>
                      <a:pt x="252" y="0"/>
                    </a:lnTo>
                    <a:lnTo>
                      <a:pt x="244" y="0"/>
                    </a:lnTo>
                    <a:lnTo>
                      <a:pt x="226" y="0"/>
                    </a:lnTo>
                    <a:lnTo>
                      <a:pt x="200" y="0"/>
                    </a:lnTo>
                    <a:lnTo>
                      <a:pt x="172" y="0"/>
                    </a:lnTo>
                    <a:lnTo>
                      <a:pt x="144" y="0"/>
                    </a:lnTo>
                    <a:lnTo>
                      <a:pt x="118" y="0"/>
                    </a:lnTo>
                    <a:lnTo>
                      <a:pt x="99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00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09" name="Freeform 94"/>
              <p:cNvSpPr>
                <a:spLocks/>
              </p:cNvSpPr>
              <p:nvPr/>
            </p:nvSpPr>
            <p:spPr bwMode="auto">
              <a:xfrm>
                <a:off x="4048" y="2928"/>
                <a:ext cx="96" cy="401"/>
              </a:xfrm>
              <a:custGeom>
                <a:avLst/>
                <a:gdLst>
                  <a:gd name="T0" fmla="*/ 7 w 96"/>
                  <a:gd name="T1" fmla="*/ 397 h 401"/>
                  <a:gd name="T2" fmla="*/ 7 w 96"/>
                  <a:gd name="T3" fmla="*/ 397 h 401"/>
                  <a:gd name="T4" fmla="*/ 96 w 96"/>
                  <a:gd name="T5" fmla="*/ 0 h 401"/>
                  <a:gd name="T6" fmla="*/ 89 w 96"/>
                  <a:gd name="T7" fmla="*/ 0 h 401"/>
                  <a:gd name="T8" fmla="*/ 0 w 96"/>
                  <a:gd name="T9" fmla="*/ 397 h 401"/>
                  <a:gd name="T10" fmla="*/ 0 w 96"/>
                  <a:gd name="T11" fmla="*/ 397 h 401"/>
                  <a:gd name="T12" fmla="*/ 0 w 96"/>
                  <a:gd name="T13" fmla="*/ 397 h 401"/>
                  <a:gd name="T14" fmla="*/ 1 w 96"/>
                  <a:gd name="T15" fmla="*/ 400 h 401"/>
                  <a:gd name="T16" fmla="*/ 3 w 96"/>
                  <a:gd name="T17" fmla="*/ 401 h 401"/>
                  <a:gd name="T18" fmla="*/ 6 w 96"/>
                  <a:gd name="T19" fmla="*/ 400 h 401"/>
                  <a:gd name="T20" fmla="*/ 7 w 96"/>
                  <a:gd name="T21" fmla="*/ 397 h 40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6"/>
                  <a:gd name="T34" fmla="*/ 0 h 401"/>
                  <a:gd name="T35" fmla="*/ 96 w 96"/>
                  <a:gd name="T36" fmla="*/ 401 h 40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6" h="401">
                    <a:moveTo>
                      <a:pt x="7" y="397"/>
                    </a:moveTo>
                    <a:lnTo>
                      <a:pt x="7" y="397"/>
                    </a:lnTo>
                    <a:lnTo>
                      <a:pt x="96" y="0"/>
                    </a:lnTo>
                    <a:lnTo>
                      <a:pt x="89" y="0"/>
                    </a:lnTo>
                    <a:lnTo>
                      <a:pt x="0" y="397"/>
                    </a:lnTo>
                    <a:lnTo>
                      <a:pt x="1" y="400"/>
                    </a:lnTo>
                    <a:lnTo>
                      <a:pt x="3" y="401"/>
                    </a:lnTo>
                    <a:lnTo>
                      <a:pt x="6" y="400"/>
                    </a:lnTo>
                    <a:lnTo>
                      <a:pt x="7" y="3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10" name="Freeform 95"/>
              <p:cNvSpPr>
                <a:spLocks/>
              </p:cNvSpPr>
              <p:nvPr/>
            </p:nvSpPr>
            <p:spPr bwMode="auto">
              <a:xfrm>
                <a:off x="4045" y="3325"/>
                <a:ext cx="59" cy="83"/>
              </a:xfrm>
              <a:custGeom>
                <a:avLst/>
                <a:gdLst>
                  <a:gd name="T0" fmla="*/ 55 w 59"/>
                  <a:gd name="T1" fmla="*/ 76 h 83"/>
                  <a:gd name="T2" fmla="*/ 55 w 59"/>
                  <a:gd name="T3" fmla="*/ 76 h 83"/>
                  <a:gd name="T4" fmla="*/ 44 w 59"/>
                  <a:gd name="T5" fmla="*/ 72 h 83"/>
                  <a:gd name="T6" fmla="*/ 34 w 59"/>
                  <a:gd name="T7" fmla="*/ 66 h 83"/>
                  <a:gd name="T8" fmla="*/ 26 w 59"/>
                  <a:gd name="T9" fmla="*/ 59 h 83"/>
                  <a:gd name="T10" fmla="*/ 18 w 59"/>
                  <a:gd name="T11" fmla="*/ 48 h 83"/>
                  <a:gd name="T12" fmla="*/ 12 w 59"/>
                  <a:gd name="T13" fmla="*/ 38 h 83"/>
                  <a:gd name="T14" fmla="*/ 10 w 59"/>
                  <a:gd name="T15" fmla="*/ 27 h 83"/>
                  <a:gd name="T16" fmla="*/ 10 w 59"/>
                  <a:gd name="T17" fmla="*/ 14 h 83"/>
                  <a:gd name="T18" fmla="*/ 10 w 59"/>
                  <a:gd name="T19" fmla="*/ 0 h 83"/>
                  <a:gd name="T20" fmla="*/ 3 w 59"/>
                  <a:gd name="T21" fmla="*/ 0 h 83"/>
                  <a:gd name="T22" fmla="*/ 0 w 59"/>
                  <a:gd name="T23" fmla="*/ 14 h 83"/>
                  <a:gd name="T24" fmla="*/ 3 w 59"/>
                  <a:gd name="T25" fmla="*/ 27 h 83"/>
                  <a:gd name="T26" fmla="*/ 5 w 59"/>
                  <a:gd name="T27" fmla="*/ 40 h 83"/>
                  <a:gd name="T28" fmla="*/ 11 w 59"/>
                  <a:gd name="T29" fmla="*/ 53 h 83"/>
                  <a:gd name="T30" fmla="*/ 18 w 59"/>
                  <a:gd name="T31" fmla="*/ 64 h 83"/>
                  <a:gd name="T32" fmla="*/ 29 w 59"/>
                  <a:gd name="T33" fmla="*/ 73 h 83"/>
                  <a:gd name="T34" fmla="*/ 42 w 59"/>
                  <a:gd name="T35" fmla="*/ 79 h 83"/>
                  <a:gd name="T36" fmla="*/ 55 w 59"/>
                  <a:gd name="T37" fmla="*/ 83 h 83"/>
                  <a:gd name="T38" fmla="*/ 55 w 59"/>
                  <a:gd name="T39" fmla="*/ 83 h 83"/>
                  <a:gd name="T40" fmla="*/ 55 w 59"/>
                  <a:gd name="T41" fmla="*/ 83 h 83"/>
                  <a:gd name="T42" fmla="*/ 57 w 59"/>
                  <a:gd name="T43" fmla="*/ 82 h 83"/>
                  <a:gd name="T44" fmla="*/ 59 w 59"/>
                  <a:gd name="T45" fmla="*/ 79 h 83"/>
                  <a:gd name="T46" fmla="*/ 57 w 59"/>
                  <a:gd name="T47" fmla="*/ 77 h 83"/>
                  <a:gd name="T48" fmla="*/ 55 w 59"/>
                  <a:gd name="T49" fmla="*/ 76 h 8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9"/>
                  <a:gd name="T76" fmla="*/ 0 h 83"/>
                  <a:gd name="T77" fmla="*/ 59 w 59"/>
                  <a:gd name="T78" fmla="*/ 83 h 8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9" h="83">
                    <a:moveTo>
                      <a:pt x="55" y="76"/>
                    </a:moveTo>
                    <a:lnTo>
                      <a:pt x="55" y="76"/>
                    </a:lnTo>
                    <a:lnTo>
                      <a:pt x="44" y="72"/>
                    </a:lnTo>
                    <a:lnTo>
                      <a:pt x="34" y="66"/>
                    </a:lnTo>
                    <a:lnTo>
                      <a:pt x="26" y="59"/>
                    </a:lnTo>
                    <a:lnTo>
                      <a:pt x="18" y="48"/>
                    </a:lnTo>
                    <a:lnTo>
                      <a:pt x="12" y="38"/>
                    </a:lnTo>
                    <a:lnTo>
                      <a:pt x="10" y="27"/>
                    </a:lnTo>
                    <a:lnTo>
                      <a:pt x="10" y="14"/>
                    </a:lnTo>
                    <a:lnTo>
                      <a:pt x="10" y="0"/>
                    </a:lnTo>
                    <a:lnTo>
                      <a:pt x="3" y="0"/>
                    </a:lnTo>
                    <a:lnTo>
                      <a:pt x="0" y="14"/>
                    </a:lnTo>
                    <a:lnTo>
                      <a:pt x="3" y="27"/>
                    </a:lnTo>
                    <a:lnTo>
                      <a:pt x="5" y="40"/>
                    </a:lnTo>
                    <a:lnTo>
                      <a:pt x="11" y="53"/>
                    </a:lnTo>
                    <a:lnTo>
                      <a:pt x="18" y="64"/>
                    </a:lnTo>
                    <a:lnTo>
                      <a:pt x="29" y="73"/>
                    </a:lnTo>
                    <a:lnTo>
                      <a:pt x="42" y="79"/>
                    </a:lnTo>
                    <a:lnTo>
                      <a:pt x="55" y="83"/>
                    </a:lnTo>
                    <a:lnTo>
                      <a:pt x="57" y="82"/>
                    </a:lnTo>
                    <a:lnTo>
                      <a:pt x="59" y="79"/>
                    </a:lnTo>
                    <a:lnTo>
                      <a:pt x="57" y="77"/>
                    </a:lnTo>
                    <a:lnTo>
                      <a:pt x="55" y="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11" name="Freeform 96"/>
              <p:cNvSpPr>
                <a:spLocks/>
              </p:cNvSpPr>
              <p:nvPr/>
            </p:nvSpPr>
            <p:spPr bwMode="auto">
              <a:xfrm>
                <a:off x="4100" y="3401"/>
                <a:ext cx="22" cy="11"/>
              </a:xfrm>
              <a:custGeom>
                <a:avLst/>
                <a:gdLst>
                  <a:gd name="T0" fmla="*/ 18 w 22"/>
                  <a:gd name="T1" fmla="*/ 3 h 11"/>
                  <a:gd name="T2" fmla="*/ 18 w 22"/>
                  <a:gd name="T3" fmla="*/ 3 h 11"/>
                  <a:gd name="T4" fmla="*/ 0 w 22"/>
                  <a:gd name="T5" fmla="*/ 0 h 11"/>
                  <a:gd name="T6" fmla="*/ 0 w 22"/>
                  <a:gd name="T7" fmla="*/ 7 h 11"/>
                  <a:gd name="T8" fmla="*/ 18 w 22"/>
                  <a:gd name="T9" fmla="*/ 11 h 11"/>
                  <a:gd name="T10" fmla="*/ 18 w 22"/>
                  <a:gd name="T11" fmla="*/ 11 h 11"/>
                  <a:gd name="T12" fmla="*/ 18 w 22"/>
                  <a:gd name="T13" fmla="*/ 11 h 11"/>
                  <a:gd name="T14" fmla="*/ 21 w 22"/>
                  <a:gd name="T15" fmla="*/ 10 h 11"/>
                  <a:gd name="T16" fmla="*/ 22 w 22"/>
                  <a:gd name="T17" fmla="*/ 7 h 11"/>
                  <a:gd name="T18" fmla="*/ 21 w 22"/>
                  <a:gd name="T19" fmla="*/ 5 h 11"/>
                  <a:gd name="T20" fmla="*/ 18 w 22"/>
                  <a:gd name="T21" fmla="*/ 3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"/>
                  <a:gd name="T34" fmla="*/ 0 h 11"/>
                  <a:gd name="T35" fmla="*/ 22 w 22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" h="11">
                    <a:moveTo>
                      <a:pt x="18" y="3"/>
                    </a:moveTo>
                    <a:lnTo>
                      <a:pt x="18" y="3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18" y="11"/>
                    </a:lnTo>
                    <a:lnTo>
                      <a:pt x="21" y="10"/>
                    </a:lnTo>
                    <a:lnTo>
                      <a:pt x="22" y="7"/>
                    </a:lnTo>
                    <a:lnTo>
                      <a:pt x="21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12" name="Freeform 97"/>
              <p:cNvSpPr>
                <a:spLocks/>
              </p:cNvSpPr>
              <p:nvPr/>
            </p:nvSpPr>
            <p:spPr bwMode="auto">
              <a:xfrm>
                <a:off x="4118" y="3353"/>
                <a:ext cx="80" cy="61"/>
              </a:xfrm>
              <a:custGeom>
                <a:avLst/>
                <a:gdLst>
                  <a:gd name="T0" fmla="*/ 72 w 80"/>
                  <a:gd name="T1" fmla="*/ 4 h 61"/>
                  <a:gd name="T2" fmla="*/ 72 w 80"/>
                  <a:gd name="T3" fmla="*/ 4 h 61"/>
                  <a:gd name="T4" fmla="*/ 69 w 80"/>
                  <a:gd name="T5" fmla="*/ 16 h 61"/>
                  <a:gd name="T6" fmla="*/ 63 w 80"/>
                  <a:gd name="T7" fmla="*/ 26 h 61"/>
                  <a:gd name="T8" fmla="*/ 55 w 80"/>
                  <a:gd name="T9" fmla="*/ 36 h 61"/>
                  <a:gd name="T10" fmla="*/ 45 w 80"/>
                  <a:gd name="T11" fmla="*/ 42 h 61"/>
                  <a:gd name="T12" fmla="*/ 36 w 80"/>
                  <a:gd name="T13" fmla="*/ 48 h 61"/>
                  <a:gd name="T14" fmla="*/ 26 w 80"/>
                  <a:gd name="T15" fmla="*/ 51 h 61"/>
                  <a:gd name="T16" fmla="*/ 13 w 80"/>
                  <a:gd name="T17" fmla="*/ 51 h 61"/>
                  <a:gd name="T18" fmla="*/ 0 w 80"/>
                  <a:gd name="T19" fmla="*/ 51 h 61"/>
                  <a:gd name="T20" fmla="*/ 0 w 80"/>
                  <a:gd name="T21" fmla="*/ 59 h 61"/>
                  <a:gd name="T22" fmla="*/ 13 w 80"/>
                  <a:gd name="T23" fmla="*/ 61 h 61"/>
                  <a:gd name="T24" fmla="*/ 26 w 80"/>
                  <a:gd name="T25" fmla="*/ 59 h 61"/>
                  <a:gd name="T26" fmla="*/ 38 w 80"/>
                  <a:gd name="T27" fmla="*/ 55 h 61"/>
                  <a:gd name="T28" fmla="*/ 50 w 80"/>
                  <a:gd name="T29" fmla="*/ 49 h 61"/>
                  <a:gd name="T30" fmla="*/ 60 w 80"/>
                  <a:gd name="T31" fmla="*/ 40 h 61"/>
                  <a:gd name="T32" fmla="*/ 70 w 80"/>
                  <a:gd name="T33" fmla="*/ 31 h 61"/>
                  <a:gd name="T34" fmla="*/ 76 w 80"/>
                  <a:gd name="T35" fmla="*/ 18 h 61"/>
                  <a:gd name="T36" fmla="*/ 80 w 80"/>
                  <a:gd name="T37" fmla="*/ 4 h 61"/>
                  <a:gd name="T38" fmla="*/ 80 w 80"/>
                  <a:gd name="T39" fmla="*/ 4 h 61"/>
                  <a:gd name="T40" fmla="*/ 80 w 80"/>
                  <a:gd name="T41" fmla="*/ 4 h 61"/>
                  <a:gd name="T42" fmla="*/ 78 w 80"/>
                  <a:gd name="T43" fmla="*/ 1 h 61"/>
                  <a:gd name="T44" fmla="*/ 76 w 80"/>
                  <a:gd name="T45" fmla="*/ 0 h 61"/>
                  <a:gd name="T46" fmla="*/ 74 w 80"/>
                  <a:gd name="T47" fmla="*/ 1 h 61"/>
                  <a:gd name="T48" fmla="*/ 72 w 80"/>
                  <a:gd name="T49" fmla="*/ 4 h 6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0"/>
                  <a:gd name="T76" fmla="*/ 0 h 61"/>
                  <a:gd name="T77" fmla="*/ 80 w 80"/>
                  <a:gd name="T78" fmla="*/ 61 h 6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0" h="61">
                    <a:moveTo>
                      <a:pt x="72" y="4"/>
                    </a:moveTo>
                    <a:lnTo>
                      <a:pt x="72" y="4"/>
                    </a:lnTo>
                    <a:lnTo>
                      <a:pt x="69" y="16"/>
                    </a:lnTo>
                    <a:lnTo>
                      <a:pt x="63" y="26"/>
                    </a:lnTo>
                    <a:lnTo>
                      <a:pt x="55" y="36"/>
                    </a:lnTo>
                    <a:lnTo>
                      <a:pt x="45" y="42"/>
                    </a:lnTo>
                    <a:lnTo>
                      <a:pt x="36" y="48"/>
                    </a:lnTo>
                    <a:lnTo>
                      <a:pt x="26" y="51"/>
                    </a:lnTo>
                    <a:lnTo>
                      <a:pt x="13" y="51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13" y="61"/>
                    </a:lnTo>
                    <a:lnTo>
                      <a:pt x="26" y="59"/>
                    </a:lnTo>
                    <a:lnTo>
                      <a:pt x="38" y="55"/>
                    </a:lnTo>
                    <a:lnTo>
                      <a:pt x="50" y="49"/>
                    </a:lnTo>
                    <a:lnTo>
                      <a:pt x="60" y="40"/>
                    </a:lnTo>
                    <a:lnTo>
                      <a:pt x="70" y="31"/>
                    </a:lnTo>
                    <a:lnTo>
                      <a:pt x="76" y="18"/>
                    </a:lnTo>
                    <a:lnTo>
                      <a:pt x="80" y="4"/>
                    </a:lnTo>
                    <a:lnTo>
                      <a:pt x="78" y="1"/>
                    </a:lnTo>
                    <a:lnTo>
                      <a:pt x="76" y="0"/>
                    </a:lnTo>
                    <a:lnTo>
                      <a:pt x="74" y="1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13" name="Freeform 98"/>
              <p:cNvSpPr>
                <a:spLocks/>
              </p:cNvSpPr>
              <p:nvPr/>
            </p:nvSpPr>
            <p:spPr bwMode="auto">
              <a:xfrm>
                <a:off x="4190" y="2923"/>
                <a:ext cx="116" cy="434"/>
              </a:xfrm>
              <a:custGeom>
                <a:avLst/>
                <a:gdLst>
                  <a:gd name="T0" fmla="*/ 112 w 116"/>
                  <a:gd name="T1" fmla="*/ 9 h 434"/>
                  <a:gd name="T2" fmla="*/ 109 w 116"/>
                  <a:gd name="T3" fmla="*/ 5 h 434"/>
                  <a:gd name="T4" fmla="*/ 0 w 116"/>
                  <a:gd name="T5" fmla="*/ 434 h 434"/>
                  <a:gd name="T6" fmla="*/ 8 w 116"/>
                  <a:gd name="T7" fmla="*/ 434 h 434"/>
                  <a:gd name="T8" fmla="*/ 116 w 116"/>
                  <a:gd name="T9" fmla="*/ 5 h 434"/>
                  <a:gd name="T10" fmla="*/ 112 w 116"/>
                  <a:gd name="T11" fmla="*/ 0 h 434"/>
                  <a:gd name="T12" fmla="*/ 116 w 116"/>
                  <a:gd name="T13" fmla="*/ 5 h 434"/>
                  <a:gd name="T14" fmla="*/ 115 w 116"/>
                  <a:gd name="T15" fmla="*/ 2 h 434"/>
                  <a:gd name="T16" fmla="*/ 112 w 116"/>
                  <a:gd name="T17" fmla="*/ 1 h 434"/>
                  <a:gd name="T18" fmla="*/ 110 w 116"/>
                  <a:gd name="T19" fmla="*/ 2 h 434"/>
                  <a:gd name="T20" fmla="*/ 109 w 116"/>
                  <a:gd name="T21" fmla="*/ 5 h 434"/>
                  <a:gd name="T22" fmla="*/ 112 w 116"/>
                  <a:gd name="T23" fmla="*/ 9 h 43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6"/>
                  <a:gd name="T37" fmla="*/ 0 h 434"/>
                  <a:gd name="T38" fmla="*/ 116 w 116"/>
                  <a:gd name="T39" fmla="*/ 434 h 43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6" h="434">
                    <a:moveTo>
                      <a:pt x="112" y="9"/>
                    </a:moveTo>
                    <a:lnTo>
                      <a:pt x="109" y="5"/>
                    </a:lnTo>
                    <a:lnTo>
                      <a:pt x="0" y="434"/>
                    </a:lnTo>
                    <a:lnTo>
                      <a:pt x="8" y="434"/>
                    </a:lnTo>
                    <a:lnTo>
                      <a:pt x="116" y="5"/>
                    </a:lnTo>
                    <a:lnTo>
                      <a:pt x="112" y="0"/>
                    </a:lnTo>
                    <a:lnTo>
                      <a:pt x="116" y="5"/>
                    </a:lnTo>
                    <a:lnTo>
                      <a:pt x="115" y="2"/>
                    </a:lnTo>
                    <a:lnTo>
                      <a:pt x="112" y="1"/>
                    </a:lnTo>
                    <a:lnTo>
                      <a:pt x="110" y="2"/>
                    </a:lnTo>
                    <a:lnTo>
                      <a:pt x="109" y="5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14" name="Freeform 99"/>
              <p:cNvSpPr>
                <a:spLocks/>
              </p:cNvSpPr>
              <p:nvPr/>
            </p:nvSpPr>
            <p:spPr bwMode="auto">
              <a:xfrm>
                <a:off x="4135" y="2923"/>
                <a:ext cx="167" cy="9"/>
              </a:xfrm>
              <a:custGeom>
                <a:avLst/>
                <a:gdLst>
                  <a:gd name="T0" fmla="*/ 9 w 167"/>
                  <a:gd name="T1" fmla="*/ 5 h 9"/>
                  <a:gd name="T2" fmla="*/ 5 w 167"/>
                  <a:gd name="T3" fmla="*/ 9 h 9"/>
                  <a:gd name="T4" fmla="*/ 14 w 167"/>
                  <a:gd name="T5" fmla="*/ 9 h 9"/>
                  <a:gd name="T6" fmla="*/ 33 w 167"/>
                  <a:gd name="T7" fmla="*/ 9 h 9"/>
                  <a:gd name="T8" fmla="*/ 59 w 167"/>
                  <a:gd name="T9" fmla="*/ 9 h 9"/>
                  <a:gd name="T10" fmla="*/ 87 w 167"/>
                  <a:gd name="T11" fmla="*/ 9 h 9"/>
                  <a:gd name="T12" fmla="*/ 115 w 167"/>
                  <a:gd name="T13" fmla="*/ 9 h 9"/>
                  <a:gd name="T14" fmla="*/ 141 w 167"/>
                  <a:gd name="T15" fmla="*/ 9 h 9"/>
                  <a:gd name="T16" fmla="*/ 159 w 167"/>
                  <a:gd name="T17" fmla="*/ 9 h 9"/>
                  <a:gd name="T18" fmla="*/ 167 w 167"/>
                  <a:gd name="T19" fmla="*/ 9 h 9"/>
                  <a:gd name="T20" fmla="*/ 167 w 167"/>
                  <a:gd name="T21" fmla="*/ 0 h 9"/>
                  <a:gd name="T22" fmla="*/ 159 w 167"/>
                  <a:gd name="T23" fmla="*/ 0 h 9"/>
                  <a:gd name="T24" fmla="*/ 141 w 167"/>
                  <a:gd name="T25" fmla="*/ 0 h 9"/>
                  <a:gd name="T26" fmla="*/ 115 w 167"/>
                  <a:gd name="T27" fmla="*/ 0 h 9"/>
                  <a:gd name="T28" fmla="*/ 87 w 167"/>
                  <a:gd name="T29" fmla="*/ 0 h 9"/>
                  <a:gd name="T30" fmla="*/ 59 w 167"/>
                  <a:gd name="T31" fmla="*/ 0 h 9"/>
                  <a:gd name="T32" fmla="*/ 33 w 167"/>
                  <a:gd name="T33" fmla="*/ 0 h 9"/>
                  <a:gd name="T34" fmla="*/ 14 w 167"/>
                  <a:gd name="T35" fmla="*/ 0 h 9"/>
                  <a:gd name="T36" fmla="*/ 5 w 167"/>
                  <a:gd name="T37" fmla="*/ 0 h 9"/>
                  <a:gd name="T38" fmla="*/ 2 w 167"/>
                  <a:gd name="T39" fmla="*/ 5 h 9"/>
                  <a:gd name="T40" fmla="*/ 5 w 167"/>
                  <a:gd name="T41" fmla="*/ 0 h 9"/>
                  <a:gd name="T42" fmla="*/ 2 w 167"/>
                  <a:gd name="T43" fmla="*/ 1 h 9"/>
                  <a:gd name="T44" fmla="*/ 0 w 167"/>
                  <a:gd name="T45" fmla="*/ 5 h 9"/>
                  <a:gd name="T46" fmla="*/ 2 w 167"/>
                  <a:gd name="T47" fmla="*/ 8 h 9"/>
                  <a:gd name="T48" fmla="*/ 5 w 167"/>
                  <a:gd name="T49" fmla="*/ 9 h 9"/>
                  <a:gd name="T50" fmla="*/ 9 w 167"/>
                  <a:gd name="T51" fmla="*/ 5 h 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67"/>
                  <a:gd name="T79" fmla="*/ 0 h 9"/>
                  <a:gd name="T80" fmla="*/ 167 w 167"/>
                  <a:gd name="T81" fmla="*/ 9 h 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67" h="9">
                    <a:moveTo>
                      <a:pt x="9" y="5"/>
                    </a:moveTo>
                    <a:lnTo>
                      <a:pt x="5" y="9"/>
                    </a:lnTo>
                    <a:lnTo>
                      <a:pt x="14" y="9"/>
                    </a:lnTo>
                    <a:lnTo>
                      <a:pt x="33" y="9"/>
                    </a:lnTo>
                    <a:lnTo>
                      <a:pt x="59" y="9"/>
                    </a:lnTo>
                    <a:lnTo>
                      <a:pt x="87" y="9"/>
                    </a:lnTo>
                    <a:lnTo>
                      <a:pt x="115" y="9"/>
                    </a:lnTo>
                    <a:lnTo>
                      <a:pt x="141" y="9"/>
                    </a:lnTo>
                    <a:lnTo>
                      <a:pt x="159" y="9"/>
                    </a:lnTo>
                    <a:lnTo>
                      <a:pt x="167" y="9"/>
                    </a:lnTo>
                    <a:lnTo>
                      <a:pt x="167" y="0"/>
                    </a:lnTo>
                    <a:lnTo>
                      <a:pt x="159" y="0"/>
                    </a:lnTo>
                    <a:lnTo>
                      <a:pt x="141" y="0"/>
                    </a:lnTo>
                    <a:lnTo>
                      <a:pt x="115" y="0"/>
                    </a:lnTo>
                    <a:lnTo>
                      <a:pt x="87" y="0"/>
                    </a:lnTo>
                    <a:lnTo>
                      <a:pt x="59" y="0"/>
                    </a:lnTo>
                    <a:lnTo>
                      <a:pt x="33" y="0"/>
                    </a:lnTo>
                    <a:lnTo>
                      <a:pt x="14" y="0"/>
                    </a:lnTo>
                    <a:lnTo>
                      <a:pt x="5" y="0"/>
                    </a:lnTo>
                    <a:lnTo>
                      <a:pt x="2" y="5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0" y="5"/>
                    </a:lnTo>
                    <a:lnTo>
                      <a:pt x="2" y="8"/>
                    </a:lnTo>
                    <a:lnTo>
                      <a:pt x="5" y="9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15" name="Freeform 100"/>
              <p:cNvSpPr>
                <a:spLocks/>
              </p:cNvSpPr>
              <p:nvPr/>
            </p:nvSpPr>
            <p:spPr bwMode="auto">
              <a:xfrm>
                <a:off x="4562" y="2186"/>
                <a:ext cx="299" cy="265"/>
              </a:xfrm>
              <a:custGeom>
                <a:avLst/>
                <a:gdLst>
                  <a:gd name="T0" fmla="*/ 45 w 299"/>
                  <a:gd name="T1" fmla="*/ 185 h 265"/>
                  <a:gd name="T2" fmla="*/ 54 w 299"/>
                  <a:gd name="T3" fmla="*/ 202 h 265"/>
                  <a:gd name="T4" fmla="*/ 65 w 299"/>
                  <a:gd name="T5" fmla="*/ 217 h 265"/>
                  <a:gd name="T6" fmla="*/ 78 w 299"/>
                  <a:gd name="T7" fmla="*/ 230 h 265"/>
                  <a:gd name="T8" fmla="*/ 93 w 299"/>
                  <a:gd name="T9" fmla="*/ 243 h 265"/>
                  <a:gd name="T10" fmla="*/ 110 w 299"/>
                  <a:gd name="T11" fmla="*/ 251 h 265"/>
                  <a:gd name="T12" fmla="*/ 127 w 299"/>
                  <a:gd name="T13" fmla="*/ 259 h 265"/>
                  <a:gd name="T14" fmla="*/ 147 w 299"/>
                  <a:gd name="T15" fmla="*/ 263 h 265"/>
                  <a:gd name="T16" fmla="*/ 166 w 299"/>
                  <a:gd name="T17" fmla="*/ 265 h 265"/>
                  <a:gd name="T18" fmla="*/ 193 w 299"/>
                  <a:gd name="T19" fmla="*/ 262 h 265"/>
                  <a:gd name="T20" fmla="*/ 217 w 299"/>
                  <a:gd name="T21" fmla="*/ 254 h 265"/>
                  <a:gd name="T22" fmla="*/ 240 w 299"/>
                  <a:gd name="T23" fmla="*/ 241 h 265"/>
                  <a:gd name="T24" fmla="*/ 260 w 299"/>
                  <a:gd name="T25" fmla="*/ 226 h 265"/>
                  <a:gd name="T26" fmla="*/ 276 w 299"/>
                  <a:gd name="T27" fmla="*/ 206 h 265"/>
                  <a:gd name="T28" fmla="*/ 288 w 299"/>
                  <a:gd name="T29" fmla="*/ 184 h 265"/>
                  <a:gd name="T30" fmla="*/ 297 w 299"/>
                  <a:gd name="T31" fmla="*/ 160 h 265"/>
                  <a:gd name="T32" fmla="*/ 299 w 299"/>
                  <a:gd name="T33" fmla="*/ 133 h 265"/>
                  <a:gd name="T34" fmla="*/ 297 w 299"/>
                  <a:gd name="T35" fmla="*/ 106 h 265"/>
                  <a:gd name="T36" fmla="*/ 288 w 299"/>
                  <a:gd name="T37" fmla="*/ 82 h 265"/>
                  <a:gd name="T38" fmla="*/ 276 w 299"/>
                  <a:gd name="T39" fmla="*/ 58 h 265"/>
                  <a:gd name="T40" fmla="*/ 260 w 299"/>
                  <a:gd name="T41" fmla="*/ 39 h 265"/>
                  <a:gd name="T42" fmla="*/ 240 w 299"/>
                  <a:gd name="T43" fmla="*/ 23 h 265"/>
                  <a:gd name="T44" fmla="*/ 217 w 299"/>
                  <a:gd name="T45" fmla="*/ 11 h 265"/>
                  <a:gd name="T46" fmla="*/ 193 w 299"/>
                  <a:gd name="T47" fmla="*/ 2 h 265"/>
                  <a:gd name="T48" fmla="*/ 166 w 299"/>
                  <a:gd name="T49" fmla="*/ 0 h 265"/>
                  <a:gd name="T50" fmla="*/ 139 w 299"/>
                  <a:gd name="T51" fmla="*/ 2 h 265"/>
                  <a:gd name="T52" fmla="*/ 115 w 299"/>
                  <a:gd name="T53" fmla="*/ 11 h 265"/>
                  <a:gd name="T54" fmla="*/ 92 w 299"/>
                  <a:gd name="T55" fmla="*/ 23 h 265"/>
                  <a:gd name="T56" fmla="*/ 73 w 299"/>
                  <a:gd name="T57" fmla="*/ 39 h 265"/>
                  <a:gd name="T58" fmla="*/ 56 w 299"/>
                  <a:gd name="T59" fmla="*/ 58 h 265"/>
                  <a:gd name="T60" fmla="*/ 44 w 299"/>
                  <a:gd name="T61" fmla="*/ 82 h 265"/>
                  <a:gd name="T62" fmla="*/ 37 w 299"/>
                  <a:gd name="T63" fmla="*/ 106 h 265"/>
                  <a:gd name="T64" fmla="*/ 34 w 299"/>
                  <a:gd name="T65" fmla="*/ 133 h 265"/>
                  <a:gd name="T66" fmla="*/ 28 w 299"/>
                  <a:gd name="T67" fmla="*/ 134 h 265"/>
                  <a:gd name="T68" fmla="*/ 22 w 299"/>
                  <a:gd name="T69" fmla="*/ 133 h 265"/>
                  <a:gd name="T70" fmla="*/ 16 w 299"/>
                  <a:gd name="T71" fmla="*/ 133 h 265"/>
                  <a:gd name="T72" fmla="*/ 10 w 299"/>
                  <a:gd name="T73" fmla="*/ 134 h 265"/>
                  <a:gd name="T74" fmla="*/ 6 w 299"/>
                  <a:gd name="T75" fmla="*/ 137 h 265"/>
                  <a:gd name="T76" fmla="*/ 3 w 299"/>
                  <a:gd name="T77" fmla="*/ 141 h 265"/>
                  <a:gd name="T78" fmla="*/ 0 w 299"/>
                  <a:gd name="T79" fmla="*/ 150 h 265"/>
                  <a:gd name="T80" fmla="*/ 0 w 299"/>
                  <a:gd name="T81" fmla="*/ 162 h 265"/>
                  <a:gd name="T82" fmla="*/ 3 w 299"/>
                  <a:gd name="T83" fmla="*/ 174 h 265"/>
                  <a:gd name="T84" fmla="*/ 5 w 299"/>
                  <a:gd name="T85" fmla="*/ 183 h 265"/>
                  <a:gd name="T86" fmla="*/ 10 w 299"/>
                  <a:gd name="T87" fmla="*/ 189 h 265"/>
                  <a:gd name="T88" fmla="*/ 16 w 299"/>
                  <a:gd name="T89" fmla="*/ 190 h 265"/>
                  <a:gd name="T90" fmla="*/ 23 w 299"/>
                  <a:gd name="T91" fmla="*/ 190 h 265"/>
                  <a:gd name="T92" fmla="*/ 31 w 299"/>
                  <a:gd name="T93" fmla="*/ 189 h 265"/>
                  <a:gd name="T94" fmla="*/ 38 w 299"/>
                  <a:gd name="T95" fmla="*/ 188 h 265"/>
                  <a:gd name="T96" fmla="*/ 45 w 299"/>
                  <a:gd name="T97" fmla="*/ 185 h 26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99"/>
                  <a:gd name="T148" fmla="*/ 0 h 265"/>
                  <a:gd name="T149" fmla="*/ 299 w 299"/>
                  <a:gd name="T150" fmla="*/ 265 h 26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99" h="265">
                    <a:moveTo>
                      <a:pt x="45" y="185"/>
                    </a:moveTo>
                    <a:lnTo>
                      <a:pt x="54" y="202"/>
                    </a:lnTo>
                    <a:lnTo>
                      <a:pt x="65" y="217"/>
                    </a:lnTo>
                    <a:lnTo>
                      <a:pt x="78" y="230"/>
                    </a:lnTo>
                    <a:lnTo>
                      <a:pt x="93" y="243"/>
                    </a:lnTo>
                    <a:lnTo>
                      <a:pt x="110" y="251"/>
                    </a:lnTo>
                    <a:lnTo>
                      <a:pt x="127" y="259"/>
                    </a:lnTo>
                    <a:lnTo>
                      <a:pt x="147" y="263"/>
                    </a:lnTo>
                    <a:lnTo>
                      <a:pt x="166" y="265"/>
                    </a:lnTo>
                    <a:lnTo>
                      <a:pt x="193" y="262"/>
                    </a:lnTo>
                    <a:lnTo>
                      <a:pt x="217" y="254"/>
                    </a:lnTo>
                    <a:lnTo>
                      <a:pt x="240" y="241"/>
                    </a:lnTo>
                    <a:lnTo>
                      <a:pt x="260" y="226"/>
                    </a:lnTo>
                    <a:lnTo>
                      <a:pt x="276" y="206"/>
                    </a:lnTo>
                    <a:lnTo>
                      <a:pt x="288" y="184"/>
                    </a:lnTo>
                    <a:lnTo>
                      <a:pt x="297" y="160"/>
                    </a:lnTo>
                    <a:lnTo>
                      <a:pt x="299" y="133"/>
                    </a:lnTo>
                    <a:lnTo>
                      <a:pt x="297" y="106"/>
                    </a:lnTo>
                    <a:lnTo>
                      <a:pt x="288" y="82"/>
                    </a:lnTo>
                    <a:lnTo>
                      <a:pt x="276" y="58"/>
                    </a:lnTo>
                    <a:lnTo>
                      <a:pt x="260" y="39"/>
                    </a:lnTo>
                    <a:lnTo>
                      <a:pt x="240" y="23"/>
                    </a:lnTo>
                    <a:lnTo>
                      <a:pt x="217" y="11"/>
                    </a:lnTo>
                    <a:lnTo>
                      <a:pt x="193" y="2"/>
                    </a:lnTo>
                    <a:lnTo>
                      <a:pt x="166" y="0"/>
                    </a:lnTo>
                    <a:lnTo>
                      <a:pt x="139" y="2"/>
                    </a:lnTo>
                    <a:lnTo>
                      <a:pt x="115" y="11"/>
                    </a:lnTo>
                    <a:lnTo>
                      <a:pt x="92" y="23"/>
                    </a:lnTo>
                    <a:lnTo>
                      <a:pt x="73" y="39"/>
                    </a:lnTo>
                    <a:lnTo>
                      <a:pt x="56" y="58"/>
                    </a:lnTo>
                    <a:lnTo>
                      <a:pt x="44" y="82"/>
                    </a:lnTo>
                    <a:lnTo>
                      <a:pt x="37" y="106"/>
                    </a:lnTo>
                    <a:lnTo>
                      <a:pt x="34" y="133"/>
                    </a:lnTo>
                    <a:lnTo>
                      <a:pt x="28" y="134"/>
                    </a:lnTo>
                    <a:lnTo>
                      <a:pt x="22" y="133"/>
                    </a:lnTo>
                    <a:lnTo>
                      <a:pt x="16" y="133"/>
                    </a:lnTo>
                    <a:lnTo>
                      <a:pt x="10" y="134"/>
                    </a:lnTo>
                    <a:lnTo>
                      <a:pt x="6" y="137"/>
                    </a:lnTo>
                    <a:lnTo>
                      <a:pt x="3" y="141"/>
                    </a:lnTo>
                    <a:lnTo>
                      <a:pt x="0" y="150"/>
                    </a:lnTo>
                    <a:lnTo>
                      <a:pt x="0" y="162"/>
                    </a:lnTo>
                    <a:lnTo>
                      <a:pt x="3" y="174"/>
                    </a:lnTo>
                    <a:lnTo>
                      <a:pt x="5" y="183"/>
                    </a:lnTo>
                    <a:lnTo>
                      <a:pt x="10" y="189"/>
                    </a:lnTo>
                    <a:lnTo>
                      <a:pt x="16" y="190"/>
                    </a:lnTo>
                    <a:lnTo>
                      <a:pt x="23" y="190"/>
                    </a:lnTo>
                    <a:lnTo>
                      <a:pt x="31" y="189"/>
                    </a:lnTo>
                    <a:lnTo>
                      <a:pt x="38" y="188"/>
                    </a:lnTo>
                    <a:lnTo>
                      <a:pt x="45" y="185"/>
                    </a:lnTo>
                    <a:close/>
                  </a:path>
                </a:pathLst>
              </a:custGeom>
              <a:solidFill>
                <a:srgbClr val="B2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16" name="Freeform 101"/>
              <p:cNvSpPr>
                <a:spLocks/>
              </p:cNvSpPr>
              <p:nvPr/>
            </p:nvSpPr>
            <p:spPr bwMode="auto">
              <a:xfrm>
                <a:off x="4604" y="2370"/>
                <a:ext cx="124" cy="85"/>
              </a:xfrm>
              <a:custGeom>
                <a:avLst/>
                <a:gdLst>
                  <a:gd name="T0" fmla="*/ 124 w 124"/>
                  <a:gd name="T1" fmla="*/ 76 h 85"/>
                  <a:gd name="T2" fmla="*/ 124 w 124"/>
                  <a:gd name="T3" fmla="*/ 76 h 85"/>
                  <a:gd name="T4" fmla="*/ 105 w 124"/>
                  <a:gd name="T5" fmla="*/ 76 h 85"/>
                  <a:gd name="T6" fmla="*/ 86 w 124"/>
                  <a:gd name="T7" fmla="*/ 71 h 85"/>
                  <a:gd name="T8" fmla="*/ 69 w 124"/>
                  <a:gd name="T9" fmla="*/ 64 h 85"/>
                  <a:gd name="T10" fmla="*/ 53 w 124"/>
                  <a:gd name="T11" fmla="*/ 55 h 85"/>
                  <a:gd name="T12" fmla="*/ 39 w 124"/>
                  <a:gd name="T13" fmla="*/ 44 h 85"/>
                  <a:gd name="T14" fmla="*/ 27 w 124"/>
                  <a:gd name="T15" fmla="*/ 31 h 85"/>
                  <a:gd name="T16" fmla="*/ 16 w 124"/>
                  <a:gd name="T17" fmla="*/ 16 h 85"/>
                  <a:gd name="T18" fmla="*/ 7 w 124"/>
                  <a:gd name="T19" fmla="*/ 0 h 85"/>
                  <a:gd name="T20" fmla="*/ 0 w 124"/>
                  <a:gd name="T21" fmla="*/ 3 h 85"/>
                  <a:gd name="T22" fmla="*/ 8 w 124"/>
                  <a:gd name="T23" fmla="*/ 21 h 85"/>
                  <a:gd name="T24" fmla="*/ 19 w 124"/>
                  <a:gd name="T25" fmla="*/ 35 h 85"/>
                  <a:gd name="T26" fmla="*/ 34 w 124"/>
                  <a:gd name="T27" fmla="*/ 49 h 85"/>
                  <a:gd name="T28" fmla="*/ 48 w 124"/>
                  <a:gd name="T29" fmla="*/ 62 h 85"/>
                  <a:gd name="T30" fmla="*/ 67 w 124"/>
                  <a:gd name="T31" fmla="*/ 71 h 85"/>
                  <a:gd name="T32" fmla="*/ 84 w 124"/>
                  <a:gd name="T33" fmla="*/ 78 h 85"/>
                  <a:gd name="T34" fmla="*/ 105 w 124"/>
                  <a:gd name="T35" fmla="*/ 83 h 85"/>
                  <a:gd name="T36" fmla="*/ 124 w 124"/>
                  <a:gd name="T37" fmla="*/ 85 h 85"/>
                  <a:gd name="T38" fmla="*/ 124 w 124"/>
                  <a:gd name="T39" fmla="*/ 85 h 85"/>
                  <a:gd name="T40" fmla="*/ 124 w 124"/>
                  <a:gd name="T41" fmla="*/ 76 h 8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24"/>
                  <a:gd name="T64" fmla="*/ 0 h 85"/>
                  <a:gd name="T65" fmla="*/ 124 w 124"/>
                  <a:gd name="T66" fmla="*/ 85 h 8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24" h="85">
                    <a:moveTo>
                      <a:pt x="124" y="76"/>
                    </a:moveTo>
                    <a:lnTo>
                      <a:pt x="124" y="76"/>
                    </a:lnTo>
                    <a:lnTo>
                      <a:pt x="105" y="76"/>
                    </a:lnTo>
                    <a:lnTo>
                      <a:pt x="86" y="71"/>
                    </a:lnTo>
                    <a:lnTo>
                      <a:pt x="69" y="64"/>
                    </a:lnTo>
                    <a:lnTo>
                      <a:pt x="53" y="55"/>
                    </a:lnTo>
                    <a:lnTo>
                      <a:pt x="39" y="44"/>
                    </a:lnTo>
                    <a:lnTo>
                      <a:pt x="27" y="31"/>
                    </a:lnTo>
                    <a:lnTo>
                      <a:pt x="16" y="16"/>
                    </a:lnTo>
                    <a:lnTo>
                      <a:pt x="7" y="0"/>
                    </a:lnTo>
                    <a:lnTo>
                      <a:pt x="0" y="3"/>
                    </a:lnTo>
                    <a:lnTo>
                      <a:pt x="8" y="21"/>
                    </a:lnTo>
                    <a:lnTo>
                      <a:pt x="19" y="35"/>
                    </a:lnTo>
                    <a:lnTo>
                      <a:pt x="34" y="49"/>
                    </a:lnTo>
                    <a:lnTo>
                      <a:pt x="48" y="62"/>
                    </a:lnTo>
                    <a:lnTo>
                      <a:pt x="67" y="71"/>
                    </a:lnTo>
                    <a:lnTo>
                      <a:pt x="84" y="78"/>
                    </a:lnTo>
                    <a:lnTo>
                      <a:pt x="105" y="83"/>
                    </a:lnTo>
                    <a:lnTo>
                      <a:pt x="124" y="85"/>
                    </a:lnTo>
                    <a:lnTo>
                      <a:pt x="124" y="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17" name="Freeform 102"/>
              <p:cNvSpPr>
                <a:spLocks/>
              </p:cNvSpPr>
              <p:nvPr/>
            </p:nvSpPr>
            <p:spPr bwMode="auto">
              <a:xfrm>
                <a:off x="4728" y="2319"/>
                <a:ext cx="138" cy="136"/>
              </a:xfrm>
              <a:custGeom>
                <a:avLst/>
                <a:gdLst>
                  <a:gd name="T0" fmla="*/ 128 w 138"/>
                  <a:gd name="T1" fmla="*/ 0 h 136"/>
                  <a:gd name="T2" fmla="*/ 128 w 138"/>
                  <a:gd name="T3" fmla="*/ 0 h 136"/>
                  <a:gd name="T4" fmla="*/ 127 w 138"/>
                  <a:gd name="T5" fmla="*/ 27 h 136"/>
                  <a:gd name="T6" fmla="*/ 118 w 138"/>
                  <a:gd name="T7" fmla="*/ 50 h 136"/>
                  <a:gd name="T8" fmla="*/ 106 w 138"/>
                  <a:gd name="T9" fmla="*/ 71 h 136"/>
                  <a:gd name="T10" fmla="*/ 92 w 138"/>
                  <a:gd name="T11" fmla="*/ 90 h 136"/>
                  <a:gd name="T12" fmla="*/ 72 w 138"/>
                  <a:gd name="T13" fmla="*/ 105 h 136"/>
                  <a:gd name="T14" fmla="*/ 50 w 138"/>
                  <a:gd name="T15" fmla="*/ 117 h 136"/>
                  <a:gd name="T16" fmla="*/ 27 w 138"/>
                  <a:gd name="T17" fmla="*/ 126 h 136"/>
                  <a:gd name="T18" fmla="*/ 0 w 138"/>
                  <a:gd name="T19" fmla="*/ 127 h 136"/>
                  <a:gd name="T20" fmla="*/ 0 w 138"/>
                  <a:gd name="T21" fmla="*/ 136 h 136"/>
                  <a:gd name="T22" fmla="*/ 27 w 138"/>
                  <a:gd name="T23" fmla="*/ 133 h 136"/>
                  <a:gd name="T24" fmla="*/ 53 w 138"/>
                  <a:gd name="T25" fmla="*/ 124 h 136"/>
                  <a:gd name="T26" fmla="*/ 77 w 138"/>
                  <a:gd name="T27" fmla="*/ 112 h 136"/>
                  <a:gd name="T28" fmla="*/ 96 w 138"/>
                  <a:gd name="T29" fmla="*/ 95 h 136"/>
                  <a:gd name="T30" fmla="*/ 114 w 138"/>
                  <a:gd name="T31" fmla="*/ 76 h 136"/>
                  <a:gd name="T32" fmla="*/ 126 w 138"/>
                  <a:gd name="T33" fmla="*/ 52 h 136"/>
                  <a:gd name="T34" fmla="*/ 134 w 138"/>
                  <a:gd name="T35" fmla="*/ 27 h 136"/>
                  <a:gd name="T36" fmla="*/ 138 w 138"/>
                  <a:gd name="T37" fmla="*/ 0 h 136"/>
                  <a:gd name="T38" fmla="*/ 138 w 138"/>
                  <a:gd name="T39" fmla="*/ 0 h 136"/>
                  <a:gd name="T40" fmla="*/ 128 w 138"/>
                  <a:gd name="T41" fmla="*/ 0 h 1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38"/>
                  <a:gd name="T64" fmla="*/ 0 h 136"/>
                  <a:gd name="T65" fmla="*/ 138 w 138"/>
                  <a:gd name="T66" fmla="*/ 136 h 1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38" h="136">
                    <a:moveTo>
                      <a:pt x="128" y="0"/>
                    </a:moveTo>
                    <a:lnTo>
                      <a:pt x="128" y="0"/>
                    </a:lnTo>
                    <a:lnTo>
                      <a:pt x="127" y="27"/>
                    </a:lnTo>
                    <a:lnTo>
                      <a:pt x="118" y="50"/>
                    </a:lnTo>
                    <a:lnTo>
                      <a:pt x="106" y="71"/>
                    </a:lnTo>
                    <a:lnTo>
                      <a:pt x="92" y="90"/>
                    </a:lnTo>
                    <a:lnTo>
                      <a:pt x="72" y="105"/>
                    </a:lnTo>
                    <a:lnTo>
                      <a:pt x="50" y="117"/>
                    </a:lnTo>
                    <a:lnTo>
                      <a:pt x="27" y="126"/>
                    </a:lnTo>
                    <a:lnTo>
                      <a:pt x="0" y="127"/>
                    </a:lnTo>
                    <a:lnTo>
                      <a:pt x="0" y="136"/>
                    </a:lnTo>
                    <a:lnTo>
                      <a:pt x="27" y="133"/>
                    </a:lnTo>
                    <a:lnTo>
                      <a:pt x="53" y="124"/>
                    </a:lnTo>
                    <a:lnTo>
                      <a:pt x="77" y="112"/>
                    </a:lnTo>
                    <a:lnTo>
                      <a:pt x="96" y="95"/>
                    </a:lnTo>
                    <a:lnTo>
                      <a:pt x="114" y="76"/>
                    </a:lnTo>
                    <a:lnTo>
                      <a:pt x="126" y="52"/>
                    </a:lnTo>
                    <a:lnTo>
                      <a:pt x="134" y="27"/>
                    </a:lnTo>
                    <a:lnTo>
                      <a:pt x="138" y="0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18" name="Freeform 103"/>
              <p:cNvSpPr>
                <a:spLocks/>
              </p:cNvSpPr>
              <p:nvPr/>
            </p:nvSpPr>
            <p:spPr bwMode="auto">
              <a:xfrm>
                <a:off x="4728" y="2181"/>
                <a:ext cx="138" cy="138"/>
              </a:xfrm>
              <a:custGeom>
                <a:avLst/>
                <a:gdLst>
                  <a:gd name="T0" fmla="*/ 0 w 138"/>
                  <a:gd name="T1" fmla="*/ 10 h 138"/>
                  <a:gd name="T2" fmla="*/ 0 w 138"/>
                  <a:gd name="T3" fmla="*/ 10 h 138"/>
                  <a:gd name="T4" fmla="*/ 27 w 138"/>
                  <a:gd name="T5" fmla="*/ 11 h 138"/>
                  <a:gd name="T6" fmla="*/ 50 w 138"/>
                  <a:gd name="T7" fmla="*/ 20 h 138"/>
                  <a:gd name="T8" fmla="*/ 72 w 138"/>
                  <a:gd name="T9" fmla="*/ 32 h 138"/>
                  <a:gd name="T10" fmla="*/ 92 w 138"/>
                  <a:gd name="T11" fmla="*/ 46 h 138"/>
                  <a:gd name="T12" fmla="*/ 106 w 138"/>
                  <a:gd name="T13" fmla="*/ 66 h 138"/>
                  <a:gd name="T14" fmla="*/ 118 w 138"/>
                  <a:gd name="T15" fmla="*/ 88 h 138"/>
                  <a:gd name="T16" fmla="*/ 127 w 138"/>
                  <a:gd name="T17" fmla="*/ 111 h 138"/>
                  <a:gd name="T18" fmla="*/ 128 w 138"/>
                  <a:gd name="T19" fmla="*/ 138 h 138"/>
                  <a:gd name="T20" fmla="*/ 138 w 138"/>
                  <a:gd name="T21" fmla="*/ 138 h 138"/>
                  <a:gd name="T22" fmla="*/ 134 w 138"/>
                  <a:gd name="T23" fmla="*/ 111 h 138"/>
                  <a:gd name="T24" fmla="*/ 126 w 138"/>
                  <a:gd name="T25" fmla="*/ 85 h 138"/>
                  <a:gd name="T26" fmla="*/ 114 w 138"/>
                  <a:gd name="T27" fmla="*/ 61 h 138"/>
                  <a:gd name="T28" fmla="*/ 96 w 138"/>
                  <a:gd name="T29" fmla="*/ 42 h 138"/>
                  <a:gd name="T30" fmla="*/ 77 w 138"/>
                  <a:gd name="T31" fmla="*/ 24 h 138"/>
                  <a:gd name="T32" fmla="*/ 53 w 138"/>
                  <a:gd name="T33" fmla="*/ 12 h 138"/>
                  <a:gd name="T34" fmla="*/ 27 w 138"/>
                  <a:gd name="T35" fmla="*/ 4 h 138"/>
                  <a:gd name="T36" fmla="*/ 0 w 138"/>
                  <a:gd name="T37" fmla="*/ 0 h 138"/>
                  <a:gd name="T38" fmla="*/ 0 w 138"/>
                  <a:gd name="T39" fmla="*/ 0 h 138"/>
                  <a:gd name="T40" fmla="*/ 0 w 138"/>
                  <a:gd name="T41" fmla="*/ 10 h 1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38"/>
                  <a:gd name="T64" fmla="*/ 0 h 138"/>
                  <a:gd name="T65" fmla="*/ 138 w 138"/>
                  <a:gd name="T66" fmla="*/ 138 h 1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38" h="138">
                    <a:moveTo>
                      <a:pt x="0" y="10"/>
                    </a:moveTo>
                    <a:lnTo>
                      <a:pt x="0" y="10"/>
                    </a:lnTo>
                    <a:lnTo>
                      <a:pt x="27" y="11"/>
                    </a:lnTo>
                    <a:lnTo>
                      <a:pt x="50" y="20"/>
                    </a:lnTo>
                    <a:lnTo>
                      <a:pt x="72" y="32"/>
                    </a:lnTo>
                    <a:lnTo>
                      <a:pt x="92" y="46"/>
                    </a:lnTo>
                    <a:lnTo>
                      <a:pt x="106" y="66"/>
                    </a:lnTo>
                    <a:lnTo>
                      <a:pt x="118" y="88"/>
                    </a:lnTo>
                    <a:lnTo>
                      <a:pt x="127" y="111"/>
                    </a:lnTo>
                    <a:lnTo>
                      <a:pt x="128" y="138"/>
                    </a:lnTo>
                    <a:lnTo>
                      <a:pt x="138" y="138"/>
                    </a:lnTo>
                    <a:lnTo>
                      <a:pt x="134" y="111"/>
                    </a:lnTo>
                    <a:lnTo>
                      <a:pt x="126" y="85"/>
                    </a:lnTo>
                    <a:lnTo>
                      <a:pt x="114" y="61"/>
                    </a:lnTo>
                    <a:lnTo>
                      <a:pt x="96" y="42"/>
                    </a:lnTo>
                    <a:lnTo>
                      <a:pt x="77" y="24"/>
                    </a:lnTo>
                    <a:lnTo>
                      <a:pt x="53" y="12"/>
                    </a:lnTo>
                    <a:lnTo>
                      <a:pt x="27" y="4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19" name="Freeform 104"/>
              <p:cNvSpPr>
                <a:spLocks/>
              </p:cNvSpPr>
              <p:nvPr/>
            </p:nvSpPr>
            <p:spPr bwMode="auto">
              <a:xfrm>
                <a:off x="4592" y="2181"/>
                <a:ext cx="136" cy="143"/>
              </a:xfrm>
              <a:custGeom>
                <a:avLst/>
                <a:gdLst>
                  <a:gd name="T0" fmla="*/ 4 w 136"/>
                  <a:gd name="T1" fmla="*/ 142 h 143"/>
                  <a:gd name="T2" fmla="*/ 9 w 136"/>
                  <a:gd name="T3" fmla="*/ 138 h 143"/>
                  <a:gd name="T4" fmla="*/ 10 w 136"/>
                  <a:gd name="T5" fmla="*/ 111 h 143"/>
                  <a:gd name="T6" fmla="*/ 18 w 136"/>
                  <a:gd name="T7" fmla="*/ 88 h 143"/>
                  <a:gd name="T8" fmla="*/ 30 w 136"/>
                  <a:gd name="T9" fmla="*/ 66 h 143"/>
                  <a:gd name="T10" fmla="*/ 46 w 136"/>
                  <a:gd name="T11" fmla="*/ 46 h 143"/>
                  <a:gd name="T12" fmla="*/ 64 w 136"/>
                  <a:gd name="T13" fmla="*/ 32 h 143"/>
                  <a:gd name="T14" fmla="*/ 86 w 136"/>
                  <a:gd name="T15" fmla="*/ 20 h 143"/>
                  <a:gd name="T16" fmla="*/ 109 w 136"/>
                  <a:gd name="T17" fmla="*/ 11 h 143"/>
                  <a:gd name="T18" fmla="*/ 136 w 136"/>
                  <a:gd name="T19" fmla="*/ 10 h 143"/>
                  <a:gd name="T20" fmla="*/ 136 w 136"/>
                  <a:gd name="T21" fmla="*/ 0 h 143"/>
                  <a:gd name="T22" fmla="*/ 109 w 136"/>
                  <a:gd name="T23" fmla="*/ 4 h 143"/>
                  <a:gd name="T24" fmla="*/ 84 w 136"/>
                  <a:gd name="T25" fmla="*/ 12 h 143"/>
                  <a:gd name="T26" fmla="*/ 59 w 136"/>
                  <a:gd name="T27" fmla="*/ 24 h 143"/>
                  <a:gd name="T28" fmla="*/ 41 w 136"/>
                  <a:gd name="T29" fmla="*/ 42 h 143"/>
                  <a:gd name="T30" fmla="*/ 23 w 136"/>
                  <a:gd name="T31" fmla="*/ 61 h 143"/>
                  <a:gd name="T32" fmla="*/ 10 w 136"/>
                  <a:gd name="T33" fmla="*/ 85 h 143"/>
                  <a:gd name="T34" fmla="*/ 3 w 136"/>
                  <a:gd name="T35" fmla="*/ 111 h 143"/>
                  <a:gd name="T36" fmla="*/ 0 w 136"/>
                  <a:gd name="T37" fmla="*/ 138 h 143"/>
                  <a:gd name="T38" fmla="*/ 4 w 136"/>
                  <a:gd name="T39" fmla="*/ 134 h 143"/>
                  <a:gd name="T40" fmla="*/ 0 w 136"/>
                  <a:gd name="T41" fmla="*/ 138 h 143"/>
                  <a:gd name="T42" fmla="*/ 1 w 136"/>
                  <a:gd name="T43" fmla="*/ 142 h 143"/>
                  <a:gd name="T44" fmla="*/ 4 w 136"/>
                  <a:gd name="T45" fmla="*/ 143 h 143"/>
                  <a:gd name="T46" fmla="*/ 8 w 136"/>
                  <a:gd name="T47" fmla="*/ 142 h 143"/>
                  <a:gd name="T48" fmla="*/ 9 w 136"/>
                  <a:gd name="T49" fmla="*/ 138 h 143"/>
                  <a:gd name="T50" fmla="*/ 4 w 136"/>
                  <a:gd name="T51" fmla="*/ 142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6"/>
                  <a:gd name="T79" fmla="*/ 0 h 143"/>
                  <a:gd name="T80" fmla="*/ 136 w 136"/>
                  <a:gd name="T81" fmla="*/ 143 h 14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6" h="143">
                    <a:moveTo>
                      <a:pt x="4" y="142"/>
                    </a:moveTo>
                    <a:lnTo>
                      <a:pt x="9" y="138"/>
                    </a:lnTo>
                    <a:lnTo>
                      <a:pt x="10" y="111"/>
                    </a:lnTo>
                    <a:lnTo>
                      <a:pt x="18" y="88"/>
                    </a:lnTo>
                    <a:lnTo>
                      <a:pt x="30" y="66"/>
                    </a:lnTo>
                    <a:lnTo>
                      <a:pt x="46" y="46"/>
                    </a:lnTo>
                    <a:lnTo>
                      <a:pt x="64" y="32"/>
                    </a:lnTo>
                    <a:lnTo>
                      <a:pt x="86" y="20"/>
                    </a:lnTo>
                    <a:lnTo>
                      <a:pt x="109" y="11"/>
                    </a:lnTo>
                    <a:lnTo>
                      <a:pt x="136" y="10"/>
                    </a:lnTo>
                    <a:lnTo>
                      <a:pt x="136" y="0"/>
                    </a:lnTo>
                    <a:lnTo>
                      <a:pt x="109" y="4"/>
                    </a:lnTo>
                    <a:lnTo>
                      <a:pt x="84" y="12"/>
                    </a:lnTo>
                    <a:lnTo>
                      <a:pt x="59" y="24"/>
                    </a:lnTo>
                    <a:lnTo>
                      <a:pt x="41" y="42"/>
                    </a:lnTo>
                    <a:lnTo>
                      <a:pt x="23" y="61"/>
                    </a:lnTo>
                    <a:lnTo>
                      <a:pt x="10" y="85"/>
                    </a:lnTo>
                    <a:lnTo>
                      <a:pt x="3" y="111"/>
                    </a:lnTo>
                    <a:lnTo>
                      <a:pt x="0" y="138"/>
                    </a:lnTo>
                    <a:lnTo>
                      <a:pt x="4" y="134"/>
                    </a:lnTo>
                    <a:lnTo>
                      <a:pt x="0" y="138"/>
                    </a:lnTo>
                    <a:lnTo>
                      <a:pt x="1" y="142"/>
                    </a:lnTo>
                    <a:lnTo>
                      <a:pt x="4" y="143"/>
                    </a:lnTo>
                    <a:lnTo>
                      <a:pt x="8" y="142"/>
                    </a:lnTo>
                    <a:lnTo>
                      <a:pt x="9" y="138"/>
                    </a:lnTo>
                    <a:lnTo>
                      <a:pt x="4" y="1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20" name="Freeform 105"/>
              <p:cNvSpPr>
                <a:spLocks/>
              </p:cNvSpPr>
              <p:nvPr/>
            </p:nvSpPr>
            <p:spPr bwMode="auto">
              <a:xfrm>
                <a:off x="4559" y="2315"/>
                <a:ext cx="37" cy="33"/>
              </a:xfrm>
              <a:custGeom>
                <a:avLst/>
                <a:gdLst>
                  <a:gd name="T0" fmla="*/ 7 w 37"/>
                  <a:gd name="T1" fmla="*/ 33 h 33"/>
                  <a:gd name="T2" fmla="*/ 7 w 37"/>
                  <a:gd name="T3" fmla="*/ 33 h 33"/>
                  <a:gd name="T4" fmla="*/ 7 w 37"/>
                  <a:gd name="T5" fmla="*/ 21 h 33"/>
                  <a:gd name="T6" fmla="*/ 9 w 37"/>
                  <a:gd name="T7" fmla="*/ 14 h 33"/>
                  <a:gd name="T8" fmla="*/ 12 w 37"/>
                  <a:gd name="T9" fmla="*/ 10 h 33"/>
                  <a:gd name="T10" fmla="*/ 14 w 37"/>
                  <a:gd name="T11" fmla="*/ 9 h 33"/>
                  <a:gd name="T12" fmla="*/ 19 w 37"/>
                  <a:gd name="T13" fmla="*/ 8 h 33"/>
                  <a:gd name="T14" fmla="*/ 25 w 37"/>
                  <a:gd name="T15" fmla="*/ 8 h 33"/>
                  <a:gd name="T16" fmla="*/ 31 w 37"/>
                  <a:gd name="T17" fmla="*/ 10 h 33"/>
                  <a:gd name="T18" fmla="*/ 37 w 37"/>
                  <a:gd name="T19" fmla="*/ 8 h 33"/>
                  <a:gd name="T20" fmla="*/ 37 w 37"/>
                  <a:gd name="T21" fmla="*/ 0 h 33"/>
                  <a:gd name="T22" fmla="*/ 31 w 37"/>
                  <a:gd name="T23" fmla="*/ 0 h 33"/>
                  <a:gd name="T24" fmla="*/ 25 w 37"/>
                  <a:gd name="T25" fmla="*/ 0 h 33"/>
                  <a:gd name="T26" fmla="*/ 19 w 37"/>
                  <a:gd name="T27" fmla="*/ 0 h 33"/>
                  <a:gd name="T28" fmla="*/ 12 w 37"/>
                  <a:gd name="T29" fmla="*/ 1 h 33"/>
                  <a:gd name="T30" fmla="*/ 7 w 37"/>
                  <a:gd name="T31" fmla="*/ 5 h 33"/>
                  <a:gd name="T32" fmla="*/ 2 w 37"/>
                  <a:gd name="T33" fmla="*/ 11 h 33"/>
                  <a:gd name="T34" fmla="*/ 0 w 37"/>
                  <a:gd name="T35" fmla="*/ 21 h 33"/>
                  <a:gd name="T36" fmla="*/ 0 w 37"/>
                  <a:gd name="T37" fmla="*/ 33 h 33"/>
                  <a:gd name="T38" fmla="*/ 0 w 37"/>
                  <a:gd name="T39" fmla="*/ 33 h 33"/>
                  <a:gd name="T40" fmla="*/ 7 w 37"/>
                  <a:gd name="T41" fmla="*/ 33 h 3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7"/>
                  <a:gd name="T64" fmla="*/ 0 h 33"/>
                  <a:gd name="T65" fmla="*/ 37 w 37"/>
                  <a:gd name="T66" fmla="*/ 33 h 3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7" h="33">
                    <a:moveTo>
                      <a:pt x="7" y="33"/>
                    </a:moveTo>
                    <a:lnTo>
                      <a:pt x="7" y="33"/>
                    </a:lnTo>
                    <a:lnTo>
                      <a:pt x="7" y="21"/>
                    </a:lnTo>
                    <a:lnTo>
                      <a:pt x="9" y="14"/>
                    </a:lnTo>
                    <a:lnTo>
                      <a:pt x="12" y="10"/>
                    </a:lnTo>
                    <a:lnTo>
                      <a:pt x="14" y="9"/>
                    </a:lnTo>
                    <a:lnTo>
                      <a:pt x="19" y="8"/>
                    </a:lnTo>
                    <a:lnTo>
                      <a:pt x="25" y="8"/>
                    </a:lnTo>
                    <a:lnTo>
                      <a:pt x="31" y="10"/>
                    </a:lnTo>
                    <a:lnTo>
                      <a:pt x="37" y="8"/>
                    </a:lnTo>
                    <a:lnTo>
                      <a:pt x="37" y="0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7" y="5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0" y="33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21" name="Freeform 106"/>
              <p:cNvSpPr>
                <a:spLocks/>
              </p:cNvSpPr>
              <p:nvPr/>
            </p:nvSpPr>
            <p:spPr bwMode="auto">
              <a:xfrm>
                <a:off x="4559" y="2348"/>
                <a:ext cx="52" cy="32"/>
              </a:xfrm>
              <a:custGeom>
                <a:avLst/>
                <a:gdLst>
                  <a:gd name="T0" fmla="*/ 52 w 52"/>
                  <a:gd name="T1" fmla="*/ 22 h 32"/>
                  <a:gd name="T2" fmla="*/ 48 w 52"/>
                  <a:gd name="T3" fmla="*/ 20 h 32"/>
                  <a:gd name="T4" fmla="*/ 41 w 52"/>
                  <a:gd name="T5" fmla="*/ 22 h 32"/>
                  <a:gd name="T6" fmla="*/ 34 w 52"/>
                  <a:gd name="T7" fmla="*/ 23 h 32"/>
                  <a:gd name="T8" fmla="*/ 26 w 52"/>
                  <a:gd name="T9" fmla="*/ 25 h 32"/>
                  <a:gd name="T10" fmla="*/ 19 w 52"/>
                  <a:gd name="T11" fmla="*/ 25 h 32"/>
                  <a:gd name="T12" fmla="*/ 15 w 52"/>
                  <a:gd name="T13" fmla="*/ 23 h 32"/>
                  <a:gd name="T14" fmla="*/ 12 w 52"/>
                  <a:gd name="T15" fmla="*/ 20 h 32"/>
                  <a:gd name="T16" fmla="*/ 9 w 52"/>
                  <a:gd name="T17" fmla="*/ 12 h 32"/>
                  <a:gd name="T18" fmla="*/ 7 w 52"/>
                  <a:gd name="T19" fmla="*/ 0 h 32"/>
                  <a:gd name="T20" fmla="*/ 0 w 52"/>
                  <a:gd name="T21" fmla="*/ 0 h 32"/>
                  <a:gd name="T22" fmla="*/ 2 w 52"/>
                  <a:gd name="T23" fmla="*/ 12 h 32"/>
                  <a:gd name="T24" fmla="*/ 4 w 52"/>
                  <a:gd name="T25" fmla="*/ 22 h 32"/>
                  <a:gd name="T26" fmla="*/ 11 w 52"/>
                  <a:gd name="T27" fmla="*/ 31 h 32"/>
                  <a:gd name="T28" fmla="*/ 19 w 52"/>
                  <a:gd name="T29" fmla="*/ 32 h 32"/>
                  <a:gd name="T30" fmla="*/ 26 w 52"/>
                  <a:gd name="T31" fmla="*/ 32 h 32"/>
                  <a:gd name="T32" fmla="*/ 34 w 52"/>
                  <a:gd name="T33" fmla="*/ 31 h 32"/>
                  <a:gd name="T34" fmla="*/ 41 w 52"/>
                  <a:gd name="T35" fmla="*/ 29 h 32"/>
                  <a:gd name="T36" fmla="*/ 48 w 52"/>
                  <a:gd name="T37" fmla="*/ 27 h 32"/>
                  <a:gd name="T38" fmla="*/ 45 w 52"/>
                  <a:gd name="T39" fmla="*/ 25 h 32"/>
                  <a:gd name="T40" fmla="*/ 48 w 52"/>
                  <a:gd name="T41" fmla="*/ 27 h 32"/>
                  <a:gd name="T42" fmla="*/ 51 w 52"/>
                  <a:gd name="T43" fmla="*/ 26 h 32"/>
                  <a:gd name="T44" fmla="*/ 52 w 52"/>
                  <a:gd name="T45" fmla="*/ 23 h 32"/>
                  <a:gd name="T46" fmla="*/ 51 w 52"/>
                  <a:gd name="T47" fmla="*/ 21 h 32"/>
                  <a:gd name="T48" fmla="*/ 48 w 52"/>
                  <a:gd name="T49" fmla="*/ 20 h 32"/>
                  <a:gd name="T50" fmla="*/ 52 w 52"/>
                  <a:gd name="T51" fmla="*/ 22 h 3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"/>
                  <a:gd name="T79" fmla="*/ 0 h 32"/>
                  <a:gd name="T80" fmla="*/ 52 w 52"/>
                  <a:gd name="T81" fmla="*/ 32 h 3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" h="32">
                    <a:moveTo>
                      <a:pt x="52" y="22"/>
                    </a:moveTo>
                    <a:lnTo>
                      <a:pt x="48" y="20"/>
                    </a:lnTo>
                    <a:lnTo>
                      <a:pt x="41" y="22"/>
                    </a:lnTo>
                    <a:lnTo>
                      <a:pt x="34" y="23"/>
                    </a:lnTo>
                    <a:lnTo>
                      <a:pt x="26" y="25"/>
                    </a:lnTo>
                    <a:lnTo>
                      <a:pt x="19" y="25"/>
                    </a:lnTo>
                    <a:lnTo>
                      <a:pt x="15" y="23"/>
                    </a:lnTo>
                    <a:lnTo>
                      <a:pt x="12" y="20"/>
                    </a:lnTo>
                    <a:lnTo>
                      <a:pt x="9" y="12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2" y="12"/>
                    </a:lnTo>
                    <a:lnTo>
                      <a:pt x="4" y="22"/>
                    </a:lnTo>
                    <a:lnTo>
                      <a:pt x="11" y="31"/>
                    </a:lnTo>
                    <a:lnTo>
                      <a:pt x="19" y="32"/>
                    </a:lnTo>
                    <a:lnTo>
                      <a:pt x="26" y="32"/>
                    </a:lnTo>
                    <a:lnTo>
                      <a:pt x="34" y="31"/>
                    </a:lnTo>
                    <a:lnTo>
                      <a:pt x="41" y="29"/>
                    </a:lnTo>
                    <a:lnTo>
                      <a:pt x="48" y="27"/>
                    </a:lnTo>
                    <a:lnTo>
                      <a:pt x="45" y="25"/>
                    </a:lnTo>
                    <a:lnTo>
                      <a:pt x="48" y="27"/>
                    </a:lnTo>
                    <a:lnTo>
                      <a:pt x="51" y="26"/>
                    </a:lnTo>
                    <a:lnTo>
                      <a:pt x="52" y="23"/>
                    </a:lnTo>
                    <a:lnTo>
                      <a:pt x="51" y="21"/>
                    </a:lnTo>
                    <a:lnTo>
                      <a:pt x="48" y="20"/>
                    </a:lnTo>
                    <a:lnTo>
                      <a:pt x="52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22" name="Freeform 107"/>
              <p:cNvSpPr>
                <a:spLocks/>
              </p:cNvSpPr>
              <p:nvPr/>
            </p:nvSpPr>
            <p:spPr bwMode="auto">
              <a:xfrm>
                <a:off x="4623" y="2213"/>
                <a:ext cx="211" cy="211"/>
              </a:xfrm>
              <a:custGeom>
                <a:avLst/>
                <a:gdLst>
                  <a:gd name="T0" fmla="*/ 106 w 211"/>
                  <a:gd name="T1" fmla="*/ 211 h 211"/>
                  <a:gd name="T2" fmla="*/ 127 w 211"/>
                  <a:gd name="T3" fmla="*/ 208 h 211"/>
                  <a:gd name="T4" fmla="*/ 148 w 211"/>
                  <a:gd name="T5" fmla="*/ 202 h 211"/>
                  <a:gd name="T6" fmla="*/ 165 w 211"/>
                  <a:gd name="T7" fmla="*/ 192 h 211"/>
                  <a:gd name="T8" fmla="*/ 181 w 211"/>
                  <a:gd name="T9" fmla="*/ 180 h 211"/>
                  <a:gd name="T10" fmla="*/ 193 w 211"/>
                  <a:gd name="T11" fmla="*/ 164 h 211"/>
                  <a:gd name="T12" fmla="*/ 203 w 211"/>
                  <a:gd name="T13" fmla="*/ 146 h 211"/>
                  <a:gd name="T14" fmla="*/ 209 w 211"/>
                  <a:gd name="T15" fmla="*/ 127 h 211"/>
                  <a:gd name="T16" fmla="*/ 211 w 211"/>
                  <a:gd name="T17" fmla="*/ 106 h 211"/>
                  <a:gd name="T18" fmla="*/ 209 w 211"/>
                  <a:gd name="T19" fmla="*/ 84 h 211"/>
                  <a:gd name="T20" fmla="*/ 203 w 211"/>
                  <a:gd name="T21" fmla="*/ 64 h 211"/>
                  <a:gd name="T22" fmla="*/ 193 w 211"/>
                  <a:gd name="T23" fmla="*/ 46 h 211"/>
                  <a:gd name="T24" fmla="*/ 181 w 211"/>
                  <a:gd name="T25" fmla="*/ 30 h 211"/>
                  <a:gd name="T26" fmla="*/ 165 w 211"/>
                  <a:gd name="T27" fmla="*/ 18 h 211"/>
                  <a:gd name="T28" fmla="*/ 148 w 211"/>
                  <a:gd name="T29" fmla="*/ 8 h 211"/>
                  <a:gd name="T30" fmla="*/ 127 w 211"/>
                  <a:gd name="T31" fmla="*/ 2 h 211"/>
                  <a:gd name="T32" fmla="*/ 106 w 211"/>
                  <a:gd name="T33" fmla="*/ 0 h 211"/>
                  <a:gd name="T34" fmla="*/ 84 w 211"/>
                  <a:gd name="T35" fmla="*/ 2 h 211"/>
                  <a:gd name="T36" fmla="*/ 65 w 211"/>
                  <a:gd name="T37" fmla="*/ 8 h 211"/>
                  <a:gd name="T38" fmla="*/ 47 w 211"/>
                  <a:gd name="T39" fmla="*/ 18 h 211"/>
                  <a:gd name="T40" fmla="*/ 32 w 211"/>
                  <a:gd name="T41" fmla="*/ 30 h 211"/>
                  <a:gd name="T42" fmla="*/ 19 w 211"/>
                  <a:gd name="T43" fmla="*/ 46 h 211"/>
                  <a:gd name="T44" fmla="*/ 9 w 211"/>
                  <a:gd name="T45" fmla="*/ 64 h 211"/>
                  <a:gd name="T46" fmla="*/ 3 w 211"/>
                  <a:gd name="T47" fmla="*/ 84 h 211"/>
                  <a:gd name="T48" fmla="*/ 0 w 211"/>
                  <a:gd name="T49" fmla="*/ 106 h 211"/>
                  <a:gd name="T50" fmla="*/ 3 w 211"/>
                  <a:gd name="T51" fmla="*/ 127 h 211"/>
                  <a:gd name="T52" fmla="*/ 9 w 211"/>
                  <a:gd name="T53" fmla="*/ 146 h 211"/>
                  <a:gd name="T54" fmla="*/ 19 w 211"/>
                  <a:gd name="T55" fmla="*/ 164 h 211"/>
                  <a:gd name="T56" fmla="*/ 32 w 211"/>
                  <a:gd name="T57" fmla="*/ 180 h 211"/>
                  <a:gd name="T58" fmla="*/ 47 w 211"/>
                  <a:gd name="T59" fmla="*/ 192 h 211"/>
                  <a:gd name="T60" fmla="*/ 65 w 211"/>
                  <a:gd name="T61" fmla="*/ 202 h 211"/>
                  <a:gd name="T62" fmla="*/ 84 w 211"/>
                  <a:gd name="T63" fmla="*/ 208 h 211"/>
                  <a:gd name="T64" fmla="*/ 106 w 211"/>
                  <a:gd name="T65" fmla="*/ 211 h 2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11"/>
                  <a:gd name="T100" fmla="*/ 0 h 211"/>
                  <a:gd name="T101" fmla="*/ 211 w 211"/>
                  <a:gd name="T102" fmla="*/ 211 h 2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11" h="211">
                    <a:moveTo>
                      <a:pt x="106" y="211"/>
                    </a:moveTo>
                    <a:lnTo>
                      <a:pt x="127" y="208"/>
                    </a:lnTo>
                    <a:lnTo>
                      <a:pt x="148" y="202"/>
                    </a:lnTo>
                    <a:lnTo>
                      <a:pt x="165" y="192"/>
                    </a:lnTo>
                    <a:lnTo>
                      <a:pt x="181" y="180"/>
                    </a:lnTo>
                    <a:lnTo>
                      <a:pt x="193" y="164"/>
                    </a:lnTo>
                    <a:lnTo>
                      <a:pt x="203" y="146"/>
                    </a:lnTo>
                    <a:lnTo>
                      <a:pt x="209" y="127"/>
                    </a:lnTo>
                    <a:lnTo>
                      <a:pt x="211" y="106"/>
                    </a:lnTo>
                    <a:lnTo>
                      <a:pt x="209" y="84"/>
                    </a:lnTo>
                    <a:lnTo>
                      <a:pt x="203" y="64"/>
                    </a:lnTo>
                    <a:lnTo>
                      <a:pt x="193" y="46"/>
                    </a:lnTo>
                    <a:lnTo>
                      <a:pt x="181" y="30"/>
                    </a:lnTo>
                    <a:lnTo>
                      <a:pt x="165" y="18"/>
                    </a:lnTo>
                    <a:lnTo>
                      <a:pt x="148" y="8"/>
                    </a:lnTo>
                    <a:lnTo>
                      <a:pt x="127" y="2"/>
                    </a:lnTo>
                    <a:lnTo>
                      <a:pt x="106" y="0"/>
                    </a:lnTo>
                    <a:lnTo>
                      <a:pt x="84" y="2"/>
                    </a:lnTo>
                    <a:lnTo>
                      <a:pt x="65" y="8"/>
                    </a:lnTo>
                    <a:lnTo>
                      <a:pt x="47" y="18"/>
                    </a:lnTo>
                    <a:lnTo>
                      <a:pt x="32" y="30"/>
                    </a:lnTo>
                    <a:lnTo>
                      <a:pt x="19" y="46"/>
                    </a:lnTo>
                    <a:lnTo>
                      <a:pt x="9" y="64"/>
                    </a:lnTo>
                    <a:lnTo>
                      <a:pt x="3" y="84"/>
                    </a:lnTo>
                    <a:lnTo>
                      <a:pt x="0" y="106"/>
                    </a:lnTo>
                    <a:lnTo>
                      <a:pt x="3" y="127"/>
                    </a:lnTo>
                    <a:lnTo>
                      <a:pt x="9" y="146"/>
                    </a:lnTo>
                    <a:lnTo>
                      <a:pt x="19" y="164"/>
                    </a:lnTo>
                    <a:lnTo>
                      <a:pt x="32" y="180"/>
                    </a:lnTo>
                    <a:lnTo>
                      <a:pt x="47" y="192"/>
                    </a:lnTo>
                    <a:lnTo>
                      <a:pt x="65" y="202"/>
                    </a:lnTo>
                    <a:lnTo>
                      <a:pt x="84" y="208"/>
                    </a:lnTo>
                    <a:lnTo>
                      <a:pt x="106" y="211"/>
                    </a:lnTo>
                    <a:close/>
                  </a:path>
                </a:pathLst>
              </a:custGeom>
              <a:solidFill>
                <a:srgbClr val="0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23" name="Freeform 108"/>
              <p:cNvSpPr>
                <a:spLocks/>
              </p:cNvSpPr>
              <p:nvPr/>
            </p:nvSpPr>
            <p:spPr bwMode="auto">
              <a:xfrm>
                <a:off x="4238" y="2053"/>
                <a:ext cx="77" cy="315"/>
              </a:xfrm>
              <a:custGeom>
                <a:avLst/>
                <a:gdLst>
                  <a:gd name="T0" fmla="*/ 77 w 77"/>
                  <a:gd name="T1" fmla="*/ 315 h 315"/>
                  <a:gd name="T2" fmla="*/ 52 w 77"/>
                  <a:gd name="T3" fmla="*/ 289 h 315"/>
                  <a:gd name="T4" fmla="*/ 34 w 77"/>
                  <a:gd name="T5" fmla="*/ 259 h 315"/>
                  <a:gd name="T6" fmla="*/ 18 w 77"/>
                  <a:gd name="T7" fmla="*/ 224 h 315"/>
                  <a:gd name="T8" fmla="*/ 8 w 77"/>
                  <a:gd name="T9" fmla="*/ 189 h 315"/>
                  <a:gd name="T10" fmla="*/ 2 w 77"/>
                  <a:gd name="T11" fmla="*/ 152 h 315"/>
                  <a:gd name="T12" fmla="*/ 0 w 77"/>
                  <a:gd name="T13" fmla="*/ 120 h 315"/>
                  <a:gd name="T14" fmla="*/ 2 w 77"/>
                  <a:gd name="T15" fmla="*/ 89 h 315"/>
                  <a:gd name="T16" fmla="*/ 8 w 77"/>
                  <a:gd name="T17" fmla="*/ 65 h 315"/>
                  <a:gd name="T18" fmla="*/ 11 w 77"/>
                  <a:gd name="T19" fmla="*/ 52 h 315"/>
                  <a:gd name="T20" fmla="*/ 11 w 77"/>
                  <a:gd name="T21" fmla="*/ 37 h 315"/>
                  <a:gd name="T22" fmla="*/ 8 w 77"/>
                  <a:gd name="T23" fmla="*/ 22 h 315"/>
                  <a:gd name="T24" fmla="*/ 6 w 77"/>
                  <a:gd name="T25" fmla="*/ 11 h 315"/>
                  <a:gd name="T26" fmla="*/ 7 w 77"/>
                  <a:gd name="T27" fmla="*/ 4 h 315"/>
                  <a:gd name="T28" fmla="*/ 13 w 77"/>
                  <a:gd name="T29" fmla="*/ 0 h 315"/>
                  <a:gd name="T30" fmla="*/ 22 w 77"/>
                  <a:gd name="T31" fmla="*/ 0 h 315"/>
                  <a:gd name="T32" fmla="*/ 32 w 77"/>
                  <a:gd name="T33" fmla="*/ 7 h 315"/>
                  <a:gd name="T34" fmla="*/ 39 w 77"/>
                  <a:gd name="T35" fmla="*/ 20 h 315"/>
                  <a:gd name="T36" fmla="*/ 45 w 77"/>
                  <a:gd name="T37" fmla="*/ 30 h 315"/>
                  <a:gd name="T38" fmla="*/ 50 w 77"/>
                  <a:gd name="T39" fmla="*/ 41 h 315"/>
                  <a:gd name="T40" fmla="*/ 51 w 77"/>
                  <a:gd name="T41" fmla="*/ 51 h 315"/>
                  <a:gd name="T42" fmla="*/ 51 w 77"/>
                  <a:gd name="T43" fmla="*/ 59 h 315"/>
                  <a:gd name="T44" fmla="*/ 50 w 77"/>
                  <a:gd name="T45" fmla="*/ 67 h 315"/>
                  <a:gd name="T46" fmla="*/ 50 w 77"/>
                  <a:gd name="T47" fmla="*/ 78 h 315"/>
                  <a:gd name="T48" fmla="*/ 50 w 77"/>
                  <a:gd name="T49" fmla="*/ 89 h 315"/>
                  <a:gd name="T50" fmla="*/ 47 w 77"/>
                  <a:gd name="T51" fmla="*/ 110 h 315"/>
                  <a:gd name="T52" fmla="*/ 44 w 77"/>
                  <a:gd name="T53" fmla="*/ 127 h 315"/>
                  <a:gd name="T54" fmla="*/ 44 w 77"/>
                  <a:gd name="T55" fmla="*/ 141 h 315"/>
                  <a:gd name="T56" fmla="*/ 47 w 77"/>
                  <a:gd name="T57" fmla="*/ 150 h 315"/>
                  <a:gd name="T58" fmla="*/ 54 w 77"/>
                  <a:gd name="T59" fmla="*/ 156 h 315"/>
                  <a:gd name="T60" fmla="*/ 57 w 77"/>
                  <a:gd name="T61" fmla="*/ 162 h 315"/>
                  <a:gd name="T62" fmla="*/ 60 w 77"/>
                  <a:gd name="T63" fmla="*/ 168 h 315"/>
                  <a:gd name="T64" fmla="*/ 60 w 77"/>
                  <a:gd name="T65" fmla="*/ 174 h 315"/>
                  <a:gd name="T66" fmla="*/ 60 w 77"/>
                  <a:gd name="T67" fmla="*/ 187 h 315"/>
                  <a:gd name="T68" fmla="*/ 60 w 77"/>
                  <a:gd name="T69" fmla="*/ 207 h 315"/>
                  <a:gd name="T70" fmla="*/ 62 w 77"/>
                  <a:gd name="T71" fmla="*/ 231 h 315"/>
                  <a:gd name="T72" fmla="*/ 66 w 77"/>
                  <a:gd name="T73" fmla="*/ 250 h 315"/>
                  <a:gd name="T74" fmla="*/ 71 w 77"/>
                  <a:gd name="T75" fmla="*/ 266 h 315"/>
                  <a:gd name="T76" fmla="*/ 73 w 77"/>
                  <a:gd name="T77" fmla="*/ 281 h 315"/>
                  <a:gd name="T78" fmla="*/ 75 w 77"/>
                  <a:gd name="T79" fmla="*/ 296 h 315"/>
                  <a:gd name="T80" fmla="*/ 77 w 77"/>
                  <a:gd name="T81" fmla="*/ 315 h 31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7"/>
                  <a:gd name="T124" fmla="*/ 0 h 315"/>
                  <a:gd name="T125" fmla="*/ 77 w 77"/>
                  <a:gd name="T126" fmla="*/ 315 h 31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7" h="315">
                    <a:moveTo>
                      <a:pt x="77" y="315"/>
                    </a:moveTo>
                    <a:lnTo>
                      <a:pt x="52" y="289"/>
                    </a:lnTo>
                    <a:lnTo>
                      <a:pt x="34" y="259"/>
                    </a:lnTo>
                    <a:lnTo>
                      <a:pt x="18" y="224"/>
                    </a:lnTo>
                    <a:lnTo>
                      <a:pt x="8" y="189"/>
                    </a:lnTo>
                    <a:lnTo>
                      <a:pt x="2" y="152"/>
                    </a:lnTo>
                    <a:lnTo>
                      <a:pt x="0" y="120"/>
                    </a:lnTo>
                    <a:lnTo>
                      <a:pt x="2" y="89"/>
                    </a:lnTo>
                    <a:lnTo>
                      <a:pt x="8" y="65"/>
                    </a:lnTo>
                    <a:lnTo>
                      <a:pt x="11" y="52"/>
                    </a:lnTo>
                    <a:lnTo>
                      <a:pt x="11" y="37"/>
                    </a:lnTo>
                    <a:lnTo>
                      <a:pt x="8" y="22"/>
                    </a:lnTo>
                    <a:lnTo>
                      <a:pt x="6" y="11"/>
                    </a:lnTo>
                    <a:lnTo>
                      <a:pt x="7" y="4"/>
                    </a:lnTo>
                    <a:lnTo>
                      <a:pt x="13" y="0"/>
                    </a:lnTo>
                    <a:lnTo>
                      <a:pt x="22" y="0"/>
                    </a:lnTo>
                    <a:lnTo>
                      <a:pt x="32" y="7"/>
                    </a:lnTo>
                    <a:lnTo>
                      <a:pt x="39" y="20"/>
                    </a:lnTo>
                    <a:lnTo>
                      <a:pt x="45" y="30"/>
                    </a:lnTo>
                    <a:lnTo>
                      <a:pt x="50" y="41"/>
                    </a:lnTo>
                    <a:lnTo>
                      <a:pt x="51" y="51"/>
                    </a:lnTo>
                    <a:lnTo>
                      <a:pt x="51" y="59"/>
                    </a:lnTo>
                    <a:lnTo>
                      <a:pt x="50" y="67"/>
                    </a:lnTo>
                    <a:lnTo>
                      <a:pt x="50" y="78"/>
                    </a:lnTo>
                    <a:lnTo>
                      <a:pt x="50" y="89"/>
                    </a:lnTo>
                    <a:lnTo>
                      <a:pt x="47" y="110"/>
                    </a:lnTo>
                    <a:lnTo>
                      <a:pt x="44" y="127"/>
                    </a:lnTo>
                    <a:lnTo>
                      <a:pt x="44" y="141"/>
                    </a:lnTo>
                    <a:lnTo>
                      <a:pt x="47" y="150"/>
                    </a:lnTo>
                    <a:lnTo>
                      <a:pt x="54" y="156"/>
                    </a:lnTo>
                    <a:lnTo>
                      <a:pt x="57" y="162"/>
                    </a:lnTo>
                    <a:lnTo>
                      <a:pt x="60" y="168"/>
                    </a:lnTo>
                    <a:lnTo>
                      <a:pt x="60" y="174"/>
                    </a:lnTo>
                    <a:lnTo>
                      <a:pt x="60" y="187"/>
                    </a:lnTo>
                    <a:lnTo>
                      <a:pt x="60" y="207"/>
                    </a:lnTo>
                    <a:lnTo>
                      <a:pt x="62" y="231"/>
                    </a:lnTo>
                    <a:lnTo>
                      <a:pt x="66" y="250"/>
                    </a:lnTo>
                    <a:lnTo>
                      <a:pt x="71" y="266"/>
                    </a:lnTo>
                    <a:lnTo>
                      <a:pt x="73" y="281"/>
                    </a:lnTo>
                    <a:lnTo>
                      <a:pt x="75" y="296"/>
                    </a:lnTo>
                    <a:lnTo>
                      <a:pt x="77" y="315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24" name="Freeform 109"/>
              <p:cNvSpPr>
                <a:spLocks/>
              </p:cNvSpPr>
              <p:nvPr/>
            </p:nvSpPr>
            <p:spPr bwMode="auto">
              <a:xfrm>
                <a:off x="4238" y="2053"/>
                <a:ext cx="77" cy="315"/>
              </a:xfrm>
              <a:custGeom>
                <a:avLst/>
                <a:gdLst>
                  <a:gd name="T0" fmla="*/ 77 w 77"/>
                  <a:gd name="T1" fmla="*/ 315 h 315"/>
                  <a:gd name="T2" fmla="*/ 52 w 77"/>
                  <a:gd name="T3" fmla="*/ 289 h 315"/>
                  <a:gd name="T4" fmla="*/ 34 w 77"/>
                  <a:gd name="T5" fmla="*/ 259 h 315"/>
                  <a:gd name="T6" fmla="*/ 18 w 77"/>
                  <a:gd name="T7" fmla="*/ 224 h 315"/>
                  <a:gd name="T8" fmla="*/ 8 w 77"/>
                  <a:gd name="T9" fmla="*/ 189 h 315"/>
                  <a:gd name="T10" fmla="*/ 2 w 77"/>
                  <a:gd name="T11" fmla="*/ 152 h 315"/>
                  <a:gd name="T12" fmla="*/ 0 w 77"/>
                  <a:gd name="T13" fmla="*/ 120 h 315"/>
                  <a:gd name="T14" fmla="*/ 2 w 77"/>
                  <a:gd name="T15" fmla="*/ 89 h 315"/>
                  <a:gd name="T16" fmla="*/ 8 w 77"/>
                  <a:gd name="T17" fmla="*/ 65 h 315"/>
                  <a:gd name="T18" fmla="*/ 11 w 77"/>
                  <a:gd name="T19" fmla="*/ 52 h 315"/>
                  <a:gd name="T20" fmla="*/ 11 w 77"/>
                  <a:gd name="T21" fmla="*/ 37 h 315"/>
                  <a:gd name="T22" fmla="*/ 8 w 77"/>
                  <a:gd name="T23" fmla="*/ 22 h 315"/>
                  <a:gd name="T24" fmla="*/ 6 w 77"/>
                  <a:gd name="T25" fmla="*/ 11 h 315"/>
                  <a:gd name="T26" fmla="*/ 7 w 77"/>
                  <a:gd name="T27" fmla="*/ 4 h 315"/>
                  <a:gd name="T28" fmla="*/ 13 w 77"/>
                  <a:gd name="T29" fmla="*/ 0 h 315"/>
                  <a:gd name="T30" fmla="*/ 22 w 77"/>
                  <a:gd name="T31" fmla="*/ 0 h 315"/>
                  <a:gd name="T32" fmla="*/ 32 w 77"/>
                  <a:gd name="T33" fmla="*/ 7 h 315"/>
                  <a:gd name="T34" fmla="*/ 39 w 77"/>
                  <a:gd name="T35" fmla="*/ 20 h 315"/>
                  <a:gd name="T36" fmla="*/ 45 w 77"/>
                  <a:gd name="T37" fmla="*/ 30 h 315"/>
                  <a:gd name="T38" fmla="*/ 50 w 77"/>
                  <a:gd name="T39" fmla="*/ 41 h 315"/>
                  <a:gd name="T40" fmla="*/ 51 w 77"/>
                  <a:gd name="T41" fmla="*/ 51 h 315"/>
                  <a:gd name="T42" fmla="*/ 51 w 77"/>
                  <a:gd name="T43" fmla="*/ 59 h 315"/>
                  <a:gd name="T44" fmla="*/ 50 w 77"/>
                  <a:gd name="T45" fmla="*/ 67 h 315"/>
                  <a:gd name="T46" fmla="*/ 50 w 77"/>
                  <a:gd name="T47" fmla="*/ 78 h 315"/>
                  <a:gd name="T48" fmla="*/ 50 w 77"/>
                  <a:gd name="T49" fmla="*/ 89 h 315"/>
                  <a:gd name="T50" fmla="*/ 77 w 77"/>
                  <a:gd name="T51" fmla="*/ 315 h 3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7"/>
                  <a:gd name="T79" fmla="*/ 0 h 315"/>
                  <a:gd name="T80" fmla="*/ 77 w 77"/>
                  <a:gd name="T81" fmla="*/ 315 h 31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7" h="315">
                    <a:moveTo>
                      <a:pt x="77" y="315"/>
                    </a:moveTo>
                    <a:lnTo>
                      <a:pt x="52" y="289"/>
                    </a:lnTo>
                    <a:lnTo>
                      <a:pt x="34" y="259"/>
                    </a:lnTo>
                    <a:lnTo>
                      <a:pt x="18" y="224"/>
                    </a:lnTo>
                    <a:lnTo>
                      <a:pt x="8" y="189"/>
                    </a:lnTo>
                    <a:lnTo>
                      <a:pt x="2" y="152"/>
                    </a:lnTo>
                    <a:lnTo>
                      <a:pt x="0" y="120"/>
                    </a:lnTo>
                    <a:lnTo>
                      <a:pt x="2" y="89"/>
                    </a:lnTo>
                    <a:lnTo>
                      <a:pt x="8" y="65"/>
                    </a:lnTo>
                    <a:lnTo>
                      <a:pt x="11" y="52"/>
                    </a:lnTo>
                    <a:lnTo>
                      <a:pt x="11" y="37"/>
                    </a:lnTo>
                    <a:lnTo>
                      <a:pt x="8" y="22"/>
                    </a:lnTo>
                    <a:lnTo>
                      <a:pt x="6" y="11"/>
                    </a:lnTo>
                    <a:lnTo>
                      <a:pt x="7" y="4"/>
                    </a:lnTo>
                    <a:lnTo>
                      <a:pt x="13" y="0"/>
                    </a:lnTo>
                    <a:lnTo>
                      <a:pt x="22" y="0"/>
                    </a:lnTo>
                    <a:lnTo>
                      <a:pt x="32" y="7"/>
                    </a:lnTo>
                    <a:lnTo>
                      <a:pt x="39" y="20"/>
                    </a:lnTo>
                    <a:lnTo>
                      <a:pt x="45" y="30"/>
                    </a:lnTo>
                    <a:lnTo>
                      <a:pt x="50" y="41"/>
                    </a:lnTo>
                    <a:lnTo>
                      <a:pt x="51" y="51"/>
                    </a:lnTo>
                    <a:lnTo>
                      <a:pt x="51" y="59"/>
                    </a:lnTo>
                    <a:lnTo>
                      <a:pt x="50" y="67"/>
                    </a:lnTo>
                    <a:lnTo>
                      <a:pt x="50" y="78"/>
                    </a:lnTo>
                    <a:lnTo>
                      <a:pt x="50" y="89"/>
                    </a:lnTo>
                    <a:lnTo>
                      <a:pt x="77" y="315"/>
                    </a:lnTo>
                    <a:close/>
                  </a:path>
                </a:pathLst>
              </a:custGeom>
              <a:solidFill>
                <a:srgbClr val="5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25" name="Freeform 110"/>
              <p:cNvSpPr>
                <a:spLocks/>
              </p:cNvSpPr>
              <p:nvPr/>
            </p:nvSpPr>
            <p:spPr bwMode="auto">
              <a:xfrm>
                <a:off x="4312" y="2364"/>
                <a:ext cx="8" cy="7"/>
              </a:xfrm>
              <a:custGeom>
                <a:avLst/>
                <a:gdLst>
                  <a:gd name="T0" fmla="*/ 0 w 8"/>
                  <a:gd name="T1" fmla="*/ 7 h 7"/>
                  <a:gd name="T2" fmla="*/ 4 w 8"/>
                  <a:gd name="T3" fmla="*/ 7 h 7"/>
                  <a:gd name="T4" fmla="*/ 6 w 8"/>
                  <a:gd name="T5" fmla="*/ 5 h 7"/>
                  <a:gd name="T6" fmla="*/ 8 w 8"/>
                  <a:gd name="T7" fmla="*/ 2 h 7"/>
                  <a:gd name="T8" fmla="*/ 5 w 8"/>
                  <a:gd name="T9" fmla="*/ 0 h 7"/>
                  <a:gd name="T10" fmla="*/ 0 w 8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7"/>
                  <a:gd name="T20" fmla="*/ 8 w 8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7">
                    <a:moveTo>
                      <a:pt x="0" y="7"/>
                    </a:moveTo>
                    <a:lnTo>
                      <a:pt x="4" y="7"/>
                    </a:lnTo>
                    <a:lnTo>
                      <a:pt x="6" y="5"/>
                    </a:lnTo>
                    <a:lnTo>
                      <a:pt x="8" y="2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26" name="Freeform 111"/>
              <p:cNvSpPr>
                <a:spLocks/>
              </p:cNvSpPr>
              <p:nvPr/>
            </p:nvSpPr>
            <p:spPr bwMode="auto">
              <a:xfrm>
                <a:off x="4233" y="2116"/>
                <a:ext cx="84" cy="255"/>
              </a:xfrm>
              <a:custGeom>
                <a:avLst/>
                <a:gdLst>
                  <a:gd name="T0" fmla="*/ 10 w 84"/>
                  <a:gd name="T1" fmla="*/ 0 h 255"/>
                  <a:gd name="T2" fmla="*/ 10 w 84"/>
                  <a:gd name="T3" fmla="*/ 0 h 255"/>
                  <a:gd name="T4" fmla="*/ 4 w 84"/>
                  <a:gd name="T5" fmla="*/ 26 h 255"/>
                  <a:gd name="T6" fmla="*/ 0 w 84"/>
                  <a:gd name="T7" fmla="*/ 57 h 255"/>
                  <a:gd name="T8" fmla="*/ 4 w 84"/>
                  <a:gd name="T9" fmla="*/ 89 h 255"/>
                  <a:gd name="T10" fmla="*/ 10 w 84"/>
                  <a:gd name="T11" fmla="*/ 126 h 255"/>
                  <a:gd name="T12" fmla="*/ 19 w 84"/>
                  <a:gd name="T13" fmla="*/ 163 h 255"/>
                  <a:gd name="T14" fmla="*/ 35 w 84"/>
                  <a:gd name="T15" fmla="*/ 197 h 255"/>
                  <a:gd name="T16" fmla="*/ 54 w 84"/>
                  <a:gd name="T17" fmla="*/ 228 h 255"/>
                  <a:gd name="T18" fmla="*/ 79 w 84"/>
                  <a:gd name="T19" fmla="*/ 255 h 255"/>
                  <a:gd name="T20" fmla="*/ 84 w 84"/>
                  <a:gd name="T21" fmla="*/ 248 h 255"/>
                  <a:gd name="T22" fmla="*/ 61 w 84"/>
                  <a:gd name="T23" fmla="*/ 224 h 255"/>
                  <a:gd name="T24" fmla="*/ 43 w 84"/>
                  <a:gd name="T25" fmla="*/ 194 h 255"/>
                  <a:gd name="T26" fmla="*/ 27 w 84"/>
                  <a:gd name="T27" fmla="*/ 160 h 255"/>
                  <a:gd name="T28" fmla="*/ 17 w 84"/>
                  <a:gd name="T29" fmla="*/ 126 h 255"/>
                  <a:gd name="T30" fmla="*/ 11 w 84"/>
                  <a:gd name="T31" fmla="*/ 89 h 255"/>
                  <a:gd name="T32" fmla="*/ 10 w 84"/>
                  <a:gd name="T33" fmla="*/ 57 h 255"/>
                  <a:gd name="T34" fmla="*/ 11 w 84"/>
                  <a:gd name="T35" fmla="*/ 26 h 255"/>
                  <a:gd name="T36" fmla="*/ 17 w 84"/>
                  <a:gd name="T37" fmla="*/ 3 h 255"/>
                  <a:gd name="T38" fmla="*/ 17 w 84"/>
                  <a:gd name="T39" fmla="*/ 3 h 255"/>
                  <a:gd name="T40" fmla="*/ 10 w 84"/>
                  <a:gd name="T41" fmla="*/ 0 h 25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4"/>
                  <a:gd name="T64" fmla="*/ 0 h 255"/>
                  <a:gd name="T65" fmla="*/ 84 w 84"/>
                  <a:gd name="T66" fmla="*/ 255 h 25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4" h="255">
                    <a:moveTo>
                      <a:pt x="10" y="0"/>
                    </a:moveTo>
                    <a:lnTo>
                      <a:pt x="10" y="0"/>
                    </a:lnTo>
                    <a:lnTo>
                      <a:pt x="4" y="26"/>
                    </a:lnTo>
                    <a:lnTo>
                      <a:pt x="0" y="57"/>
                    </a:lnTo>
                    <a:lnTo>
                      <a:pt x="4" y="89"/>
                    </a:lnTo>
                    <a:lnTo>
                      <a:pt x="10" y="126"/>
                    </a:lnTo>
                    <a:lnTo>
                      <a:pt x="19" y="163"/>
                    </a:lnTo>
                    <a:lnTo>
                      <a:pt x="35" y="197"/>
                    </a:lnTo>
                    <a:lnTo>
                      <a:pt x="54" y="228"/>
                    </a:lnTo>
                    <a:lnTo>
                      <a:pt x="79" y="255"/>
                    </a:lnTo>
                    <a:lnTo>
                      <a:pt x="84" y="248"/>
                    </a:lnTo>
                    <a:lnTo>
                      <a:pt x="61" y="224"/>
                    </a:lnTo>
                    <a:lnTo>
                      <a:pt x="43" y="194"/>
                    </a:lnTo>
                    <a:lnTo>
                      <a:pt x="27" y="160"/>
                    </a:lnTo>
                    <a:lnTo>
                      <a:pt x="17" y="126"/>
                    </a:lnTo>
                    <a:lnTo>
                      <a:pt x="11" y="89"/>
                    </a:lnTo>
                    <a:lnTo>
                      <a:pt x="10" y="57"/>
                    </a:lnTo>
                    <a:lnTo>
                      <a:pt x="11" y="26"/>
                    </a:lnTo>
                    <a:lnTo>
                      <a:pt x="17" y="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27" name="Freeform 112"/>
              <p:cNvSpPr>
                <a:spLocks/>
              </p:cNvSpPr>
              <p:nvPr/>
            </p:nvSpPr>
            <p:spPr bwMode="auto">
              <a:xfrm>
                <a:off x="4240" y="2063"/>
                <a:ext cx="12" cy="56"/>
              </a:xfrm>
              <a:custGeom>
                <a:avLst/>
                <a:gdLst>
                  <a:gd name="T0" fmla="*/ 0 w 12"/>
                  <a:gd name="T1" fmla="*/ 1 h 56"/>
                  <a:gd name="T2" fmla="*/ 0 w 12"/>
                  <a:gd name="T3" fmla="*/ 2 h 56"/>
                  <a:gd name="T4" fmla="*/ 3 w 12"/>
                  <a:gd name="T5" fmla="*/ 12 h 56"/>
                  <a:gd name="T6" fmla="*/ 5 w 12"/>
                  <a:gd name="T7" fmla="*/ 27 h 56"/>
                  <a:gd name="T8" fmla="*/ 5 w 12"/>
                  <a:gd name="T9" fmla="*/ 42 h 56"/>
                  <a:gd name="T10" fmla="*/ 3 w 12"/>
                  <a:gd name="T11" fmla="*/ 53 h 56"/>
                  <a:gd name="T12" fmla="*/ 10 w 12"/>
                  <a:gd name="T13" fmla="*/ 56 h 56"/>
                  <a:gd name="T14" fmla="*/ 12 w 12"/>
                  <a:gd name="T15" fmla="*/ 42 h 56"/>
                  <a:gd name="T16" fmla="*/ 12 w 12"/>
                  <a:gd name="T17" fmla="*/ 27 h 56"/>
                  <a:gd name="T18" fmla="*/ 10 w 12"/>
                  <a:gd name="T19" fmla="*/ 12 h 56"/>
                  <a:gd name="T20" fmla="*/ 8 w 12"/>
                  <a:gd name="T21" fmla="*/ 0 h 56"/>
                  <a:gd name="T22" fmla="*/ 8 w 12"/>
                  <a:gd name="T23" fmla="*/ 1 h 56"/>
                  <a:gd name="T24" fmla="*/ 0 w 12"/>
                  <a:gd name="T25" fmla="*/ 1 h 5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"/>
                  <a:gd name="T40" fmla="*/ 0 h 56"/>
                  <a:gd name="T41" fmla="*/ 12 w 12"/>
                  <a:gd name="T42" fmla="*/ 56 h 5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" h="56">
                    <a:moveTo>
                      <a:pt x="0" y="1"/>
                    </a:moveTo>
                    <a:lnTo>
                      <a:pt x="0" y="2"/>
                    </a:lnTo>
                    <a:lnTo>
                      <a:pt x="3" y="12"/>
                    </a:lnTo>
                    <a:lnTo>
                      <a:pt x="5" y="27"/>
                    </a:lnTo>
                    <a:lnTo>
                      <a:pt x="5" y="42"/>
                    </a:lnTo>
                    <a:lnTo>
                      <a:pt x="3" y="53"/>
                    </a:lnTo>
                    <a:lnTo>
                      <a:pt x="10" y="56"/>
                    </a:lnTo>
                    <a:lnTo>
                      <a:pt x="12" y="42"/>
                    </a:lnTo>
                    <a:lnTo>
                      <a:pt x="12" y="27"/>
                    </a:lnTo>
                    <a:lnTo>
                      <a:pt x="10" y="12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28" name="Freeform 113"/>
              <p:cNvSpPr>
                <a:spLocks/>
              </p:cNvSpPr>
              <p:nvPr/>
            </p:nvSpPr>
            <p:spPr bwMode="auto">
              <a:xfrm>
                <a:off x="4240" y="2049"/>
                <a:ext cx="33" cy="15"/>
              </a:xfrm>
              <a:custGeom>
                <a:avLst/>
                <a:gdLst>
                  <a:gd name="T0" fmla="*/ 33 w 33"/>
                  <a:gd name="T1" fmla="*/ 9 h 15"/>
                  <a:gd name="T2" fmla="*/ 33 w 33"/>
                  <a:gd name="T3" fmla="*/ 9 h 15"/>
                  <a:gd name="T4" fmla="*/ 21 w 33"/>
                  <a:gd name="T5" fmla="*/ 0 h 15"/>
                  <a:gd name="T6" fmla="*/ 11 w 33"/>
                  <a:gd name="T7" fmla="*/ 0 h 15"/>
                  <a:gd name="T8" fmla="*/ 2 w 33"/>
                  <a:gd name="T9" fmla="*/ 5 h 15"/>
                  <a:gd name="T10" fmla="*/ 0 w 33"/>
                  <a:gd name="T11" fmla="*/ 15 h 15"/>
                  <a:gd name="T12" fmla="*/ 8 w 33"/>
                  <a:gd name="T13" fmla="*/ 15 h 15"/>
                  <a:gd name="T14" fmla="*/ 9 w 33"/>
                  <a:gd name="T15" fmla="*/ 10 h 15"/>
                  <a:gd name="T16" fmla="*/ 11 w 33"/>
                  <a:gd name="T17" fmla="*/ 8 h 15"/>
                  <a:gd name="T18" fmla="*/ 19 w 33"/>
                  <a:gd name="T19" fmla="*/ 8 h 15"/>
                  <a:gd name="T20" fmla="*/ 26 w 33"/>
                  <a:gd name="T21" fmla="*/ 14 h 15"/>
                  <a:gd name="T22" fmla="*/ 26 w 33"/>
                  <a:gd name="T23" fmla="*/ 14 h 15"/>
                  <a:gd name="T24" fmla="*/ 33 w 33"/>
                  <a:gd name="T25" fmla="*/ 9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5"/>
                  <a:gd name="T41" fmla="*/ 33 w 33"/>
                  <a:gd name="T42" fmla="*/ 15 h 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5">
                    <a:moveTo>
                      <a:pt x="33" y="9"/>
                    </a:moveTo>
                    <a:lnTo>
                      <a:pt x="33" y="9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5"/>
                    </a:lnTo>
                    <a:lnTo>
                      <a:pt x="0" y="15"/>
                    </a:lnTo>
                    <a:lnTo>
                      <a:pt x="8" y="15"/>
                    </a:lnTo>
                    <a:lnTo>
                      <a:pt x="9" y="10"/>
                    </a:lnTo>
                    <a:lnTo>
                      <a:pt x="11" y="8"/>
                    </a:lnTo>
                    <a:lnTo>
                      <a:pt x="19" y="8"/>
                    </a:lnTo>
                    <a:lnTo>
                      <a:pt x="26" y="14"/>
                    </a:lnTo>
                    <a:lnTo>
                      <a:pt x="33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29" name="Freeform 114"/>
              <p:cNvSpPr>
                <a:spLocks/>
              </p:cNvSpPr>
              <p:nvPr/>
            </p:nvSpPr>
            <p:spPr bwMode="auto">
              <a:xfrm>
                <a:off x="4266" y="2058"/>
                <a:ext cx="28" cy="46"/>
              </a:xfrm>
              <a:custGeom>
                <a:avLst/>
                <a:gdLst>
                  <a:gd name="T0" fmla="*/ 28 w 28"/>
                  <a:gd name="T1" fmla="*/ 46 h 46"/>
                  <a:gd name="T2" fmla="*/ 28 w 28"/>
                  <a:gd name="T3" fmla="*/ 46 h 46"/>
                  <a:gd name="T4" fmla="*/ 26 w 28"/>
                  <a:gd name="T5" fmla="*/ 35 h 46"/>
                  <a:gd name="T6" fmla="*/ 21 w 28"/>
                  <a:gd name="T7" fmla="*/ 24 h 46"/>
                  <a:gd name="T8" fmla="*/ 15 w 28"/>
                  <a:gd name="T9" fmla="*/ 12 h 46"/>
                  <a:gd name="T10" fmla="*/ 7 w 28"/>
                  <a:gd name="T11" fmla="*/ 0 h 46"/>
                  <a:gd name="T12" fmla="*/ 0 w 28"/>
                  <a:gd name="T13" fmla="*/ 5 h 46"/>
                  <a:gd name="T14" fmla="*/ 7 w 28"/>
                  <a:gd name="T15" fmla="*/ 17 h 46"/>
                  <a:gd name="T16" fmla="*/ 13 w 28"/>
                  <a:gd name="T17" fmla="*/ 27 h 46"/>
                  <a:gd name="T18" fmla="*/ 18 w 28"/>
                  <a:gd name="T19" fmla="*/ 38 h 46"/>
                  <a:gd name="T20" fmla="*/ 18 w 28"/>
                  <a:gd name="T21" fmla="*/ 46 h 46"/>
                  <a:gd name="T22" fmla="*/ 18 w 28"/>
                  <a:gd name="T23" fmla="*/ 46 h 46"/>
                  <a:gd name="T24" fmla="*/ 28 w 28"/>
                  <a:gd name="T25" fmla="*/ 46 h 4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8"/>
                  <a:gd name="T40" fmla="*/ 0 h 46"/>
                  <a:gd name="T41" fmla="*/ 28 w 28"/>
                  <a:gd name="T42" fmla="*/ 46 h 4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8" h="46">
                    <a:moveTo>
                      <a:pt x="28" y="46"/>
                    </a:moveTo>
                    <a:lnTo>
                      <a:pt x="28" y="46"/>
                    </a:lnTo>
                    <a:lnTo>
                      <a:pt x="26" y="35"/>
                    </a:lnTo>
                    <a:lnTo>
                      <a:pt x="21" y="24"/>
                    </a:lnTo>
                    <a:lnTo>
                      <a:pt x="15" y="12"/>
                    </a:lnTo>
                    <a:lnTo>
                      <a:pt x="7" y="0"/>
                    </a:lnTo>
                    <a:lnTo>
                      <a:pt x="0" y="5"/>
                    </a:lnTo>
                    <a:lnTo>
                      <a:pt x="7" y="17"/>
                    </a:lnTo>
                    <a:lnTo>
                      <a:pt x="13" y="27"/>
                    </a:lnTo>
                    <a:lnTo>
                      <a:pt x="18" y="38"/>
                    </a:lnTo>
                    <a:lnTo>
                      <a:pt x="18" y="46"/>
                    </a:lnTo>
                    <a:lnTo>
                      <a:pt x="28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30" name="Freeform 115"/>
              <p:cNvSpPr>
                <a:spLocks/>
              </p:cNvSpPr>
              <p:nvPr/>
            </p:nvSpPr>
            <p:spPr bwMode="auto">
              <a:xfrm>
                <a:off x="4283" y="2104"/>
                <a:ext cx="11" cy="38"/>
              </a:xfrm>
              <a:custGeom>
                <a:avLst/>
                <a:gdLst>
                  <a:gd name="T0" fmla="*/ 9 w 11"/>
                  <a:gd name="T1" fmla="*/ 38 h 38"/>
                  <a:gd name="T2" fmla="*/ 10 w 11"/>
                  <a:gd name="T3" fmla="*/ 27 h 38"/>
                  <a:gd name="T4" fmla="*/ 9 w 11"/>
                  <a:gd name="T5" fmla="*/ 16 h 38"/>
                  <a:gd name="T6" fmla="*/ 10 w 11"/>
                  <a:gd name="T7" fmla="*/ 8 h 38"/>
                  <a:gd name="T8" fmla="*/ 11 w 11"/>
                  <a:gd name="T9" fmla="*/ 0 h 38"/>
                  <a:gd name="T10" fmla="*/ 1 w 11"/>
                  <a:gd name="T11" fmla="*/ 0 h 38"/>
                  <a:gd name="T12" fmla="*/ 2 w 11"/>
                  <a:gd name="T13" fmla="*/ 8 h 38"/>
                  <a:gd name="T14" fmla="*/ 1 w 11"/>
                  <a:gd name="T15" fmla="*/ 16 h 38"/>
                  <a:gd name="T16" fmla="*/ 0 w 11"/>
                  <a:gd name="T17" fmla="*/ 27 h 38"/>
                  <a:gd name="T18" fmla="*/ 1 w 11"/>
                  <a:gd name="T19" fmla="*/ 38 h 38"/>
                  <a:gd name="T20" fmla="*/ 9 w 11"/>
                  <a:gd name="T21" fmla="*/ 38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"/>
                  <a:gd name="T34" fmla="*/ 0 h 38"/>
                  <a:gd name="T35" fmla="*/ 11 w 11"/>
                  <a:gd name="T36" fmla="*/ 38 h 3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" h="38">
                    <a:moveTo>
                      <a:pt x="9" y="38"/>
                    </a:moveTo>
                    <a:lnTo>
                      <a:pt x="10" y="27"/>
                    </a:lnTo>
                    <a:lnTo>
                      <a:pt x="9" y="16"/>
                    </a:lnTo>
                    <a:lnTo>
                      <a:pt x="10" y="8"/>
                    </a:lnTo>
                    <a:lnTo>
                      <a:pt x="11" y="0"/>
                    </a:lnTo>
                    <a:lnTo>
                      <a:pt x="1" y="0"/>
                    </a:lnTo>
                    <a:lnTo>
                      <a:pt x="2" y="8"/>
                    </a:lnTo>
                    <a:lnTo>
                      <a:pt x="1" y="16"/>
                    </a:lnTo>
                    <a:lnTo>
                      <a:pt x="0" y="27"/>
                    </a:lnTo>
                    <a:lnTo>
                      <a:pt x="1" y="38"/>
                    </a:lnTo>
                    <a:lnTo>
                      <a:pt x="9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31" name="Freeform 116"/>
              <p:cNvSpPr>
                <a:spLocks/>
              </p:cNvSpPr>
              <p:nvPr/>
            </p:nvSpPr>
            <p:spPr bwMode="auto">
              <a:xfrm>
                <a:off x="4284" y="2142"/>
                <a:ext cx="8" cy="4"/>
              </a:xfrm>
              <a:custGeom>
                <a:avLst/>
                <a:gdLst>
                  <a:gd name="T0" fmla="*/ 0 w 8"/>
                  <a:gd name="T1" fmla="*/ 0 h 4"/>
                  <a:gd name="T2" fmla="*/ 1 w 8"/>
                  <a:gd name="T3" fmla="*/ 2 h 4"/>
                  <a:gd name="T4" fmla="*/ 4 w 8"/>
                  <a:gd name="T5" fmla="*/ 4 h 4"/>
                  <a:gd name="T6" fmla="*/ 6 w 8"/>
                  <a:gd name="T7" fmla="*/ 2 h 4"/>
                  <a:gd name="T8" fmla="*/ 8 w 8"/>
                  <a:gd name="T9" fmla="*/ 0 h 4"/>
                  <a:gd name="T10" fmla="*/ 0 w 8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4"/>
                  <a:gd name="T20" fmla="*/ 8 w 8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4">
                    <a:moveTo>
                      <a:pt x="0" y="0"/>
                    </a:moveTo>
                    <a:lnTo>
                      <a:pt x="1" y="2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32" name="Freeform 117"/>
              <p:cNvSpPr>
                <a:spLocks/>
              </p:cNvSpPr>
              <p:nvPr/>
            </p:nvSpPr>
            <p:spPr bwMode="auto">
              <a:xfrm>
                <a:off x="4144" y="2257"/>
                <a:ext cx="49" cy="51"/>
              </a:xfrm>
              <a:custGeom>
                <a:avLst/>
                <a:gdLst>
                  <a:gd name="T0" fmla="*/ 49 w 49"/>
                  <a:gd name="T1" fmla="*/ 20 h 51"/>
                  <a:gd name="T2" fmla="*/ 34 w 49"/>
                  <a:gd name="T3" fmla="*/ 42 h 51"/>
                  <a:gd name="T4" fmla="*/ 29 w 49"/>
                  <a:gd name="T5" fmla="*/ 48 h 51"/>
                  <a:gd name="T6" fmla="*/ 23 w 49"/>
                  <a:gd name="T7" fmla="*/ 51 h 51"/>
                  <a:gd name="T8" fmla="*/ 16 w 49"/>
                  <a:gd name="T9" fmla="*/ 51 h 51"/>
                  <a:gd name="T10" fmla="*/ 8 w 49"/>
                  <a:gd name="T11" fmla="*/ 48 h 51"/>
                  <a:gd name="T12" fmla="*/ 8 w 49"/>
                  <a:gd name="T13" fmla="*/ 48 h 51"/>
                  <a:gd name="T14" fmla="*/ 4 w 49"/>
                  <a:gd name="T15" fmla="*/ 44 h 51"/>
                  <a:gd name="T16" fmla="*/ 0 w 49"/>
                  <a:gd name="T17" fmla="*/ 37 h 51"/>
                  <a:gd name="T18" fmla="*/ 0 w 49"/>
                  <a:gd name="T19" fmla="*/ 30 h 51"/>
                  <a:gd name="T20" fmla="*/ 2 w 49"/>
                  <a:gd name="T21" fmla="*/ 23 h 51"/>
                  <a:gd name="T22" fmla="*/ 17 w 49"/>
                  <a:gd name="T23" fmla="*/ 0 h 51"/>
                  <a:gd name="T24" fmla="*/ 24 w 49"/>
                  <a:gd name="T25" fmla="*/ 3 h 51"/>
                  <a:gd name="T26" fmla="*/ 34 w 49"/>
                  <a:gd name="T27" fmla="*/ 9 h 51"/>
                  <a:gd name="T28" fmla="*/ 43 w 49"/>
                  <a:gd name="T29" fmla="*/ 16 h 51"/>
                  <a:gd name="T30" fmla="*/ 49 w 49"/>
                  <a:gd name="T31" fmla="*/ 20 h 5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9"/>
                  <a:gd name="T49" fmla="*/ 0 h 51"/>
                  <a:gd name="T50" fmla="*/ 49 w 49"/>
                  <a:gd name="T51" fmla="*/ 51 h 5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9" h="51">
                    <a:moveTo>
                      <a:pt x="49" y="20"/>
                    </a:moveTo>
                    <a:lnTo>
                      <a:pt x="34" y="42"/>
                    </a:lnTo>
                    <a:lnTo>
                      <a:pt x="29" y="48"/>
                    </a:lnTo>
                    <a:lnTo>
                      <a:pt x="23" y="51"/>
                    </a:lnTo>
                    <a:lnTo>
                      <a:pt x="16" y="51"/>
                    </a:lnTo>
                    <a:lnTo>
                      <a:pt x="8" y="48"/>
                    </a:lnTo>
                    <a:lnTo>
                      <a:pt x="4" y="44"/>
                    </a:lnTo>
                    <a:lnTo>
                      <a:pt x="0" y="37"/>
                    </a:lnTo>
                    <a:lnTo>
                      <a:pt x="0" y="30"/>
                    </a:lnTo>
                    <a:lnTo>
                      <a:pt x="2" y="23"/>
                    </a:lnTo>
                    <a:lnTo>
                      <a:pt x="17" y="0"/>
                    </a:lnTo>
                    <a:lnTo>
                      <a:pt x="24" y="3"/>
                    </a:lnTo>
                    <a:lnTo>
                      <a:pt x="34" y="9"/>
                    </a:lnTo>
                    <a:lnTo>
                      <a:pt x="43" y="16"/>
                    </a:lnTo>
                    <a:lnTo>
                      <a:pt x="49" y="20"/>
                    </a:lnTo>
                    <a:close/>
                  </a:path>
                </a:pathLst>
              </a:custGeom>
              <a:solidFill>
                <a:srgbClr val="F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33" name="Freeform 118"/>
              <p:cNvSpPr>
                <a:spLocks/>
              </p:cNvSpPr>
              <p:nvPr/>
            </p:nvSpPr>
            <p:spPr bwMode="auto">
              <a:xfrm>
                <a:off x="4174" y="2275"/>
                <a:ext cx="22" cy="29"/>
              </a:xfrm>
              <a:custGeom>
                <a:avLst/>
                <a:gdLst>
                  <a:gd name="T0" fmla="*/ 8 w 22"/>
                  <a:gd name="T1" fmla="*/ 26 h 29"/>
                  <a:gd name="T2" fmla="*/ 8 w 22"/>
                  <a:gd name="T3" fmla="*/ 27 h 29"/>
                  <a:gd name="T4" fmla="*/ 22 w 22"/>
                  <a:gd name="T5" fmla="*/ 5 h 29"/>
                  <a:gd name="T6" fmla="*/ 15 w 22"/>
                  <a:gd name="T7" fmla="*/ 0 h 29"/>
                  <a:gd name="T8" fmla="*/ 0 w 22"/>
                  <a:gd name="T9" fmla="*/ 22 h 29"/>
                  <a:gd name="T10" fmla="*/ 0 w 22"/>
                  <a:gd name="T11" fmla="*/ 23 h 29"/>
                  <a:gd name="T12" fmla="*/ 0 w 22"/>
                  <a:gd name="T13" fmla="*/ 22 h 29"/>
                  <a:gd name="T14" fmla="*/ 0 w 22"/>
                  <a:gd name="T15" fmla="*/ 26 h 29"/>
                  <a:gd name="T16" fmla="*/ 3 w 22"/>
                  <a:gd name="T17" fmla="*/ 28 h 29"/>
                  <a:gd name="T18" fmla="*/ 5 w 22"/>
                  <a:gd name="T19" fmla="*/ 29 h 29"/>
                  <a:gd name="T20" fmla="*/ 8 w 22"/>
                  <a:gd name="T21" fmla="*/ 27 h 29"/>
                  <a:gd name="T22" fmla="*/ 8 w 22"/>
                  <a:gd name="T23" fmla="*/ 26 h 2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"/>
                  <a:gd name="T37" fmla="*/ 0 h 29"/>
                  <a:gd name="T38" fmla="*/ 22 w 22"/>
                  <a:gd name="T39" fmla="*/ 29 h 2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" h="29">
                    <a:moveTo>
                      <a:pt x="8" y="26"/>
                    </a:moveTo>
                    <a:lnTo>
                      <a:pt x="8" y="27"/>
                    </a:lnTo>
                    <a:lnTo>
                      <a:pt x="22" y="5"/>
                    </a:lnTo>
                    <a:lnTo>
                      <a:pt x="15" y="0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3" y="28"/>
                    </a:lnTo>
                    <a:lnTo>
                      <a:pt x="5" y="29"/>
                    </a:lnTo>
                    <a:lnTo>
                      <a:pt x="8" y="27"/>
                    </a:lnTo>
                    <a:lnTo>
                      <a:pt x="8" y="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34" name="Freeform 119"/>
              <p:cNvSpPr>
                <a:spLocks/>
              </p:cNvSpPr>
              <p:nvPr/>
            </p:nvSpPr>
            <p:spPr bwMode="auto">
              <a:xfrm>
                <a:off x="4148" y="2298"/>
                <a:ext cx="34" cy="14"/>
              </a:xfrm>
              <a:custGeom>
                <a:avLst/>
                <a:gdLst>
                  <a:gd name="T0" fmla="*/ 3 w 34"/>
                  <a:gd name="T1" fmla="*/ 11 h 14"/>
                  <a:gd name="T2" fmla="*/ 2 w 34"/>
                  <a:gd name="T3" fmla="*/ 11 h 14"/>
                  <a:gd name="T4" fmla="*/ 12 w 34"/>
                  <a:gd name="T5" fmla="*/ 14 h 14"/>
                  <a:gd name="T6" fmla="*/ 19 w 34"/>
                  <a:gd name="T7" fmla="*/ 14 h 14"/>
                  <a:gd name="T8" fmla="*/ 28 w 34"/>
                  <a:gd name="T9" fmla="*/ 11 h 14"/>
                  <a:gd name="T10" fmla="*/ 34 w 34"/>
                  <a:gd name="T11" fmla="*/ 3 h 14"/>
                  <a:gd name="T12" fmla="*/ 26 w 34"/>
                  <a:gd name="T13" fmla="*/ 0 h 14"/>
                  <a:gd name="T14" fmla="*/ 23 w 34"/>
                  <a:gd name="T15" fmla="*/ 4 h 14"/>
                  <a:gd name="T16" fmla="*/ 19 w 34"/>
                  <a:gd name="T17" fmla="*/ 6 h 14"/>
                  <a:gd name="T18" fmla="*/ 12 w 34"/>
                  <a:gd name="T19" fmla="*/ 6 h 14"/>
                  <a:gd name="T20" fmla="*/ 7 w 34"/>
                  <a:gd name="T21" fmla="*/ 4 h 14"/>
                  <a:gd name="T22" fmla="*/ 6 w 34"/>
                  <a:gd name="T23" fmla="*/ 4 h 14"/>
                  <a:gd name="T24" fmla="*/ 7 w 34"/>
                  <a:gd name="T25" fmla="*/ 4 h 14"/>
                  <a:gd name="T26" fmla="*/ 3 w 34"/>
                  <a:gd name="T27" fmla="*/ 4 h 14"/>
                  <a:gd name="T28" fmla="*/ 1 w 34"/>
                  <a:gd name="T29" fmla="*/ 5 h 14"/>
                  <a:gd name="T30" fmla="*/ 0 w 34"/>
                  <a:gd name="T31" fmla="*/ 9 h 14"/>
                  <a:gd name="T32" fmla="*/ 2 w 34"/>
                  <a:gd name="T33" fmla="*/ 11 h 14"/>
                  <a:gd name="T34" fmla="*/ 3 w 34"/>
                  <a:gd name="T35" fmla="*/ 11 h 1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4"/>
                  <a:gd name="T55" fmla="*/ 0 h 14"/>
                  <a:gd name="T56" fmla="*/ 34 w 34"/>
                  <a:gd name="T57" fmla="*/ 14 h 1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4" h="14">
                    <a:moveTo>
                      <a:pt x="3" y="11"/>
                    </a:moveTo>
                    <a:lnTo>
                      <a:pt x="2" y="11"/>
                    </a:lnTo>
                    <a:lnTo>
                      <a:pt x="12" y="14"/>
                    </a:lnTo>
                    <a:lnTo>
                      <a:pt x="19" y="14"/>
                    </a:lnTo>
                    <a:lnTo>
                      <a:pt x="28" y="11"/>
                    </a:lnTo>
                    <a:lnTo>
                      <a:pt x="34" y="3"/>
                    </a:lnTo>
                    <a:lnTo>
                      <a:pt x="26" y="0"/>
                    </a:lnTo>
                    <a:lnTo>
                      <a:pt x="23" y="4"/>
                    </a:lnTo>
                    <a:lnTo>
                      <a:pt x="19" y="6"/>
                    </a:lnTo>
                    <a:lnTo>
                      <a:pt x="12" y="6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3" y="4"/>
                    </a:lnTo>
                    <a:lnTo>
                      <a:pt x="1" y="5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35" name="Freeform 120"/>
              <p:cNvSpPr>
                <a:spLocks/>
              </p:cNvSpPr>
              <p:nvPr/>
            </p:nvSpPr>
            <p:spPr bwMode="auto">
              <a:xfrm>
                <a:off x="4148" y="2302"/>
                <a:ext cx="7" cy="7"/>
              </a:xfrm>
              <a:custGeom>
                <a:avLst/>
                <a:gdLst>
                  <a:gd name="T0" fmla="*/ 3 w 7"/>
                  <a:gd name="T1" fmla="*/ 7 h 7"/>
                  <a:gd name="T2" fmla="*/ 4 w 7"/>
                  <a:gd name="T3" fmla="*/ 3 h 7"/>
                  <a:gd name="T4" fmla="*/ 4 w 7"/>
                  <a:gd name="T5" fmla="*/ 3 h 7"/>
                  <a:gd name="T6" fmla="*/ 4 w 7"/>
                  <a:gd name="T7" fmla="*/ 3 h 7"/>
                  <a:gd name="T8" fmla="*/ 4 w 7"/>
                  <a:gd name="T9" fmla="*/ 3 h 7"/>
                  <a:gd name="T10" fmla="*/ 6 w 7"/>
                  <a:gd name="T11" fmla="*/ 0 h 7"/>
                  <a:gd name="T12" fmla="*/ 7 w 7"/>
                  <a:gd name="T13" fmla="*/ 0 h 7"/>
                  <a:gd name="T14" fmla="*/ 3 w 7"/>
                  <a:gd name="T15" fmla="*/ 0 h 7"/>
                  <a:gd name="T16" fmla="*/ 1 w 7"/>
                  <a:gd name="T17" fmla="*/ 1 h 7"/>
                  <a:gd name="T18" fmla="*/ 0 w 7"/>
                  <a:gd name="T19" fmla="*/ 5 h 7"/>
                  <a:gd name="T20" fmla="*/ 2 w 7"/>
                  <a:gd name="T21" fmla="*/ 7 h 7"/>
                  <a:gd name="T22" fmla="*/ 3 w 7"/>
                  <a:gd name="T23" fmla="*/ 7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"/>
                  <a:gd name="T37" fmla="*/ 0 h 7"/>
                  <a:gd name="T38" fmla="*/ 7 w 7"/>
                  <a:gd name="T39" fmla="*/ 7 h 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" h="7">
                    <a:moveTo>
                      <a:pt x="3" y="7"/>
                    </a:moveTo>
                    <a:lnTo>
                      <a:pt x="4" y="3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36" name="Freeform 121"/>
              <p:cNvSpPr>
                <a:spLocks/>
              </p:cNvSpPr>
              <p:nvPr/>
            </p:nvSpPr>
            <p:spPr bwMode="auto">
              <a:xfrm>
                <a:off x="4140" y="2276"/>
                <a:ext cx="14" cy="33"/>
              </a:xfrm>
              <a:custGeom>
                <a:avLst/>
                <a:gdLst>
                  <a:gd name="T0" fmla="*/ 3 w 14"/>
                  <a:gd name="T1" fmla="*/ 1 h 33"/>
                  <a:gd name="T2" fmla="*/ 3 w 14"/>
                  <a:gd name="T3" fmla="*/ 3 h 33"/>
                  <a:gd name="T4" fmla="*/ 0 w 14"/>
                  <a:gd name="T5" fmla="*/ 11 h 33"/>
                  <a:gd name="T6" fmla="*/ 0 w 14"/>
                  <a:gd name="T7" fmla="*/ 20 h 33"/>
                  <a:gd name="T8" fmla="*/ 4 w 14"/>
                  <a:gd name="T9" fmla="*/ 27 h 33"/>
                  <a:gd name="T10" fmla="*/ 11 w 14"/>
                  <a:gd name="T11" fmla="*/ 33 h 33"/>
                  <a:gd name="T12" fmla="*/ 14 w 14"/>
                  <a:gd name="T13" fmla="*/ 26 h 33"/>
                  <a:gd name="T14" fmla="*/ 11 w 14"/>
                  <a:gd name="T15" fmla="*/ 22 h 33"/>
                  <a:gd name="T16" fmla="*/ 8 w 14"/>
                  <a:gd name="T17" fmla="*/ 17 h 33"/>
                  <a:gd name="T18" fmla="*/ 8 w 14"/>
                  <a:gd name="T19" fmla="*/ 11 h 33"/>
                  <a:gd name="T20" fmla="*/ 10 w 14"/>
                  <a:gd name="T21" fmla="*/ 5 h 33"/>
                  <a:gd name="T22" fmla="*/ 10 w 14"/>
                  <a:gd name="T23" fmla="*/ 6 h 33"/>
                  <a:gd name="T24" fmla="*/ 10 w 14"/>
                  <a:gd name="T25" fmla="*/ 5 h 33"/>
                  <a:gd name="T26" fmla="*/ 10 w 14"/>
                  <a:gd name="T27" fmla="*/ 1 h 33"/>
                  <a:gd name="T28" fmla="*/ 8 w 14"/>
                  <a:gd name="T29" fmla="*/ 0 h 33"/>
                  <a:gd name="T30" fmla="*/ 5 w 14"/>
                  <a:gd name="T31" fmla="*/ 0 h 33"/>
                  <a:gd name="T32" fmla="*/ 3 w 14"/>
                  <a:gd name="T33" fmla="*/ 3 h 33"/>
                  <a:gd name="T34" fmla="*/ 3 w 14"/>
                  <a:gd name="T35" fmla="*/ 1 h 3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"/>
                  <a:gd name="T55" fmla="*/ 0 h 33"/>
                  <a:gd name="T56" fmla="*/ 14 w 14"/>
                  <a:gd name="T57" fmla="*/ 33 h 3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" h="33">
                    <a:moveTo>
                      <a:pt x="3" y="1"/>
                    </a:moveTo>
                    <a:lnTo>
                      <a:pt x="3" y="3"/>
                    </a:lnTo>
                    <a:lnTo>
                      <a:pt x="0" y="11"/>
                    </a:lnTo>
                    <a:lnTo>
                      <a:pt x="0" y="20"/>
                    </a:lnTo>
                    <a:lnTo>
                      <a:pt x="4" y="27"/>
                    </a:lnTo>
                    <a:lnTo>
                      <a:pt x="11" y="33"/>
                    </a:lnTo>
                    <a:lnTo>
                      <a:pt x="14" y="26"/>
                    </a:lnTo>
                    <a:lnTo>
                      <a:pt x="11" y="22"/>
                    </a:lnTo>
                    <a:lnTo>
                      <a:pt x="8" y="17"/>
                    </a:lnTo>
                    <a:lnTo>
                      <a:pt x="8" y="11"/>
                    </a:lnTo>
                    <a:lnTo>
                      <a:pt x="10" y="5"/>
                    </a:lnTo>
                    <a:lnTo>
                      <a:pt x="10" y="6"/>
                    </a:lnTo>
                    <a:lnTo>
                      <a:pt x="10" y="5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37" name="Freeform 122"/>
              <p:cNvSpPr>
                <a:spLocks/>
              </p:cNvSpPr>
              <p:nvPr/>
            </p:nvSpPr>
            <p:spPr bwMode="auto">
              <a:xfrm>
                <a:off x="4143" y="2252"/>
                <a:ext cx="22" cy="30"/>
              </a:xfrm>
              <a:custGeom>
                <a:avLst/>
                <a:gdLst>
                  <a:gd name="T0" fmla="*/ 20 w 22"/>
                  <a:gd name="T1" fmla="*/ 1 h 30"/>
                  <a:gd name="T2" fmla="*/ 14 w 22"/>
                  <a:gd name="T3" fmla="*/ 2 h 30"/>
                  <a:gd name="T4" fmla="*/ 0 w 22"/>
                  <a:gd name="T5" fmla="*/ 25 h 30"/>
                  <a:gd name="T6" fmla="*/ 7 w 22"/>
                  <a:gd name="T7" fmla="*/ 30 h 30"/>
                  <a:gd name="T8" fmla="*/ 22 w 22"/>
                  <a:gd name="T9" fmla="*/ 7 h 30"/>
                  <a:gd name="T10" fmla="*/ 16 w 22"/>
                  <a:gd name="T11" fmla="*/ 8 h 30"/>
                  <a:gd name="T12" fmla="*/ 22 w 22"/>
                  <a:gd name="T13" fmla="*/ 7 h 30"/>
                  <a:gd name="T14" fmla="*/ 22 w 22"/>
                  <a:gd name="T15" fmla="*/ 3 h 30"/>
                  <a:gd name="T16" fmla="*/ 20 w 22"/>
                  <a:gd name="T17" fmla="*/ 1 h 30"/>
                  <a:gd name="T18" fmla="*/ 17 w 22"/>
                  <a:gd name="T19" fmla="*/ 0 h 30"/>
                  <a:gd name="T20" fmla="*/ 14 w 22"/>
                  <a:gd name="T21" fmla="*/ 2 h 30"/>
                  <a:gd name="T22" fmla="*/ 20 w 22"/>
                  <a:gd name="T23" fmla="*/ 1 h 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"/>
                  <a:gd name="T37" fmla="*/ 0 h 30"/>
                  <a:gd name="T38" fmla="*/ 22 w 22"/>
                  <a:gd name="T39" fmla="*/ 30 h 3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" h="30">
                    <a:moveTo>
                      <a:pt x="20" y="1"/>
                    </a:moveTo>
                    <a:lnTo>
                      <a:pt x="14" y="2"/>
                    </a:lnTo>
                    <a:lnTo>
                      <a:pt x="0" y="25"/>
                    </a:lnTo>
                    <a:lnTo>
                      <a:pt x="7" y="30"/>
                    </a:lnTo>
                    <a:lnTo>
                      <a:pt x="22" y="7"/>
                    </a:lnTo>
                    <a:lnTo>
                      <a:pt x="16" y="8"/>
                    </a:lnTo>
                    <a:lnTo>
                      <a:pt x="22" y="7"/>
                    </a:lnTo>
                    <a:lnTo>
                      <a:pt x="22" y="3"/>
                    </a:lnTo>
                    <a:lnTo>
                      <a:pt x="20" y="1"/>
                    </a:lnTo>
                    <a:lnTo>
                      <a:pt x="17" y="0"/>
                    </a:lnTo>
                    <a:lnTo>
                      <a:pt x="14" y="2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38" name="Freeform 123"/>
              <p:cNvSpPr>
                <a:spLocks/>
              </p:cNvSpPr>
              <p:nvPr/>
            </p:nvSpPr>
            <p:spPr bwMode="auto">
              <a:xfrm>
                <a:off x="4159" y="2253"/>
                <a:ext cx="37" cy="27"/>
              </a:xfrm>
              <a:custGeom>
                <a:avLst/>
                <a:gdLst>
                  <a:gd name="T0" fmla="*/ 37 w 37"/>
                  <a:gd name="T1" fmla="*/ 27 h 27"/>
                  <a:gd name="T2" fmla="*/ 36 w 37"/>
                  <a:gd name="T3" fmla="*/ 22 h 27"/>
                  <a:gd name="T4" fmla="*/ 30 w 37"/>
                  <a:gd name="T5" fmla="*/ 16 h 27"/>
                  <a:gd name="T6" fmla="*/ 22 w 37"/>
                  <a:gd name="T7" fmla="*/ 10 h 27"/>
                  <a:gd name="T8" fmla="*/ 11 w 37"/>
                  <a:gd name="T9" fmla="*/ 4 h 27"/>
                  <a:gd name="T10" fmla="*/ 4 w 37"/>
                  <a:gd name="T11" fmla="*/ 0 h 27"/>
                  <a:gd name="T12" fmla="*/ 0 w 37"/>
                  <a:gd name="T13" fmla="*/ 7 h 27"/>
                  <a:gd name="T14" fmla="*/ 8 w 37"/>
                  <a:gd name="T15" fmla="*/ 11 h 27"/>
                  <a:gd name="T16" fmla="*/ 17 w 37"/>
                  <a:gd name="T17" fmla="*/ 17 h 27"/>
                  <a:gd name="T18" fmla="*/ 25 w 37"/>
                  <a:gd name="T19" fmla="*/ 23 h 27"/>
                  <a:gd name="T20" fmla="*/ 31 w 37"/>
                  <a:gd name="T21" fmla="*/ 27 h 27"/>
                  <a:gd name="T22" fmla="*/ 30 w 37"/>
                  <a:gd name="T23" fmla="*/ 22 h 27"/>
                  <a:gd name="T24" fmla="*/ 31 w 37"/>
                  <a:gd name="T25" fmla="*/ 27 h 27"/>
                  <a:gd name="T26" fmla="*/ 34 w 37"/>
                  <a:gd name="T27" fmla="*/ 27 h 27"/>
                  <a:gd name="T28" fmla="*/ 36 w 37"/>
                  <a:gd name="T29" fmla="*/ 26 h 27"/>
                  <a:gd name="T30" fmla="*/ 37 w 37"/>
                  <a:gd name="T31" fmla="*/ 24 h 27"/>
                  <a:gd name="T32" fmla="*/ 36 w 37"/>
                  <a:gd name="T33" fmla="*/ 22 h 27"/>
                  <a:gd name="T34" fmla="*/ 37 w 37"/>
                  <a:gd name="T35" fmla="*/ 27 h 2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7"/>
                  <a:gd name="T55" fmla="*/ 0 h 27"/>
                  <a:gd name="T56" fmla="*/ 37 w 37"/>
                  <a:gd name="T57" fmla="*/ 27 h 2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7" h="27">
                    <a:moveTo>
                      <a:pt x="37" y="27"/>
                    </a:moveTo>
                    <a:lnTo>
                      <a:pt x="36" y="22"/>
                    </a:lnTo>
                    <a:lnTo>
                      <a:pt x="30" y="16"/>
                    </a:lnTo>
                    <a:lnTo>
                      <a:pt x="22" y="10"/>
                    </a:lnTo>
                    <a:lnTo>
                      <a:pt x="11" y="4"/>
                    </a:lnTo>
                    <a:lnTo>
                      <a:pt x="4" y="0"/>
                    </a:lnTo>
                    <a:lnTo>
                      <a:pt x="0" y="7"/>
                    </a:lnTo>
                    <a:lnTo>
                      <a:pt x="8" y="11"/>
                    </a:lnTo>
                    <a:lnTo>
                      <a:pt x="17" y="17"/>
                    </a:lnTo>
                    <a:lnTo>
                      <a:pt x="25" y="23"/>
                    </a:lnTo>
                    <a:lnTo>
                      <a:pt x="31" y="27"/>
                    </a:lnTo>
                    <a:lnTo>
                      <a:pt x="30" y="22"/>
                    </a:lnTo>
                    <a:lnTo>
                      <a:pt x="31" y="27"/>
                    </a:lnTo>
                    <a:lnTo>
                      <a:pt x="34" y="27"/>
                    </a:lnTo>
                    <a:lnTo>
                      <a:pt x="36" y="26"/>
                    </a:lnTo>
                    <a:lnTo>
                      <a:pt x="37" y="24"/>
                    </a:lnTo>
                    <a:lnTo>
                      <a:pt x="36" y="22"/>
                    </a:lnTo>
                    <a:lnTo>
                      <a:pt x="37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39" name="Freeform 124"/>
              <p:cNvSpPr>
                <a:spLocks/>
              </p:cNvSpPr>
              <p:nvPr/>
            </p:nvSpPr>
            <p:spPr bwMode="auto">
              <a:xfrm>
                <a:off x="4161" y="1852"/>
                <a:ext cx="287" cy="425"/>
              </a:xfrm>
              <a:custGeom>
                <a:avLst/>
                <a:gdLst>
                  <a:gd name="T0" fmla="*/ 287 w 287"/>
                  <a:gd name="T1" fmla="*/ 19 h 425"/>
                  <a:gd name="T2" fmla="*/ 272 w 287"/>
                  <a:gd name="T3" fmla="*/ 22 h 425"/>
                  <a:gd name="T4" fmla="*/ 271 w 287"/>
                  <a:gd name="T5" fmla="*/ 10 h 425"/>
                  <a:gd name="T6" fmla="*/ 257 w 287"/>
                  <a:gd name="T7" fmla="*/ 13 h 425"/>
                  <a:gd name="T8" fmla="*/ 255 w 287"/>
                  <a:gd name="T9" fmla="*/ 0 h 425"/>
                  <a:gd name="T10" fmla="*/ 0 w 287"/>
                  <a:gd name="T11" fmla="*/ 405 h 425"/>
                  <a:gd name="T12" fmla="*/ 32 w 287"/>
                  <a:gd name="T13" fmla="*/ 425 h 425"/>
                  <a:gd name="T14" fmla="*/ 287 w 287"/>
                  <a:gd name="T15" fmla="*/ 19 h 4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87"/>
                  <a:gd name="T25" fmla="*/ 0 h 425"/>
                  <a:gd name="T26" fmla="*/ 287 w 287"/>
                  <a:gd name="T27" fmla="*/ 425 h 4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87" h="425">
                    <a:moveTo>
                      <a:pt x="287" y="19"/>
                    </a:moveTo>
                    <a:lnTo>
                      <a:pt x="272" y="22"/>
                    </a:lnTo>
                    <a:lnTo>
                      <a:pt x="271" y="10"/>
                    </a:lnTo>
                    <a:lnTo>
                      <a:pt x="257" y="13"/>
                    </a:lnTo>
                    <a:lnTo>
                      <a:pt x="255" y="0"/>
                    </a:lnTo>
                    <a:lnTo>
                      <a:pt x="0" y="405"/>
                    </a:lnTo>
                    <a:lnTo>
                      <a:pt x="32" y="425"/>
                    </a:lnTo>
                    <a:lnTo>
                      <a:pt x="287" y="19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40" name="Freeform 125"/>
              <p:cNvSpPr>
                <a:spLocks/>
              </p:cNvSpPr>
              <p:nvPr/>
            </p:nvSpPr>
            <p:spPr bwMode="auto">
              <a:xfrm>
                <a:off x="4429" y="1868"/>
                <a:ext cx="19" cy="9"/>
              </a:xfrm>
              <a:custGeom>
                <a:avLst/>
                <a:gdLst>
                  <a:gd name="T0" fmla="*/ 0 w 19"/>
                  <a:gd name="T1" fmla="*/ 6 h 9"/>
                  <a:gd name="T2" fmla="*/ 4 w 19"/>
                  <a:gd name="T3" fmla="*/ 9 h 9"/>
                  <a:gd name="T4" fmla="*/ 19 w 19"/>
                  <a:gd name="T5" fmla="*/ 7 h 9"/>
                  <a:gd name="T6" fmla="*/ 19 w 19"/>
                  <a:gd name="T7" fmla="*/ 0 h 9"/>
                  <a:gd name="T8" fmla="*/ 4 w 19"/>
                  <a:gd name="T9" fmla="*/ 2 h 9"/>
                  <a:gd name="T10" fmla="*/ 8 w 19"/>
                  <a:gd name="T11" fmla="*/ 6 h 9"/>
                  <a:gd name="T12" fmla="*/ 4 w 19"/>
                  <a:gd name="T13" fmla="*/ 2 h 9"/>
                  <a:gd name="T14" fmla="*/ 2 w 19"/>
                  <a:gd name="T15" fmla="*/ 3 h 9"/>
                  <a:gd name="T16" fmla="*/ 0 w 19"/>
                  <a:gd name="T17" fmla="*/ 6 h 9"/>
                  <a:gd name="T18" fmla="*/ 2 w 19"/>
                  <a:gd name="T19" fmla="*/ 8 h 9"/>
                  <a:gd name="T20" fmla="*/ 4 w 19"/>
                  <a:gd name="T21" fmla="*/ 9 h 9"/>
                  <a:gd name="T22" fmla="*/ 0 w 19"/>
                  <a:gd name="T23" fmla="*/ 6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"/>
                  <a:gd name="T37" fmla="*/ 0 h 9"/>
                  <a:gd name="T38" fmla="*/ 19 w 19"/>
                  <a:gd name="T39" fmla="*/ 9 h 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" h="9">
                    <a:moveTo>
                      <a:pt x="0" y="6"/>
                    </a:moveTo>
                    <a:lnTo>
                      <a:pt x="4" y="9"/>
                    </a:lnTo>
                    <a:lnTo>
                      <a:pt x="19" y="7"/>
                    </a:lnTo>
                    <a:lnTo>
                      <a:pt x="19" y="0"/>
                    </a:lnTo>
                    <a:lnTo>
                      <a:pt x="4" y="2"/>
                    </a:lnTo>
                    <a:lnTo>
                      <a:pt x="8" y="6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9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41" name="Freeform 126"/>
              <p:cNvSpPr>
                <a:spLocks/>
              </p:cNvSpPr>
              <p:nvPr/>
            </p:nvSpPr>
            <p:spPr bwMode="auto">
              <a:xfrm>
                <a:off x="4428" y="1858"/>
                <a:ext cx="9" cy="16"/>
              </a:xfrm>
              <a:custGeom>
                <a:avLst/>
                <a:gdLst>
                  <a:gd name="T0" fmla="*/ 5 w 9"/>
                  <a:gd name="T1" fmla="*/ 7 h 16"/>
                  <a:gd name="T2" fmla="*/ 0 w 9"/>
                  <a:gd name="T3" fmla="*/ 4 h 16"/>
                  <a:gd name="T4" fmla="*/ 1 w 9"/>
                  <a:gd name="T5" fmla="*/ 16 h 16"/>
                  <a:gd name="T6" fmla="*/ 9 w 9"/>
                  <a:gd name="T7" fmla="*/ 16 h 16"/>
                  <a:gd name="T8" fmla="*/ 7 w 9"/>
                  <a:gd name="T9" fmla="*/ 4 h 16"/>
                  <a:gd name="T10" fmla="*/ 3 w 9"/>
                  <a:gd name="T11" fmla="*/ 0 h 16"/>
                  <a:gd name="T12" fmla="*/ 7 w 9"/>
                  <a:gd name="T13" fmla="*/ 4 h 16"/>
                  <a:gd name="T14" fmla="*/ 6 w 9"/>
                  <a:gd name="T15" fmla="*/ 1 h 16"/>
                  <a:gd name="T16" fmla="*/ 4 w 9"/>
                  <a:gd name="T17" fmla="*/ 0 h 16"/>
                  <a:gd name="T18" fmla="*/ 1 w 9"/>
                  <a:gd name="T19" fmla="*/ 1 h 16"/>
                  <a:gd name="T20" fmla="*/ 0 w 9"/>
                  <a:gd name="T21" fmla="*/ 4 h 16"/>
                  <a:gd name="T22" fmla="*/ 5 w 9"/>
                  <a:gd name="T23" fmla="*/ 7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"/>
                  <a:gd name="T37" fmla="*/ 0 h 16"/>
                  <a:gd name="T38" fmla="*/ 9 w 9"/>
                  <a:gd name="T39" fmla="*/ 16 h 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" h="16">
                    <a:moveTo>
                      <a:pt x="5" y="7"/>
                    </a:moveTo>
                    <a:lnTo>
                      <a:pt x="0" y="4"/>
                    </a:lnTo>
                    <a:lnTo>
                      <a:pt x="1" y="16"/>
                    </a:lnTo>
                    <a:lnTo>
                      <a:pt x="9" y="16"/>
                    </a:lnTo>
                    <a:lnTo>
                      <a:pt x="7" y="4"/>
                    </a:lnTo>
                    <a:lnTo>
                      <a:pt x="3" y="0"/>
                    </a:lnTo>
                    <a:lnTo>
                      <a:pt x="7" y="4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5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42" name="Freeform 127"/>
              <p:cNvSpPr>
                <a:spLocks/>
              </p:cNvSpPr>
              <p:nvPr/>
            </p:nvSpPr>
            <p:spPr bwMode="auto">
              <a:xfrm>
                <a:off x="4415" y="1858"/>
                <a:ext cx="18" cy="11"/>
              </a:xfrm>
              <a:custGeom>
                <a:avLst/>
                <a:gdLst>
                  <a:gd name="T0" fmla="*/ 0 w 18"/>
                  <a:gd name="T1" fmla="*/ 7 h 11"/>
                  <a:gd name="T2" fmla="*/ 5 w 18"/>
                  <a:gd name="T3" fmla="*/ 11 h 11"/>
                  <a:gd name="T4" fmla="*/ 18 w 18"/>
                  <a:gd name="T5" fmla="*/ 7 h 11"/>
                  <a:gd name="T6" fmla="*/ 16 w 18"/>
                  <a:gd name="T7" fmla="*/ 0 h 11"/>
                  <a:gd name="T8" fmla="*/ 2 w 18"/>
                  <a:gd name="T9" fmla="*/ 4 h 11"/>
                  <a:gd name="T10" fmla="*/ 7 w 18"/>
                  <a:gd name="T11" fmla="*/ 7 h 11"/>
                  <a:gd name="T12" fmla="*/ 2 w 18"/>
                  <a:gd name="T13" fmla="*/ 4 h 11"/>
                  <a:gd name="T14" fmla="*/ 0 w 18"/>
                  <a:gd name="T15" fmla="*/ 5 h 11"/>
                  <a:gd name="T16" fmla="*/ 0 w 18"/>
                  <a:gd name="T17" fmla="*/ 8 h 11"/>
                  <a:gd name="T18" fmla="*/ 1 w 18"/>
                  <a:gd name="T19" fmla="*/ 11 h 11"/>
                  <a:gd name="T20" fmla="*/ 5 w 18"/>
                  <a:gd name="T21" fmla="*/ 11 h 11"/>
                  <a:gd name="T22" fmla="*/ 0 w 18"/>
                  <a:gd name="T23" fmla="*/ 7 h 1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"/>
                  <a:gd name="T37" fmla="*/ 0 h 11"/>
                  <a:gd name="T38" fmla="*/ 18 w 18"/>
                  <a:gd name="T39" fmla="*/ 11 h 1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" h="11">
                    <a:moveTo>
                      <a:pt x="0" y="7"/>
                    </a:moveTo>
                    <a:lnTo>
                      <a:pt x="5" y="11"/>
                    </a:lnTo>
                    <a:lnTo>
                      <a:pt x="18" y="7"/>
                    </a:lnTo>
                    <a:lnTo>
                      <a:pt x="16" y="0"/>
                    </a:lnTo>
                    <a:lnTo>
                      <a:pt x="2" y="4"/>
                    </a:lnTo>
                    <a:lnTo>
                      <a:pt x="7" y="7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11"/>
                    </a:lnTo>
                    <a:lnTo>
                      <a:pt x="5" y="11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43" name="Freeform 128"/>
              <p:cNvSpPr>
                <a:spLocks/>
              </p:cNvSpPr>
              <p:nvPr/>
            </p:nvSpPr>
            <p:spPr bwMode="auto">
              <a:xfrm>
                <a:off x="4412" y="1848"/>
                <a:ext cx="10" cy="17"/>
              </a:xfrm>
              <a:custGeom>
                <a:avLst/>
                <a:gdLst>
                  <a:gd name="T0" fmla="*/ 8 w 10"/>
                  <a:gd name="T1" fmla="*/ 6 h 17"/>
                  <a:gd name="T2" fmla="*/ 0 w 10"/>
                  <a:gd name="T3" fmla="*/ 4 h 17"/>
                  <a:gd name="T4" fmla="*/ 3 w 10"/>
                  <a:gd name="T5" fmla="*/ 17 h 17"/>
                  <a:gd name="T6" fmla="*/ 10 w 10"/>
                  <a:gd name="T7" fmla="*/ 17 h 17"/>
                  <a:gd name="T8" fmla="*/ 8 w 10"/>
                  <a:gd name="T9" fmla="*/ 4 h 17"/>
                  <a:gd name="T10" fmla="*/ 0 w 10"/>
                  <a:gd name="T11" fmla="*/ 1 h 17"/>
                  <a:gd name="T12" fmla="*/ 8 w 10"/>
                  <a:gd name="T13" fmla="*/ 4 h 17"/>
                  <a:gd name="T14" fmla="*/ 6 w 10"/>
                  <a:gd name="T15" fmla="*/ 1 h 17"/>
                  <a:gd name="T16" fmla="*/ 4 w 10"/>
                  <a:gd name="T17" fmla="*/ 0 h 17"/>
                  <a:gd name="T18" fmla="*/ 1 w 10"/>
                  <a:gd name="T19" fmla="*/ 1 h 17"/>
                  <a:gd name="T20" fmla="*/ 0 w 10"/>
                  <a:gd name="T21" fmla="*/ 4 h 17"/>
                  <a:gd name="T22" fmla="*/ 8 w 10"/>
                  <a:gd name="T23" fmla="*/ 6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"/>
                  <a:gd name="T37" fmla="*/ 0 h 17"/>
                  <a:gd name="T38" fmla="*/ 10 w 10"/>
                  <a:gd name="T39" fmla="*/ 17 h 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" h="17">
                    <a:moveTo>
                      <a:pt x="8" y="6"/>
                    </a:moveTo>
                    <a:lnTo>
                      <a:pt x="0" y="4"/>
                    </a:lnTo>
                    <a:lnTo>
                      <a:pt x="3" y="17"/>
                    </a:lnTo>
                    <a:lnTo>
                      <a:pt x="10" y="17"/>
                    </a:lnTo>
                    <a:lnTo>
                      <a:pt x="8" y="4"/>
                    </a:lnTo>
                    <a:lnTo>
                      <a:pt x="0" y="1"/>
                    </a:lnTo>
                    <a:lnTo>
                      <a:pt x="8" y="4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44" name="Freeform 129"/>
              <p:cNvSpPr>
                <a:spLocks/>
              </p:cNvSpPr>
              <p:nvPr/>
            </p:nvSpPr>
            <p:spPr bwMode="auto">
              <a:xfrm>
                <a:off x="4157" y="1849"/>
                <a:ext cx="263" cy="413"/>
              </a:xfrm>
              <a:custGeom>
                <a:avLst/>
                <a:gdLst>
                  <a:gd name="T0" fmla="*/ 6 w 263"/>
                  <a:gd name="T1" fmla="*/ 404 h 413"/>
                  <a:gd name="T2" fmla="*/ 8 w 263"/>
                  <a:gd name="T3" fmla="*/ 410 h 413"/>
                  <a:gd name="T4" fmla="*/ 263 w 263"/>
                  <a:gd name="T5" fmla="*/ 5 h 413"/>
                  <a:gd name="T6" fmla="*/ 255 w 263"/>
                  <a:gd name="T7" fmla="*/ 0 h 413"/>
                  <a:gd name="T8" fmla="*/ 0 w 263"/>
                  <a:gd name="T9" fmla="*/ 405 h 413"/>
                  <a:gd name="T10" fmla="*/ 2 w 263"/>
                  <a:gd name="T11" fmla="*/ 411 h 413"/>
                  <a:gd name="T12" fmla="*/ 0 w 263"/>
                  <a:gd name="T13" fmla="*/ 405 h 413"/>
                  <a:gd name="T14" fmla="*/ 0 w 263"/>
                  <a:gd name="T15" fmla="*/ 409 h 413"/>
                  <a:gd name="T16" fmla="*/ 3 w 263"/>
                  <a:gd name="T17" fmla="*/ 411 h 413"/>
                  <a:gd name="T18" fmla="*/ 5 w 263"/>
                  <a:gd name="T19" fmla="*/ 413 h 413"/>
                  <a:gd name="T20" fmla="*/ 8 w 263"/>
                  <a:gd name="T21" fmla="*/ 410 h 413"/>
                  <a:gd name="T22" fmla="*/ 6 w 263"/>
                  <a:gd name="T23" fmla="*/ 404 h 4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63"/>
                  <a:gd name="T37" fmla="*/ 0 h 413"/>
                  <a:gd name="T38" fmla="*/ 263 w 263"/>
                  <a:gd name="T39" fmla="*/ 413 h 41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63" h="413">
                    <a:moveTo>
                      <a:pt x="6" y="404"/>
                    </a:moveTo>
                    <a:lnTo>
                      <a:pt x="8" y="410"/>
                    </a:lnTo>
                    <a:lnTo>
                      <a:pt x="263" y="5"/>
                    </a:lnTo>
                    <a:lnTo>
                      <a:pt x="255" y="0"/>
                    </a:lnTo>
                    <a:lnTo>
                      <a:pt x="0" y="405"/>
                    </a:lnTo>
                    <a:lnTo>
                      <a:pt x="2" y="411"/>
                    </a:lnTo>
                    <a:lnTo>
                      <a:pt x="0" y="405"/>
                    </a:lnTo>
                    <a:lnTo>
                      <a:pt x="0" y="409"/>
                    </a:lnTo>
                    <a:lnTo>
                      <a:pt x="3" y="411"/>
                    </a:lnTo>
                    <a:lnTo>
                      <a:pt x="5" y="413"/>
                    </a:lnTo>
                    <a:lnTo>
                      <a:pt x="8" y="410"/>
                    </a:lnTo>
                    <a:lnTo>
                      <a:pt x="6" y="4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45" name="Freeform 130"/>
              <p:cNvSpPr>
                <a:spLocks/>
              </p:cNvSpPr>
              <p:nvPr/>
            </p:nvSpPr>
            <p:spPr bwMode="auto">
              <a:xfrm>
                <a:off x="4159" y="2253"/>
                <a:ext cx="39" cy="28"/>
              </a:xfrm>
              <a:custGeom>
                <a:avLst/>
                <a:gdLst>
                  <a:gd name="T0" fmla="*/ 30 w 39"/>
                  <a:gd name="T1" fmla="*/ 22 h 28"/>
                  <a:gd name="T2" fmla="*/ 36 w 39"/>
                  <a:gd name="T3" fmla="*/ 21 h 28"/>
                  <a:gd name="T4" fmla="*/ 4 w 39"/>
                  <a:gd name="T5" fmla="*/ 0 h 28"/>
                  <a:gd name="T6" fmla="*/ 0 w 39"/>
                  <a:gd name="T7" fmla="*/ 7 h 28"/>
                  <a:gd name="T8" fmla="*/ 31 w 39"/>
                  <a:gd name="T9" fmla="*/ 28 h 28"/>
                  <a:gd name="T10" fmla="*/ 37 w 39"/>
                  <a:gd name="T11" fmla="*/ 27 h 28"/>
                  <a:gd name="T12" fmla="*/ 31 w 39"/>
                  <a:gd name="T13" fmla="*/ 28 h 28"/>
                  <a:gd name="T14" fmla="*/ 35 w 39"/>
                  <a:gd name="T15" fmla="*/ 28 h 28"/>
                  <a:gd name="T16" fmla="*/ 37 w 39"/>
                  <a:gd name="T17" fmla="*/ 26 h 28"/>
                  <a:gd name="T18" fmla="*/ 39 w 39"/>
                  <a:gd name="T19" fmla="*/ 23 h 28"/>
                  <a:gd name="T20" fmla="*/ 36 w 39"/>
                  <a:gd name="T21" fmla="*/ 21 h 28"/>
                  <a:gd name="T22" fmla="*/ 30 w 39"/>
                  <a:gd name="T23" fmla="*/ 22 h 2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9"/>
                  <a:gd name="T37" fmla="*/ 0 h 28"/>
                  <a:gd name="T38" fmla="*/ 39 w 39"/>
                  <a:gd name="T39" fmla="*/ 28 h 2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9" h="28">
                    <a:moveTo>
                      <a:pt x="30" y="22"/>
                    </a:moveTo>
                    <a:lnTo>
                      <a:pt x="36" y="21"/>
                    </a:lnTo>
                    <a:lnTo>
                      <a:pt x="4" y="0"/>
                    </a:lnTo>
                    <a:lnTo>
                      <a:pt x="0" y="7"/>
                    </a:lnTo>
                    <a:lnTo>
                      <a:pt x="31" y="28"/>
                    </a:lnTo>
                    <a:lnTo>
                      <a:pt x="37" y="27"/>
                    </a:lnTo>
                    <a:lnTo>
                      <a:pt x="31" y="28"/>
                    </a:lnTo>
                    <a:lnTo>
                      <a:pt x="35" y="28"/>
                    </a:lnTo>
                    <a:lnTo>
                      <a:pt x="37" y="26"/>
                    </a:lnTo>
                    <a:lnTo>
                      <a:pt x="39" y="23"/>
                    </a:lnTo>
                    <a:lnTo>
                      <a:pt x="36" y="21"/>
                    </a:lnTo>
                    <a:lnTo>
                      <a:pt x="30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46" name="Freeform 131"/>
              <p:cNvSpPr>
                <a:spLocks/>
              </p:cNvSpPr>
              <p:nvPr/>
            </p:nvSpPr>
            <p:spPr bwMode="auto">
              <a:xfrm>
                <a:off x="4189" y="1866"/>
                <a:ext cx="262" cy="414"/>
              </a:xfrm>
              <a:custGeom>
                <a:avLst/>
                <a:gdLst>
                  <a:gd name="T0" fmla="*/ 259 w 262"/>
                  <a:gd name="T1" fmla="*/ 9 h 414"/>
                  <a:gd name="T2" fmla="*/ 255 w 262"/>
                  <a:gd name="T3" fmla="*/ 3 h 414"/>
                  <a:gd name="T4" fmla="*/ 0 w 262"/>
                  <a:gd name="T5" fmla="*/ 409 h 414"/>
                  <a:gd name="T6" fmla="*/ 7 w 262"/>
                  <a:gd name="T7" fmla="*/ 414 h 414"/>
                  <a:gd name="T8" fmla="*/ 262 w 262"/>
                  <a:gd name="T9" fmla="*/ 8 h 414"/>
                  <a:gd name="T10" fmla="*/ 259 w 262"/>
                  <a:gd name="T11" fmla="*/ 2 h 414"/>
                  <a:gd name="T12" fmla="*/ 262 w 262"/>
                  <a:gd name="T13" fmla="*/ 8 h 414"/>
                  <a:gd name="T14" fmla="*/ 262 w 262"/>
                  <a:gd name="T15" fmla="*/ 4 h 414"/>
                  <a:gd name="T16" fmla="*/ 261 w 262"/>
                  <a:gd name="T17" fmla="*/ 2 h 414"/>
                  <a:gd name="T18" fmla="*/ 257 w 262"/>
                  <a:gd name="T19" fmla="*/ 0 h 414"/>
                  <a:gd name="T20" fmla="*/ 255 w 262"/>
                  <a:gd name="T21" fmla="*/ 3 h 414"/>
                  <a:gd name="T22" fmla="*/ 259 w 262"/>
                  <a:gd name="T23" fmla="*/ 9 h 4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62"/>
                  <a:gd name="T37" fmla="*/ 0 h 414"/>
                  <a:gd name="T38" fmla="*/ 262 w 262"/>
                  <a:gd name="T39" fmla="*/ 414 h 4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62" h="414">
                    <a:moveTo>
                      <a:pt x="259" y="9"/>
                    </a:moveTo>
                    <a:lnTo>
                      <a:pt x="255" y="3"/>
                    </a:lnTo>
                    <a:lnTo>
                      <a:pt x="0" y="409"/>
                    </a:lnTo>
                    <a:lnTo>
                      <a:pt x="7" y="414"/>
                    </a:lnTo>
                    <a:lnTo>
                      <a:pt x="262" y="8"/>
                    </a:lnTo>
                    <a:lnTo>
                      <a:pt x="259" y="2"/>
                    </a:lnTo>
                    <a:lnTo>
                      <a:pt x="262" y="8"/>
                    </a:lnTo>
                    <a:lnTo>
                      <a:pt x="262" y="4"/>
                    </a:lnTo>
                    <a:lnTo>
                      <a:pt x="261" y="2"/>
                    </a:lnTo>
                    <a:lnTo>
                      <a:pt x="257" y="0"/>
                    </a:lnTo>
                    <a:lnTo>
                      <a:pt x="255" y="3"/>
                    </a:lnTo>
                    <a:lnTo>
                      <a:pt x="259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47" name="Freeform 132"/>
              <p:cNvSpPr>
                <a:spLocks/>
              </p:cNvSpPr>
              <p:nvPr/>
            </p:nvSpPr>
            <p:spPr bwMode="auto">
              <a:xfrm>
                <a:off x="4416" y="1802"/>
                <a:ext cx="54" cy="72"/>
              </a:xfrm>
              <a:custGeom>
                <a:avLst/>
                <a:gdLst>
                  <a:gd name="T0" fmla="*/ 32 w 54"/>
                  <a:gd name="T1" fmla="*/ 69 h 72"/>
                  <a:gd name="T2" fmla="*/ 17 w 54"/>
                  <a:gd name="T3" fmla="*/ 72 h 72"/>
                  <a:gd name="T4" fmla="*/ 16 w 54"/>
                  <a:gd name="T5" fmla="*/ 60 h 72"/>
                  <a:gd name="T6" fmla="*/ 2 w 54"/>
                  <a:gd name="T7" fmla="*/ 63 h 72"/>
                  <a:gd name="T8" fmla="*/ 0 w 54"/>
                  <a:gd name="T9" fmla="*/ 50 h 72"/>
                  <a:gd name="T10" fmla="*/ 54 w 54"/>
                  <a:gd name="T11" fmla="*/ 0 h 72"/>
                  <a:gd name="T12" fmla="*/ 32 w 54"/>
                  <a:gd name="T13" fmla="*/ 69 h 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"/>
                  <a:gd name="T22" fmla="*/ 0 h 72"/>
                  <a:gd name="T23" fmla="*/ 54 w 54"/>
                  <a:gd name="T24" fmla="*/ 72 h 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" h="72">
                    <a:moveTo>
                      <a:pt x="32" y="69"/>
                    </a:moveTo>
                    <a:lnTo>
                      <a:pt x="17" y="72"/>
                    </a:lnTo>
                    <a:lnTo>
                      <a:pt x="16" y="60"/>
                    </a:lnTo>
                    <a:lnTo>
                      <a:pt x="2" y="63"/>
                    </a:lnTo>
                    <a:lnTo>
                      <a:pt x="0" y="50"/>
                    </a:lnTo>
                    <a:lnTo>
                      <a:pt x="54" y="0"/>
                    </a:lnTo>
                    <a:lnTo>
                      <a:pt x="32" y="69"/>
                    </a:lnTo>
                    <a:close/>
                  </a:path>
                </a:pathLst>
              </a:custGeom>
              <a:solidFill>
                <a:srgbClr val="C19B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48" name="Freeform 133"/>
              <p:cNvSpPr>
                <a:spLocks/>
              </p:cNvSpPr>
              <p:nvPr/>
            </p:nvSpPr>
            <p:spPr bwMode="auto">
              <a:xfrm>
                <a:off x="4429" y="1868"/>
                <a:ext cx="19" cy="9"/>
              </a:xfrm>
              <a:custGeom>
                <a:avLst/>
                <a:gdLst>
                  <a:gd name="T0" fmla="*/ 0 w 19"/>
                  <a:gd name="T1" fmla="*/ 6 h 9"/>
                  <a:gd name="T2" fmla="*/ 4 w 19"/>
                  <a:gd name="T3" fmla="*/ 9 h 9"/>
                  <a:gd name="T4" fmla="*/ 19 w 19"/>
                  <a:gd name="T5" fmla="*/ 7 h 9"/>
                  <a:gd name="T6" fmla="*/ 19 w 19"/>
                  <a:gd name="T7" fmla="*/ 0 h 9"/>
                  <a:gd name="T8" fmla="*/ 4 w 19"/>
                  <a:gd name="T9" fmla="*/ 2 h 9"/>
                  <a:gd name="T10" fmla="*/ 8 w 19"/>
                  <a:gd name="T11" fmla="*/ 6 h 9"/>
                  <a:gd name="T12" fmla="*/ 4 w 19"/>
                  <a:gd name="T13" fmla="*/ 2 h 9"/>
                  <a:gd name="T14" fmla="*/ 2 w 19"/>
                  <a:gd name="T15" fmla="*/ 3 h 9"/>
                  <a:gd name="T16" fmla="*/ 0 w 19"/>
                  <a:gd name="T17" fmla="*/ 6 h 9"/>
                  <a:gd name="T18" fmla="*/ 2 w 19"/>
                  <a:gd name="T19" fmla="*/ 8 h 9"/>
                  <a:gd name="T20" fmla="*/ 4 w 19"/>
                  <a:gd name="T21" fmla="*/ 9 h 9"/>
                  <a:gd name="T22" fmla="*/ 0 w 19"/>
                  <a:gd name="T23" fmla="*/ 6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"/>
                  <a:gd name="T37" fmla="*/ 0 h 9"/>
                  <a:gd name="T38" fmla="*/ 19 w 19"/>
                  <a:gd name="T39" fmla="*/ 9 h 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" h="9">
                    <a:moveTo>
                      <a:pt x="0" y="6"/>
                    </a:moveTo>
                    <a:lnTo>
                      <a:pt x="4" y="9"/>
                    </a:lnTo>
                    <a:lnTo>
                      <a:pt x="19" y="7"/>
                    </a:lnTo>
                    <a:lnTo>
                      <a:pt x="19" y="0"/>
                    </a:lnTo>
                    <a:lnTo>
                      <a:pt x="4" y="2"/>
                    </a:lnTo>
                    <a:lnTo>
                      <a:pt x="8" y="6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9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49" name="Freeform 134"/>
              <p:cNvSpPr>
                <a:spLocks/>
              </p:cNvSpPr>
              <p:nvPr/>
            </p:nvSpPr>
            <p:spPr bwMode="auto">
              <a:xfrm>
                <a:off x="4428" y="1858"/>
                <a:ext cx="9" cy="16"/>
              </a:xfrm>
              <a:custGeom>
                <a:avLst/>
                <a:gdLst>
                  <a:gd name="T0" fmla="*/ 5 w 9"/>
                  <a:gd name="T1" fmla="*/ 7 h 16"/>
                  <a:gd name="T2" fmla="*/ 0 w 9"/>
                  <a:gd name="T3" fmla="*/ 4 h 16"/>
                  <a:gd name="T4" fmla="*/ 1 w 9"/>
                  <a:gd name="T5" fmla="*/ 16 h 16"/>
                  <a:gd name="T6" fmla="*/ 9 w 9"/>
                  <a:gd name="T7" fmla="*/ 16 h 16"/>
                  <a:gd name="T8" fmla="*/ 7 w 9"/>
                  <a:gd name="T9" fmla="*/ 4 h 16"/>
                  <a:gd name="T10" fmla="*/ 3 w 9"/>
                  <a:gd name="T11" fmla="*/ 0 h 16"/>
                  <a:gd name="T12" fmla="*/ 7 w 9"/>
                  <a:gd name="T13" fmla="*/ 4 h 16"/>
                  <a:gd name="T14" fmla="*/ 6 w 9"/>
                  <a:gd name="T15" fmla="*/ 1 h 16"/>
                  <a:gd name="T16" fmla="*/ 4 w 9"/>
                  <a:gd name="T17" fmla="*/ 0 h 16"/>
                  <a:gd name="T18" fmla="*/ 1 w 9"/>
                  <a:gd name="T19" fmla="*/ 1 h 16"/>
                  <a:gd name="T20" fmla="*/ 0 w 9"/>
                  <a:gd name="T21" fmla="*/ 4 h 16"/>
                  <a:gd name="T22" fmla="*/ 5 w 9"/>
                  <a:gd name="T23" fmla="*/ 7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"/>
                  <a:gd name="T37" fmla="*/ 0 h 16"/>
                  <a:gd name="T38" fmla="*/ 9 w 9"/>
                  <a:gd name="T39" fmla="*/ 16 h 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" h="16">
                    <a:moveTo>
                      <a:pt x="5" y="7"/>
                    </a:moveTo>
                    <a:lnTo>
                      <a:pt x="0" y="4"/>
                    </a:lnTo>
                    <a:lnTo>
                      <a:pt x="1" y="16"/>
                    </a:lnTo>
                    <a:lnTo>
                      <a:pt x="9" y="16"/>
                    </a:lnTo>
                    <a:lnTo>
                      <a:pt x="7" y="4"/>
                    </a:lnTo>
                    <a:lnTo>
                      <a:pt x="3" y="0"/>
                    </a:lnTo>
                    <a:lnTo>
                      <a:pt x="7" y="4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5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50" name="Freeform 135"/>
              <p:cNvSpPr>
                <a:spLocks/>
              </p:cNvSpPr>
              <p:nvPr/>
            </p:nvSpPr>
            <p:spPr bwMode="auto">
              <a:xfrm>
                <a:off x="4415" y="1858"/>
                <a:ext cx="18" cy="11"/>
              </a:xfrm>
              <a:custGeom>
                <a:avLst/>
                <a:gdLst>
                  <a:gd name="T0" fmla="*/ 0 w 18"/>
                  <a:gd name="T1" fmla="*/ 7 h 11"/>
                  <a:gd name="T2" fmla="*/ 5 w 18"/>
                  <a:gd name="T3" fmla="*/ 11 h 11"/>
                  <a:gd name="T4" fmla="*/ 18 w 18"/>
                  <a:gd name="T5" fmla="*/ 7 h 11"/>
                  <a:gd name="T6" fmla="*/ 16 w 18"/>
                  <a:gd name="T7" fmla="*/ 0 h 11"/>
                  <a:gd name="T8" fmla="*/ 2 w 18"/>
                  <a:gd name="T9" fmla="*/ 4 h 11"/>
                  <a:gd name="T10" fmla="*/ 7 w 18"/>
                  <a:gd name="T11" fmla="*/ 7 h 11"/>
                  <a:gd name="T12" fmla="*/ 2 w 18"/>
                  <a:gd name="T13" fmla="*/ 4 h 11"/>
                  <a:gd name="T14" fmla="*/ 0 w 18"/>
                  <a:gd name="T15" fmla="*/ 5 h 11"/>
                  <a:gd name="T16" fmla="*/ 0 w 18"/>
                  <a:gd name="T17" fmla="*/ 8 h 11"/>
                  <a:gd name="T18" fmla="*/ 1 w 18"/>
                  <a:gd name="T19" fmla="*/ 11 h 11"/>
                  <a:gd name="T20" fmla="*/ 5 w 18"/>
                  <a:gd name="T21" fmla="*/ 11 h 11"/>
                  <a:gd name="T22" fmla="*/ 0 w 18"/>
                  <a:gd name="T23" fmla="*/ 7 h 1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"/>
                  <a:gd name="T37" fmla="*/ 0 h 11"/>
                  <a:gd name="T38" fmla="*/ 18 w 18"/>
                  <a:gd name="T39" fmla="*/ 11 h 1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" h="11">
                    <a:moveTo>
                      <a:pt x="0" y="7"/>
                    </a:moveTo>
                    <a:lnTo>
                      <a:pt x="5" y="11"/>
                    </a:lnTo>
                    <a:lnTo>
                      <a:pt x="18" y="7"/>
                    </a:lnTo>
                    <a:lnTo>
                      <a:pt x="16" y="0"/>
                    </a:lnTo>
                    <a:lnTo>
                      <a:pt x="2" y="4"/>
                    </a:lnTo>
                    <a:lnTo>
                      <a:pt x="7" y="7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11"/>
                    </a:lnTo>
                    <a:lnTo>
                      <a:pt x="5" y="11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51" name="Freeform 136"/>
              <p:cNvSpPr>
                <a:spLocks/>
              </p:cNvSpPr>
              <p:nvPr/>
            </p:nvSpPr>
            <p:spPr bwMode="auto">
              <a:xfrm>
                <a:off x="4412" y="1848"/>
                <a:ext cx="10" cy="17"/>
              </a:xfrm>
              <a:custGeom>
                <a:avLst/>
                <a:gdLst>
                  <a:gd name="T0" fmla="*/ 1 w 10"/>
                  <a:gd name="T1" fmla="*/ 1 h 17"/>
                  <a:gd name="T2" fmla="*/ 0 w 10"/>
                  <a:gd name="T3" fmla="*/ 4 h 17"/>
                  <a:gd name="T4" fmla="*/ 3 w 10"/>
                  <a:gd name="T5" fmla="*/ 17 h 17"/>
                  <a:gd name="T6" fmla="*/ 10 w 10"/>
                  <a:gd name="T7" fmla="*/ 17 h 17"/>
                  <a:gd name="T8" fmla="*/ 8 w 10"/>
                  <a:gd name="T9" fmla="*/ 4 h 17"/>
                  <a:gd name="T10" fmla="*/ 6 w 10"/>
                  <a:gd name="T11" fmla="*/ 6 h 17"/>
                  <a:gd name="T12" fmla="*/ 8 w 10"/>
                  <a:gd name="T13" fmla="*/ 4 h 17"/>
                  <a:gd name="T14" fmla="*/ 6 w 10"/>
                  <a:gd name="T15" fmla="*/ 1 h 17"/>
                  <a:gd name="T16" fmla="*/ 4 w 10"/>
                  <a:gd name="T17" fmla="*/ 0 h 17"/>
                  <a:gd name="T18" fmla="*/ 1 w 10"/>
                  <a:gd name="T19" fmla="*/ 1 h 17"/>
                  <a:gd name="T20" fmla="*/ 0 w 10"/>
                  <a:gd name="T21" fmla="*/ 4 h 17"/>
                  <a:gd name="T22" fmla="*/ 1 w 10"/>
                  <a:gd name="T23" fmla="*/ 1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"/>
                  <a:gd name="T37" fmla="*/ 0 h 17"/>
                  <a:gd name="T38" fmla="*/ 10 w 10"/>
                  <a:gd name="T39" fmla="*/ 17 h 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" h="17">
                    <a:moveTo>
                      <a:pt x="1" y="1"/>
                    </a:moveTo>
                    <a:lnTo>
                      <a:pt x="0" y="4"/>
                    </a:lnTo>
                    <a:lnTo>
                      <a:pt x="3" y="17"/>
                    </a:lnTo>
                    <a:lnTo>
                      <a:pt x="10" y="17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52" name="Freeform 137"/>
              <p:cNvSpPr>
                <a:spLocks/>
              </p:cNvSpPr>
              <p:nvPr/>
            </p:nvSpPr>
            <p:spPr bwMode="auto">
              <a:xfrm>
                <a:off x="4413" y="1798"/>
                <a:ext cx="60" cy="56"/>
              </a:xfrm>
              <a:custGeom>
                <a:avLst/>
                <a:gdLst>
                  <a:gd name="T0" fmla="*/ 60 w 60"/>
                  <a:gd name="T1" fmla="*/ 5 h 56"/>
                  <a:gd name="T2" fmla="*/ 54 w 60"/>
                  <a:gd name="T3" fmla="*/ 1 h 56"/>
                  <a:gd name="T4" fmla="*/ 0 w 60"/>
                  <a:gd name="T5" fmla="*/ 51 h 56"/>
                  <a:gd name="T6" fmla="*/ 5 w 60"/>
                  <a:gd name="T7" fmla="*/ 56 h 56"/>
                  <a:gd name="T8" fmla="*/ 59 w 60"/>
                  <a:gd name="T9" fmla="*/ 6 h 56"/>
                  <a:gd name="T10" fmla="*/ 53 w 60"/>
                  <a:gd name="T11" fmla="*/ 3 h 56"/>
                  <a:gd name="T12" fmla="*/ 59 w 60"/>
                  <a:gd name="T13" fmla="*/ 6 h 56"/>
                  <a:gd name="T14" fmla="*/ 60 w 60"/>
                  <a:gd name="T15" fmla="*/ 4 h 56"/>
                  <a:gd name="T16" fmla="*/ 59 w 60"/>
                  <a:gd name="T17" fmla="*/ 1 h 56"/>
                  <a:gd name="T18" fmla="*/ 57 w 60"/>
                  <a:gd name="T19" fmla="*/ 0 h 56"/>
                  <a:gd name="T20" fmla="*/ 54 w 60"/>
                  <a:gd name="T21" fmla="*/ 1 h 56"/>
                  <a:gd name="T22" fmla="*/ 60 w 60"/>
                  <a:gd name="T23" fmla="*/ 5 h 5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0"/>
                  <a:gd name="T37" fmla="*/ 0 h 56"/>
                  <a:gd name="T38" fmla="*/ 60 w 60"/>
                  <a:gd name="T39" fmla="*/ 56 h 5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0" h="56">
                    <a:moveTo>
                      <a:pt x="60" y="5"/>
                    </a:moveTo>
                    <a:lnTo>
                      <a:pt x="54" y="1"/>
                    </a:lnTo>
                    <a:lnTo>
                      <a:pt x="0" y="51"/>
                    </a:lnTo>
                    <a:lnTo>
                      <a:pt x="5" y="56"/>
                    </a:lnTo>
                    <a:lnTo>
                      <a:pt x="59" y="6"/>
                    </a:lnTo>
                    <a:lnTo>
                      <a:pt x="53" y="3"/>
                    </a:lnTo>
                    <a:lnTo>
                      <a:pt x="59" y="6"/>
                    </a:lnTo>
                    <a:lnTo>
                      <a:pt x="60" y="4"/>
                    </a:lnTo>
                    <a:lnTo>
                      <a:pt x="59" y="1"/>
                    </a:lnTo>
                    <a:lnTo>
                      <a:pt x="57" y="0"/>
                    </a:lnTo>
                    <a:lnTo>
                      <a:pt x="54" y="1"/>
                    </a:lnTo>
                    <a:lnTo>
                      <a:pt x="6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53" name="Freeform 138"/>
              <p:cNvSpPr>
                <a:spLocks/>
              </p:cNvSpPr>
              <p:nvPr/>
            </p:nvSpPr>
            <p:spPr bwMode="auto">
              <a:xfrm>
                <a:off x="4444" y="1801"/>
                <a:ext cx="29" cy="74"/>
              </a:xfrm>
              <a:custGeom>
                <a:avLst/>
                <a:gdLst>
                  <a:gd name="T0" fmla="*/ 4 w 29"/>
                  <a:gd name="T1" fmla="*/ 74 h 74"/>
                  <a:gd name="T2" fmla="*/ 7 w 29"/>
                  <a:gd name="T3" fmla="*/ 71 h 74"/>
                  <a:gd name="T4" fmla="*/ 29 w 29"/>
                  <a:gd name="T5" fmla="*/ 2 h 74"/>
                  <a:gd name="T6" fmla="*/ 22 w 29"/>
                  <a:gd name="T7" fmla="*/ 0 h 74"/>
                  <a:gd name="T8" fmla="*/ 0 w 29"/>
                  <a:gd name="T9" fmla="*/ 69 h 74"/>
                  <a:gd name="T10" fmla="*/ 4 w 29"/>
                  <a:gd name="T11" fmla="*/ 67 h 74"/>
                  <a:gd name="T12" fmla="*/ 0 w 29"/>
                  <a:gd name="T13" fmla="*/ 69 h 74"/>
                  <a:gd name="T14" fmla="*/ 0 w 29"/>
                  <a:gd name="T15" fmla="*/ 73 h 74"/>
                  <a:gd name="T16" fmla="*/ 2 w 29"/>
                  <a:gd name="T17" fmla="*/ 74 h 74"/>
                  <a:gd name="T18" fmla="*/ 6 w 29"/>
                  <a:gd name="T19" fmla="*/ 74 h 74"/>
                  <a:gd name="T20" fmla="*/ 7 w 29"/>
                  <a:gd name="T21" fmla="*/ 71 h 74"/>
                  <a:gd name="T22" fmla="*/ 4 w 29"/>
                  <a:gd name="T23" fmla="*/ 74 h 7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9"/>
                  <a:gd name="T37" fmla="*/ 0 h 74"/>
                  <a:gd name="T38" fmla="*/ 29 w 29"/>
                  <a:gd name="T39" fmla="*/ 74 h 7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9" h="74">
                    <a:moveTo>
                      <a:pt x="4" y="74"/>
                    </a:moveTo>
                    <a:lnTo>
                      <a:pt x="7" y="71"/>
                    </a:lnTo>
                    <a:lnTo>
                      <a:pt x="29" y="2"/>
                    </a:lnTo>
                    <a:lnTo>
                      <a:pt x="22" y="0"/>
                    </a:lnTo>
                    <a:lnTo>
                      <a:pt x="0" y="69"/>
                    </a:lnTo>
                    <a:lnTo>
                      <a:pt x="4" y="67"/>
                    </a:lnTo>
                    <a:lnTo>
                      <a:pt x="0" y="69"/>
                    </a:lnTo>
                    <a:lnTo>
                      <a:pt x="0" y="73"/>
                    </a:lnTo>
                    <a:lnTo>
                      <a:pt x="2" y="74"/>
                    </a:lnTo>
                    <a:lnTo>
                      <a:pt x="6" y="74"/>
                    </a:lnTo>
                    <a:lnTo>
                      <a:pt x="7" y="71"/>
                    </a:lnTo>
                    <a:lnTo>
                      <a:pt x="4" y="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54" name="Freeform 139"/>
              <p:cNvSpPr>
                <a:spLocks/>
              </p:cNvSpPr>
              <p:nvPr/>
            </p:nvSpPr>
            <p:spPr bwMode="auto">
              <a:xfrm>
                <a:off x="4450" y="1804"/>
                <a:ext cx="17" cy="22"/>
              </a:xfrm>
              <a:custGeom>
                <a:avLst/>
                <a:gdLst>
                  <a:gd name="T0" fmla="*/ 0 w 17"/>
                  <a:gd name="T1" fmla="*/ 15 h 22"/>
                  <a:gd name="T2" fmla="*/ 11 w 17"/>
                  <a:gd name="T3" fmla="*/ 22 h 22"/>
                  <a:gd name="T4" fmla="*/ 17 w 17"/>
                  <a:gd name="T5" fmla="*/ 0 h 22"/>
                  <a:gd name="T6" fmla="*/ 0 w 17"/>
                  <a:gd name="T7" fmla="*/ 15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22"/>
                  <a:gd name="T14" fmla="*/ 17 w 17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22">
                    <a:moveTo>
                      <a:pt x="0" y="15"/>
                    </a:moveTo>
                    <a:lnTo>
                      <a:pt x="11" y="22"/>
                    </a:lnTo>
                    <a:lnTo>
                      <a:pt x="17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55" name="Freeform 140"/>
              <p:cNvSpPr>
                <a:spLocks/>
              </p:cNvSpPr>
              <p:nvPr/>
            </p:nvSpPr>
            <p:spPr bwMode="auto">
              <a:xfrm>
                <a:off x="4448" y="1815"/>
                <a:ext cx="18" cy="15"/>
              </a:xfrm>
              <a:custGeom>
                <a:avLst/>
                <a:gdLst>
                  <a:gd name="T0" fmla="*/ 9 w 18"/>
                  <a:gd name="T1" fmla="*/ 10 h 15"/>
                  <a:gd name="T2" fmla="*/ 15 w 18"/>
                  <a:gd name="T3" fmla="*/ 7 h 15"/>
                  <a:gd name="T4" fmla="*/ 4 w 18"/>
                  <a:gd name="T5" fmla="*/ 0 h 15"/>
                  <a:gd name="T6" fmla="*/ 0 w 18"/>
                  <a:gd name="T7" fmla="*/ 7 h 15"/>
                  <a:gd name="T8" fmla="*/ 11 w 18"/>
                  <a:gd name="T9" fmla="*/ 15 h 15"/>
                  <a:gd name="T10" fmla="*/ 17 w 18"/>
                  <a:gd name="T11" fmla="*/ 12 h 15"/>
                  <a:gd name="T12" fmla="*/ 11 w 18"/>
                  <a:gd name="T13" fmla="*/ 15 h 15"/>
                  <a:gd name="T14" fmla="*/ 14 w 18"/>
                  <a:gd name="T15" fmla="*/ 15 h 15"/>
                  <a:gd name="T16" fmla="*/ 17 w 18"/>
                  <a:gd name="T17" fmla="*/ 12 h 15"/>
                  <a:gd name="T18" fmla="*/ 18 w 18"/>
                  <a:gd name="T19" fmla="*/ 10 h 15"/>
                  <a:gd name="T20" fmla="*/ 15 w 18"/>
                  <a:gd name="T21" fmla="*/ 7 h 15"/>
                  <a:gd name="T22" fmla="*/ 9 w 18"/>
                  <a:gd name="T23" fmla="*/ 10 h 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"/>
                  <a:gd name="T37" fmla="*/ 0 h 15"/>
                  <a:gd name="T38" fmla="*/ 18 w 18"/>
                  <a:gd name="T39" fmla="*/ 15 h 1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" h="15">
                    <a:moveTo>
                      <a:pt x="9" y="10"/>
                    </a:moveTo>
                    <a:lnTo>
                      <a:pt x="15" y="7"/>
                    </a:lnTo>
                    <a:lnTo>
                      <a:pt x="4" y="0"/>
                    </a:lnTo>
                    <a:lnTo>
                      <a:pt x="0" y="7"/>
                    </a:lnTo>
                    <a:lnTo>
                      <a:pt x="11" y="15"/>
                    </a:lnTo>
                    <a:lnTo>
                      <a:pt x="17" y="12"/>
                    </a:lnTo>
                    <a:lnTo>
                      <a:pt x="11" y="15"/>
                    </a:lnTo>
                    <a:lnTo>
                      <a:pt x="14" y="15"/>
                    </a:lnTo>
                    <a:lnTo>
                      <a:pt x="17" y="12"/>
                    </a:lnTo>
                    <a:lnTo>
                      <a:pt x="18" y="10"/>
                    </a:lnTo>
                    <a:lnTo>
                      <a:pt x="15" y="7"/>
                    </a:lnTo>
                    <a:lnTo>
                      <a:pt x="9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56" name="Freeform 141"/>
              <p:cNvSpPr>
                <a:spLocks/>
              </p:cNvSpPr>
              <p:nvPr/>
            </p:nvSpPr>
            <p:spPr bwMode="auto">
              <a:xfrm>
                <a:off x="4457" y="1801"/>
                <a:ext cx="14" cy="26"/>
              </a:xfrm>
              <a:custGeom>
                <a:avLst/>
                <a:gdLst>
                  <a:gd name="T0" fmla="*/ 13 w 14"/>
                  <a:gd name="T1" fmla="*/ 7 h 26"/>
                  <a:gd name="T2" fmla="*/ 6 w 14"/>
                  <a:gd name="T3" fmla="*/ 2 h 26"/>
                  <a:gd name="T4" fmla="*/ 0 w 14"/>
                  <a:gd name="T5" fmla="*/ 24 h 26"/>
                  <a:gd name="T6" fmla="*/ 8 w 14"/>
                  <a:gd name="T7" fmla="*/ 26 h 26"/>
                  <a:gd name="T8" fmla="*/ 14 w 14"/>
                  <a:gd name="T9" fmla="*/ 4 h 26"/>
                  <a:gd name="T10" fmla="*/ 8 w 14"/>
                  <a:gd name="T11" fmla="*/ 0 h 26"/>
                  <a:gd name="T12" fmla="*/ 14 w 14"/>
                  <a:gd name="T13" fmla="*/ 4 h 26"/>
                  <a:gd name="T14" fmla="*/ 14 w 14"/>
                  <a:gd name="T15" fmla="*/ 1 h 26"/>
                  <a:gd name="T16" fmla="*/ 11 w 14"/>
                  <a:gd name="T17" fmla="*/ 0 h 26"/>
                  <a:gd name="T18" fmla="*/ 9 w 14"/>
                  <a:gd name="T19" fmla="*/ 0 h 26"/>
                  <a:gd name="T20" fmla="*/ 6 w 14"/>
                  <a:gd name="T21" fmla="*/ 2 h 26"/>
                  <a:gd name="T22" fmla="*/ 13 w 14"/>
                  <a:gd name="T23" fmla="*/ 7 h 2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"/>
                  <a:gd name="T37" fmla="*/ 0 h 26"/>
                  <a:gd name="T38" fmla="*/ 14 w 14"/>
                  <a:gd name="T39" fmla="*/ 26 h 2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" h="26">
                    <a:moveTo>
                      <a:pt x="13" y="7"/>
                    </a:moveTo>
                    <a:lnTo>
                      <a:pt x="6" y="2"/>
                    </a:lnTo>
                    <a:lnTo>
                      <a:pt x="0" y="24"/>
                    </a:lnTo>
                    <a:lnTo>
                      <a:pt x="8" y="26"/>
                    </a:lnTo>
                    <a:lnTo>
                      <a:pt x="14" y="4"/>
                    </a:lnTo>
                    <a:lnTo>
                      <a:pt x="8" y="0"/>
                    </a:lnTo>
                    <a:lnTo>
                      <a:pt x="14" y="4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57" name="Freeform 142"/>
              <p:cNvSpPr>
                <a:spLocks/>
              </p:cNvSpPr>
              <p:nvPr/>
            </p:nvSpPr>
            <p:spPr bwMode="auto">
              <a:xfrm>
                <a:off x="4445" y="1801"/>
                <a:ext cx="25" cy="21"/>
              </a:xfrm>
              <a:custGeom>
                <a:avLst/>
                <a:gdLst>
                  <a:gd name="T0" fmla="*/ 7 w 25"/>
                  <a:gd name="T1" fmla="*/ 14 h 21"/>
                  <a:gd name="T2" fmla="*/ 7 w 25"/>
                  <a:gd name="T3" fmla="*/ 21 h 21"/>
                  <a:gd name="T4" fmla="*/ 25 w 25"/>
                  <a:gd name="T5" fmla="*/ 7 h 21"/>
                  <a:gd name="T6" fmla="*/ 20 w 25"/>
                  <a:gd name="T7" fmla="*/ 0 h 21"/>
                  <a:gd name="T8" fmla="*/ 3 w 25"/>
                  <a:gd name="T9" fmla="*/ 14 h 21"/>
                  <a:gd name="T10" fmla="*/ 3 w 25"/>
                  <a:gd name="T11" fmla="*/ 21 h 21"/>
                  <a:gd name="T12" fmla="*/ 3 w 25"/>
                  <a:gd name="T13" fmla="*/ 14 h 21"/>
                  <a:gd name="T14" fmla="*/ 0 w 25"/>
                  <a:gd name="T15" fmla="*/ 17 h 21"/>
                  <a:gd name="T16" fmla="*/ 1 w 25"/>
                  <a:gd name="T17" fmla="*/ 19 h 21"/>
                  <a:gd name="T18" fmla="*/ 4 w 25"/>
                  <a:gd name="T19" fmla="*/ 21 h 21"/>
                  <a:gd name="T20" fmla="*/ 7 w 25"/>
                  <a:gd name="T21" fmla="*/ 21 h 21"/>
                  <a:gd name="T22" fmla="*/ 7 w 25"/>
                  <a:gd name="T23" fmla="*/ 14 h 2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21"/>
                  <a:gd name="T38" fmla="*/ 25 w 25"/>
                  <a:gd name="T39" fmla="*/ 21 h 2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21">
                    <a:moveTo>
                      <a:pt x="7" y="14"/>
                    </a:moveTo>
                    <a:lnTo>
                      <a:pt x="7" y="21"/>
                    </a:lnTo>
                    <a:lnTo>
                      <a:pt x="25" y="7"/>
                    </a:lnTo>
                    <a:lnTo>
                      <a:pt x="20" y="0"/>
                    </a:lnTo>
                    <a:lnTo>
                      <a:pt x="3" y="14"/>
                    </a:lnTo>
                    <a:lnTo>
                      <a:pt x="3" y="21"/>
                    </a:lnTo>
                    <a:lnTo>
                      <a:pt x="3" y="14"/>
                    </a:lnTo>
                    <a:lnTo>
                      <a:pt x="0" y="17"/>
                    </a:lnTo>
                    <a:lnTo>
                      <a:pt x="1" y="19"/>
                    </a:lnTo>
                    <a:lnTo>
                      <a:pt x="4" y="21"/>
                    </a:lnTo>
                    <a:lnTo>
                      <a:pt x="7" y="21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58" name="Freeform 143"/>
              <p:cNvSpPr>
                <a:spLocks/>
              </p:cNvSpPr>
              <p:nvPr/>
            </p:nvSpPr>
            <p:spPr bwMode="auto">
              <a:xfrm>
                <a:off x="4167" y="2258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4 h 7"/>
                  <a:gd name="T4" fmla="*/ 3 w 7"/>
                  <a:gd name="T5" fmla="*/ 6 h 7"/>
                  <a:gd name="T6" fmla="*/ 5 w 7"/>
                  <a:gd name="T7" fmla="*/ 7 h 7"/>
                  <a:gd name="T8" fmla="*/ 7 w 7"/>
                  <a:gd name="T9" fmla="*/ 5 h 7"/>
                  <a:gd name="T10" fmla="*/ 0 w 7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7"/>
                  <a:gd name="T20" fmla="*/ 7 w 7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7">
                    <a:moveTo>
                      <a:pt x="0" y="0"/>
                    </a:moveTo>
                    <a:lnTo>
                      <a:pt x="0" y="4"/>
                    </a:lnTo>
                    <a:lnTo>
                      <a:pt x="3" y="6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59" name="Freeform 144"/>
              <p:cNvSpPr>
                <a:spLocks/>
              </p:cNvSpPr>
              <p:nvPr/>
            </p:nvSpPr>
            <p:spPr bwMode="auto">
              <a:xfrm>
                <a:off x="4167" y="1862"/>
                <a:ext cx="255" cy="401"/>
              </a:xfrm>
              <a:custGeom>
                <a:avLst/>
                <a:gdLst>
                  <a:gd name="T0" fmla="*/ 251 w 255"/>
                  <a:gd name="T1" fmla="*/ 2 h 401"/>
                  <a:gd name="T2" fmla="*/ 248 w 255"/>
                  <a:gd name="T3" fmla="*/ 0 h 401"/>
                  <a:gd name="T4" fmla="*/ 0 w 255"/>
                  <a:gd name="T5" fmla="*/ 396 h 401"/>
                  <a:gd name="T6" fmla="*/ 7 w 255"/>
                  <a:gd name="T7" fmla="*/ 401 h 401"/>
                  <a:gd name="T8" fmla="*/ 255 w 255"/>
                  <a:gd name="T9" fmla="*/ 4 h 401"/>
                  <a:gd name="T10" fmla="*/ 251 w 255"/>
                  <a:gd name="T11" fmla="*/ 2 h 4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5"/>
                  <a:gd name="T19" fmla="*/ 0 h 401"/>
                  <a:gd name="T20" fmla="*/ 255 w 255"/>
                  <a:gd name="T21" fmla="*/ 401 h 40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5" h="401">
                    <a:moveTo>
                      <a:pt x="251" y="2"/>
                    </a:moveTo>
                    <a:lnTo>
                      <a:pt x="248" y="0"/>
                    </a:lnTo>
                    <a:lnTo>
                      <a:pt x="0" y="396"/>
                    </a:lnTo>
                    <a:lnTo>
                      <a:pt x="7" y="401"/>
                    </a:lnTo>
                    <a:lnTo>
                      <a:pt x="255" y="4"/>
                    </a:lnTo>
                    <a:lnTo>
                      <a:pt x="251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60" name="Freeform 145"/>
              <p:cNvSpPr>
                <a:spLocks/>
              </p:cNvSpPr>
              <p:nvPr/>
            </p:nvSpPr>
            <p:spPr bwMode="auto">
              <a:xfrm>
                <a:off x="4415" y="1859"/>
                <a:ext cx="7" cy="7"/>
              </a:xfrm>
              <a:custGeom>
                <a:avLst/>
                <a:gdLst>
                  <a:gd name="T0" fmla="*/ 7 w 7"/>
                  <a:gd name="T1" fmla="*/ 7 h 7"/>
                  <a:gd name="T2" fmla="*/ 7 w 7"/>
                  <a:gd name="T3" fmla="*/ 4 h 7"/>
                  <a:gd name="T4" fmla="*/ 6 w 7"/>
                  <a:gd name="T5" fmla="*/ 1 h 7"/>
                  <a:gd name="T6" fmla="*/ 2 w 7"/>
                  <a:gd name="T7" fmla="*/ 0 h 7"/>
                  <a:gd name="T8" fmla="*/ 0 w 7"/>
                  <a:gd name="T9" fmla="*/ 3 h 7"/>
                  <a:gd name="T10" fmla="*/ 7 w 7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7"/>
                  <a:gd name="T20" fmla="*/ 7 w 7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7">
                    <a:moveTo>
                      <a:pt x="7" y="7"/>
                    </a:moveTo>
                    <a:lnTo>
                      <a:pt x="7" y="4"/>
                    </a:lnTo>
                    <a:lnTo>
                      <a:pt x="6" y="1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61" name="Freeform 146"/>
              <p:cNvSpPr>
                <a:spLocks/>
              </p:cNvSpPr>
              <p:nvPr/>
            </p:nvSpPr>
            <p:spPr bwMode="auto">
              <a:xfrm>
                <a:off x="4182" y="2268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3 h 7"/>
                  <a:gd name="T4" fmla="*/ 2 w 7"/>
                  <a:gd name="T5" fmla="*/ 6 h 7"/>
                  <a:gd name="T6" fmla="*/ 5 w 7"/>
                  <a:gd name="T7" fmla="*/ 7 h 7"/>
                  <a:gd name="T8" fmla="*/ 7 w 7"/>
                  <a:gd name="T9" fmla="*/ 5 h 7"/>
                  <a:gd name="T10" fmla="*/ 0 w 7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7"/>
                  <a:gd name="T20" fmla="*/ 7 w 7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7">
                    <a:moveTo>
                      <a:pt x="0" y="0"/>
                    </a:moveTo>
                    <a:lnTo>
                      <a:pt x="0" y="3"/>
                    </a:lnTo>
                    <a:lnTo>
                      <a:pt x="2" y="6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62" name="Freeform 147"/>
              <p:cNvSpPr>
                <a:spLocks/>
              </p:cNvSpPr>
              <p:nvPr/>
            </p:nvSpPr>
            <p:spPr bwMode="auto">
              <a:xfrm>
                <a:off x="4182" y="1871"/>
                <a:ext cx="256" cy="402"/>
              </a:xfrm>
              <a:custGeom>
                <a:avLst/>
                <a:gdLst>
                  <a:gd name="T0" fmla="*/ 252 w 256"/>
                  <a:gd name="T1" fmla="*/ 3 h 402"/>
                  <a:gd name="T2" fmla="*/ 249 w 256"/>
                  <a:gd name="T3" fmla="*/ 0 h 402"/>
                  <a:gd name="T4" fmla="*/ 0 w 256"/>
                  <a:gd name="T5" fmla="*/ 397 h 402"/>
                  <a:gd name="T6" fmla="*/ 7 w 256"/>
                  <a:gd name="T7" fmla="*/ 402 h 402"/>
                  <a:gd name="T8" fmla="*/ 256 w 256"/>
                  <a:gd name="T9" fmla="*/ 5 h 402"/>
                  <a:gd name="T10" fmla="*/ 252 w 256"/>
                  <a:gd name="T11" fmla="*/ 3 h 40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6"/>
                  <a:gd name="T19" fmla="*/ 0 h 402"/>
                  <a:gd name="T20" fmla="*/ 256 w 256"/>
                  <a:gd name="T21" fmla="*/ 402 h 40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6" h="402">
                    <a:moveTo>
                      <a:pt x="252" y="3"/>
                    </a:moveTo>
                    <a:lnTo>
                      <a:pt x="249" y="0"/>
                    </a:lnTo>
                    <a:lnTo>
                      <a:pt x="0" y="397"/>
                    </a:lnTo>
                    <a:lnTo>
                      <a:pt x="7" y="402"/>
                    </a:lnTo>
                    <a:lnTo>
                      <a:pt x="256" y="5"/>
                    </a:lnTo>
                    <a:lnTo>
                      <a:pt x="252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63" name="Freeform 148"/>
              <p:cNvSpPr>
                <a:spLocks/>
              </p:cNvSpPr>
              <p:nvPr/>
            </p:nvSpPr>
            <p:spPr bwMode="auto">
              <a:xfrm>
                <a:off x="4431" y="1869"/>
                <a:ext cx="7" cy="7"/>
              </a:xfrm>
              <a:custGeom>
                <a:avLst/>
                <a:gdLst>
                  <a:gd name="T0" fmla="*/ 7 w 7"/>
                  <a:gd name="T1" fmla="*/ 7 h 7"/>
                  <a:gd name="T2" fmla="*/ 7 w 7"/>
                  <a:gd name="T3" fmla="*/ 3 h 7"/>
                  <a:gd name="T4" fmla="*/ 6 w 7"/>
                  <a:gd name="T5" fmla="*/ 1 h 7"/>
                  <a:gd name="T6" fmla="*/ 2 w 7"/>
                  <a:gd name="T7" fmla="*/ 0 h 7"/>
                  <a:gd name="T8" fmla="*/ 0 w 7"/>
                  <a:gd name="T9" fmla="*/ 2 h 7"/>
                  <a:gd name="T10" fmla="*/ 7 w 7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7"/>
                  <a:gd name="T20" fmla="*/ 7 w 7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7">
                    <a:moveTo>
                      <a:pt x="7" y="7"/>
                    </a:moveTo>
                    <a:lnTo>
                      <a:pt x="7" y="3"/>
                    </a:lnTo>
                    <a:lnTo>
                      <a:pt x="6" y="1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64" name="Freeform 149"/>
              <p:cNvSpPr>
                <a:spLocks/>
              </p:cNvSpPr>
              <p:nvPr/>
            </p:nvSpPr>
            <p:spPr bwMode="auto">
              <a:xfrm>
                <a:off x="4157" y="2249"/>
                <a:ext cx="41" cy="35"/>
              </a:xfrm>
              <a:custGeom>
                <a:avLst/>
                <a:gdLst>
                  <a:gd name="T0" fmla="*/ 41 w 41"/>
                  <a:gd name="T1" fmla="*/ 21 h 35"/>
                  <a:gd name="T2" fmla="*/ 9 w 41"/>
                  <a:gd name="T3" fmla="*/ 0 h 35"/>
                  <a:gd name="T4" fmla="*/ 0 w 41"/>
                  <a:gd name="T5" fmla="*/ 14 h 35"/>
                  <a:gd name="T6" fmla="*/ 32 w 41"/>
                  <a:gd name="T7" fmla="*/ 35 h 35"/>
                  <a:gd name="T8" fmla="*/ 41 w 41"/>
                  <a:gd name="T9" fmla="*/ 21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35"/>
                  <a:gd name="T17" fmla="*/ 41 w 41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35">
                    <a:moveTo>
                      <a:pt x="41" y="21"/>
                    </a:moveTo>
                    <a:lnTo>
                      <a:pt x="9" y="0"/>
                    </a:lnTo>
                    <a:lnTo>
                      <a:pt x="0" y="14"/>
                    </a:lnTo>
                    <a:lnTo>
                      <a:pt x="32" y="35"/>
                    </a:lnTo>
                    <a:lnTo>
                      <a:pt x="41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65" name="Freeform 150"/>
              <p:cNvSpPr>
                <a:spLocks/>
              </p:cNvSpPr>
              <p:nvPr/>
            </p:nvSpPr>
            <p:spPr bwMode="auto">
              <a:xfrm>
                <a:off x="4161" y="2246"/>
                <a:ext cx="39" cy="28"/>
              </a:xfrm>
              <a:custGeom>
                <a:avLst/>
                <a:gdLst>
                  <a:gd name="T0" fmla="*/ 9 w 39"/>
                  <a:gd name="T1" fmla="*/ 6 h 28"/>
                  <a:gd name="T2" fmla="*/ 2 w 39"/>
                  <a:gd name="T3" fmla="*/ 7 h 28"/>
                  <a:gd name="T4" fmla="*/ 34 w 39"/>
                  <a:gd name="T5" fmla="*/ 28 h 28"/>
                  <a:gd name="T6" fmla="*/ 39 w 39"/>
                  <a:gd name="T7" fmla="*/ 20 h 28"/>
                  <a:gd name="T8" fmla="*/ 7 w 39"/>
                  <a:gd name="T9" fmla="*/ 0 h 28"/>
                  <a:gd name="T10" fmla="*/ 1 w 39"/>
                  <a:gd name="T11" fmla="*/ 1 h 28"/>
                  <a:gd name="T12" fmla="*/ 7 w 39"/>
                  <a:gd name="T13" fmla="*/ 0 h 28"/>
                  <a:gd name="T14" fmla="*/ 4 w 39"/>
                  <a:gd name="T15" fmla="*/ 0 h 28"/>
                  <a:gd name="T16" fmla="*/ 1 w 39"/>
                  <a:gd name="T17" fmla="*/ 1 h 28"/>
                  <a:gd name="T18" fmla="*/ 0 w 39"/>
                  <a:gd name="T19" fmla="*/ 5 h 28"/>
                  <a:gd name="T20" fmla="*/ 2 w 39"/>
                  <a:gd name="T21" fmla="*/ 7 h 28"/>
                  <a:gd name="T22" fmla="*/ 9 w 39"/>
                  <a:gd name="T23" fmla="*/ 6 h 2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9"/>
                  <a:gd name="T37" fmla="*/ 0 h 28"/>
                  <a:gd name="T38" fmla="*/ 39 w 39"/>
                  <a:gd name="T39" fmla="*/ 28 h 2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9" h="28">
                    <a:moveTo>
                      <a:pt x="9" y="6"/>
                    </a:moveTo>
                    <a:lnTo>
                      <a:pt x="2" y="7"/>
                    </a:lnTo>
                    <a:lnTo>
                      <a:pt x="34" y="28"/>
                    </a:lnTo>
                    <a:lnTo>
                      <a:pt x="39" y="20"/>
                    </a:lnTo>
                    <a:lnTo>
                      <a:pt x="7" y="0"/>
                    </a:lnTo>
                    <a:lnTo>
                      <a:pt x="1" y="1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66" name="Freeform 151"/>
              <p:cNvSpPr>
                <a:spLocks/>
              </p:cNvSpPr>
              <p:nvPr/>
            </p:nvSpPr>
            <p:spPr bwMode="auto">
              <a:xfrm>
                <a:off x="4154" y="2247"/>
                <a:ext cx="16" cy="21"/>
              </a:xfrm>
              <a:custGeom>
                <a:avLst/>
                <a:gdLst>
                  <a:gd name="T0" fmla="*/ 6 w 16"/>
                  <a:gd name="T1" fmla="*/ 12 h 21"/>
                  <a:gd name="T2" fmla="*/ 7 w 16"/>
                  <a:gd name="T3" fmla="*/ 18 h 21"/>
                  <a:gd name="T4" fmla="*/ 16 w 16"/>
                  <a:gd name="T5" fmla="*/ 5 h 21"/>
                  <a:gd name="T6" fmla="*/ 8 w 16"/>
                  <a:gd name="T7" fmla="*/ 0 h 21"/>
                  <a:gd name="T8" fmla="*/ 0 w 16"/>
                  <a:gd name="T9" fmla="*/ 13 h 21"/>
                  <a:gd name="T10" fmla="*/ 1 w 16"/>
                  <a:gd name="T11" fmla="*/ 19 h 21"/>
                  <a:gd name="T12" fmla="*/ 0 w 16"/>
                  <a:gd name="T13" fmla="*/ 13 h 21"/>
                  <a:gd name="T14" fmla="*/ 0 w 16"/>
                  <a:gd name="T15" fmla="*/ 17 h 21"/>
                  <a:gd name="T16" fmla="*/ 2 w 16"/>
                  <a:gd name="T17" fmla="*/ 19 h 21"/>
                  <a:gd name="T18" fmla="*/ 5 w 16"/>
                  <a:gd name="T19" fmla="*/ 21 h 21"/>
                  <a:gd name="T20" fmla="*/ 7 w 16"/>
                  <a:gd name="T21" fmla="*/ 18 h 21"/>
                  <a:gd name="T22" fmla="*/ 6 w 16"/>
                  <a:gd name="T23" fmla="*/ 12 h 2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"/>
                  <a:gd name="T37" fmla="*/ 0 h 21"/>
                  <a:gd name="T38" fmla="*/ 16 w 16"/>
                  <a:gd name="T39" fmla="*/ 21 h 2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" h="21">
                    <a:moveTo>
                      <a:pt x="6" y="12"/>
                    </a:moveTo>
                    <a:lnTo>
                      <a:pt x="7" y="18"/>
                    </a:lnTo>
                    <a:lnTo>
                      <a:pt x="16" y="5"/>
                    </a:lnTo>
                    <a:lnTo>
                      <a:pt x="8" y="0"/>
                    </a:lnTo>
                    <a:lnTo>
                      <a:pt x="0" y="13"/>
                    </a:lnTo>
                    <a:lnTo>
                      <a:pt x="1" y="19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2" y="19"/>
                    </a:lnTo>
                    <a:lnTo>
                      <a:pt x="5" y="21"/>
                    </a:lnTo>
                    <a:lnTo>
                      <a:pt x="7" y="18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67" name="Freeform 152"/>
              <p:cNvSpPr>
                <a:spLocks/>
              </p:cNvSpPr>
              <p:nvPr/>
            </p:nvSpPr>
            <p:spPr bwMode="auto">
              <a:xfrm>
                <a:off x="4155" y="2259"/>
                <a:ext cx="39" cy="28"/>
              </a:xfrm>
              <a:custGeom>
                <a:avLst/>
                <a:gdLst>
                  <a:gd name="T0" fmla="*/ 30 w 39"/>
                  <a:gd name="T1" fmla="*/ 22 h 28"/>
                  <a:gd name="T2" fmla="*/ 37 w 39"/>
                  <a:gd name="T3" fmla="*/ 21 h 28"/>
                  <a:gd name="T4" fmla="*/ 5 w 39"/>
                  <a:gd name="T5" fmla="*/ 0 h 28"/>
                  <a:gd name="T6" fmla="*/ 0 w 39"/>
                  <a:gd name="T7" fmla="*/ 7 h 28"/>
                  <a:gd name="T8" fmla="*/ 32 w 39"/>
                  <a:gd name="T9" fmla="*/ 28 h 28"/>
                  <a:gd name="T10" fmla="*/ 38 w 39"/>
                  <a:gd name="T11" fmla="*/ 27 h 28"/>
                  <a:gd name="T12" fmla="*/ 32 w 39"/>
                  <a:gd name="T13" fmla="*/ 28 h 28"/>
                  <a:gd name="T14" fmla="*/ 35 w 39"/>
                  <a:gd name="T15" fmla="*/ 28 h 28"/>
                  <a:gd name="T16" fmla="*/ 38 w 39"/>
                  <a:gd name="T17" fmla="*/ 26 h 28"/>
                  <a:gd name="T18" fmla="*/ 39 w 39"/>
                  <a:gd name="T19" fmla="*/ 23 h 28"/>
                  <a:gd name="T20" fmla="*/ 37 w 39"/>
                  <a:gd name="T21" fmla="*/ 21 h 28"/>
                  <a:gd name="T22" fmla="*/ 30 w 39"/>
                  <a:gd name="T23" fmla="*/ 22 h 2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9"/>
                  <a:gd name="T37" fmla="*/ 0 h 28"/>
                  <a:gd name="T38" fmla="*/ 39 w 39"/>
                  <a:gd name="T39" fmla="*/ 28 h 2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9" h="28">
                    <a:moveTo>
                      <a:pt x="30" y="22"/>
                    </a:moveTo>
                    <a:lnTo>
                      <a:pt x="37" y="21"/>
                    </a:lnTo>
                    <a:lnTo>
                      <a:pt x="5" y="0"/>
                    </a:lnTo>
                    <a:lnTo>
                      <a:pt x="0" y="7"/>
                    </a:lnTo>
                    <a:lnTo>
                      <a:pt x="32" y="28"/>
                    </a:lnTo>
                    <a:lnTo>
                      <a:pt x="38" y="27"/>
                    </a:lnTo>
                    <a:lnTo>
                      <a:pt x="32" y="28"/>
                    </a:lnTo>
                    <a:lnTo>
                      <a:pt x="35" y="28"/>
                    </a:lnTo>
                    <a:lnTo>
                      <a:pt x="38" y="26"/>
                    </a:lnTo>
                    <a:lnTo>
                      <a:pt x="39" y="23"/>
                    </a:lnTo>
                    <a:lnTo>
                      <a:pt x="37" y="21"/>
                    </a:lnTo>
                    <a:lnTo>
                      <a:pt x="30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68" name="Freeform 153"/>
              <p:cNvSpPr>
                <a:spLocks/>
              </p:cNvSpPr>
              <p:nvPr/>
            </p:nvSpPr>
            <p:spPr bwMode="auto">
              <a:xfrm>
                <a:off x="4185" y="2265"/>
                <a:ext cx="16" cy="21"/>
              </a:xfrm>
              <a:custGeom>
                <a:avLst/>
                <a:gdLst>
                  <a:gd name="T0" fmla="*/ 10 w 16"/>
                  <a:gd name="T1" fmla="*/ 9 h 21"/>
                  <a:gd name="T2" fmla="*/ 9 w 16"/>
                  <a:gd name="T3" fmla="*/ 3 h 21"/>
                  <a:gd name="T4" fmla="*/ 0 w 16"/>
                  <a:gd name="T5" fmla="*/ 16 h 21"/>
                  <a:gd name="T6" fmla="*/ 8 w 16"/>
                  <a:gd name="T7" fmla="*/ 21 h 21"/>
                  <a:gd name="T8" fmla="*/ 16 w 16"/>
                  <a:gd name="T9" fmla="*/ 8 h 21"/>
                  <a:gd name="T10" fmla="*/ 15 w 16"/>
                  <a:gd name="T11" fmla="*/ 1 h 21"/>
                  <a:gd name="T12" fmla="*/ 16 w 16"/>
                  <a:gd name="T13" fmla="*/ 8 h 21"/>
                  <a:gd name="T14" fmla="*/ 16 w 16"/>
                  <a:gd name="T15" fmla="*/ 4 h 21"/>
                  <a:gd name="T16" fmla="*/ 15 w 16"/>
                  <a:gd name="T17" fmla="*/ 1 h 21"/>
                  <a:gd name="T18" fmla="*/ 11 w 16"/>
                  <a:gd name="T19" fmla="*/ 0 h 21"/>
                  <a:gd name="T20" fmla="*/ 9 w 16"/>
                  <a:gd name="T21" fmla="*/ 3 h 21"/>
                  <a:gd name="T22" fmla="*/ 10 w 16"/>
                  <a:gd name="T23" fmla="*/ 9 h 2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"/>
                  <a:gd name="T37" fmla="*/ 0 h 21"/>
                  <a:gd name="T38" fmla="*/ 16 w 16"/>
                  <a:gd name="T39" fmla="*/ 21 h 2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" h="21">
                    <a:moveTo>
                      <a:pt x="10" y="9"/>
                    </a:moveTo>
                    <a:lnTo>
                      <a:pt x="9" y="3"/>
                    </a:lnTo>
                    <a:lnTo>
                      <a:pt x="0" y="16"/>
                    </a:lnTo>
                    <a:lnTo>
                      <a:pt x="8" y="21"/>
                    </a:lnTo>
                    <a:lnTo>
                      <a:pt x="16" y="8"/>
                    </a:lnTo>
                    <a:lnTo>
                      <a:pt x="15" y="1"/>
                    </a:lnTo>
                    <a:lnTo>
                      <a:pt x="16" y="8"/>
                    </a:lnTo>
                    <a:lnTo>
                      <a:pt x="16" y="4"/>
                    </a:lnTo>
                    <a:lnTo>
                      <a:pt x="15" y="1"/>
                    </a:lnTo>
                    <a:lnTo>
                      <a:pt x="11" y="0"/>
                    </a:lnTo>
                    <a:lnTo>
                      <a:pt x="9" y="3"/>
                    </a:lnTo>
                    <a:lnTo>
                      <a:pt x="1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69" name="Freeform 154"/>
              <p:cNvSpPr>
                <a:spLocks/>
              </p:cNvSpPr>
              <p:nvPr/>
            </p:nvSpPr>
            <p:spPr bwMode="auto">
              <a:xfrm>
                <a:off x="4156" y="2253"/>
                <a:ext cx="7" cy="7"/>
              </a:xfrm>
              <a:custGeom>
                <a:avLst/>
                <a:gdLst>
                  <a:gd name="T0" fmla="*/ 7 w 7"/>
                  <a:gd name="T1" fmla="*/ 0 h 7"/>
                  <a:gd name="T2" fmla="*/ 4 w 7"/>
                  <a:gd name="T3" fmla="*/ 0 h 7"/>
                  <a:gd name="T4" fmla="*/ 1 w 7"/>
                  <a:gd name="T5" fmla="*/ 1 h 7"/>
                  <a:gd name="T6" fmla="*/ 0 w 7"/>
                  <a:gd name="T7" fmla="*/ 5 h 7"/>
                  <a:gd name="T8" fmla="*/ 3 w 7"/>
                  <a:gd name="T9" fmla="*/ 7 h 7"/>
                  <a:gd name="T10" fmla="*/ 7 w 7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7"/>
                  <a:gd name="T20" fmla="*/ 7 w 7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7">
                    <a:moveTo>
                      <a:pt x="7" y="0"/>
                    </a:moveTo>
                    <a:lnTo>
                      <a:pt x="4" y="0"/>
                    </a:lnTo>
                    <a:lnTo>
                      <a:pt x="1" y="1"/>
                    </a:lnTo>
                    <a:lnTo>
                      <a:pt x="0" y="5"/>
                    </a:lnTo>
                    <a:lnTo>
                      <a:pt x="3" y="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70" name="Freeform 155"/>
              <p:cNvSpPr>
                <a:spLocks/>
              </p:cNvSpPr>
              <p:nvPr/>
            </p:nvSpPr>
            <p:spPr bwMode="auto">
              <a:xfrm>
                <a:off x="4159" y="2253"/>
                <a:ext cx="37" cy="27"/>
              </a:xfrm>
              <a:custGeom>
                <a:avLst/>
                <a:gdLst>
                  <a:gd name="T0" fmla="*/ 35 w 37"/>
                  <a:gd name="T1" fmla="*/ 23 h 27"/>
                  <a:gd name="T2" fmla="*/ 37 w 37"/>
                  <a:gd name="T3" fmla="*/ 20 h 27"/>
                  <a:gd name="T4" fmla="*/ 4 w 37"/>
                  <a:gd name="T5" fmla="*/ 0 h 27"/>
                  <a:gd name="T6" fmla="*/ 0 w 37"/>
                  <a:gd name="T7" fmla="*/ 7 h 27"/>
                  <a:gd name="T8" fmla="*/ 33 w 37"/>
                  <a:gd name="T9" fmla="*/ 27 h 27"/>
                  <a:gd name="T10" fmla="*/ 35 w 37"/>
                  <a:gd name="T11" fmla="*/ 23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"/>
                  <a:gd name="T19" fmla="*/ 0 h 27"/>
                  <a:gd name="T20" fmla="*/ 37 w 37"/>
                  <a:gd name="T21" fmla="*/ 27 h 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" h="27">
                    <a:moveTo>
                      <a:pt x="35" y="23"/>
                    </a:moveTo>
                    <a:lnTo>
                      <a:pt x="37" y="20"/>
                    </a:lnTo>
                    <a:lnTo>
                      <a:pt x="4" y="0"/>
                    </a:lnTo>
                    <a:lnTo>
                      <a:pt x="0" y="7"/>
                    </a:lnTo>
                    <a:lnTo>
                      <a:pt x="33" y="27"/>
                    </a:lnTo>
                    <a:lnTo>
                      <a:pt x="35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71" name="Freeform 156"/>
              <p:cNvSpPr>
                <a:spLocks/>
              </p:cNvSpPr>
              <p:nvPr/>
            </p:nvSpPr>
            <p:spPr bwMode="auto">
              <a:xfrm>
                <a:off x="4192" y="2273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3 w 7"/>
                  <a:gd name="T3" fmla="*/ 7 h 7"/>
                  <a:gd name="T4" fmla="*/ 6 w 7"/>
                  <a:gd name="T5" fmla="*/ 4 h 7"/>
                  <a:gd name="T6" fmla="*/ 7 w 7"/>
                  <a:gd name="T7" fmla="*/ 2 h 7"/>
                  <a:gd name="T8" fmla="*/ 4 w 7"/>
                  <a:gd name="T9" fmla="*/ 0 h 7"/>
                  <a:gd name="T10" fmla="*/ 0 w 7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7"/>
                  <a:gd name="T20" fmla="*/ 7 w 7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7">
                    <a:moveTo>
                      <a:pt x="0" y="7"/>
                    </a:moveTo>
                    <a:lnTo>
                      <a:pt x="3" y="7"/>
                    </a:lnTo>
                    <a:lnTo>
                      <a:pt x="6" y="4"/>
                    </a:lnTo>
                    <a:lnTo>
                      <a:pt x="7" y="2"/>
                    </a:lnTo>
                    <a:lnTo>
                      <a:pt x="4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72" name="Freeform 157"/>
              <p:cNvSpPr>
                <a:spLocks/>
              </p:cNvSpPr>
              <p:nvPr/>
            </p:nvSpPr>
            <p:spPr bwMode="auto">
              <a:xfrm>
                <a:off x="2850" y="2157"/>
                <a:ext cx="1731" cy="1282"/>
              </a:xfrm>
              <a:custGeom>
                <a:avLst/>
                <a:gdLst>
                  <a:gd name="T0" fmla="*/ 573 w 1731"/>
                  <a:gd name="T1" fmla="*/ 246 h 1282"/>
                  <a:gd name="T2" fmla="*/ 542 w 1731"/>
                  <a:gd name="T3" fmla="*/ 281 h 1282"/>
                  <a:gd name="T4" fmla="*/ 495 w 1731"/>
                  <a:gd name="T5" fmla="*/ 308 h 1282"/>
                  <a:gd name="T6" fmla="*/ 474 w 1731"/>
                  <a:gd name="T7" fmla="*/ 355 h 1282"/>
                  <a:gd name="T8" fmla="*/ 474 w 1731"/>
                  <a:gd name="T9" fmla="*/ 412 h 1282"/>
                  <a:gd name="T10" fmla="*/ 618 w 1731"/>
                  <a:gd name="T11" fmla="*/ 489 h 1282"/>
                  <a:gd name="T12" fmla="*/ 729 w 1731"/>
                  <a:gd name="T13" fmla="*/ 583 h 1282"/>
                  <a:gd name="T14" fmla="*/ 839 w 1731"/>
                  <a:gd name="T15" fmla="*/ 672 h 1282"/>
                  <a:gd name="T16" fmla="*/ 934 w 1731"/>
                  <a:gd name="T17" fmla="*/ 740 h 1282"/>
                  <a:gd name="T18" fmla="*/ 998 w 1731"/>
                  <a:gd name="T19" fmla="*/ 824 h 1282"/>
                  <a:gd name="T20" fmla="*/ 1070 w 1731"/>
                  <a:gd name="T21" fmla="*/ 860 h 1282"/>
                  <a:gd name="T22" fmla="*/ 1124 w 1731"/>
                  <a:gd name="T23" fmla="*/ 852 h 1282"/>
                  <a:gd name="T24" fmla="*/ 1171 w 1731"/>
                  <a:gd name="T25" fmla="*/ 844 h 1282"/>
                  <a:gd name="T26" fmla="*/ 1255 w 1731"/>
                  <a:gd name="T27" fmla="*/ 834 h 1282"/>
                  <a:gd name="T28" fmla="*/ 1333 w 1731"/>
                  <a:gd name="T29" fmla="*/ 812 h 1282"/>
                  <a:gd name="T30" fmla="*/ 1378 w 1731"/>
                  <a:gd name="T31" fmla="*/ 792 h 1282"/>
                  <a:gd name="T32" fmla="*/ 1398 w 1731"/>
                  <a:gd name="T33" fmla="*/ 756 h 1282"/>
                  <a:gd name="T34" fmla="*/ 1404 w 1731"/>
                  <a:gd name="T35" fmla="*/ 669 h 1282"/>
                  <a:gd name="T36" fmla="*/ 1404 w 1731"/>
                  <a:gd name="T37" fmla="*/ 617 h 1282"/>
                  <a:gd name="T38" fmla="*/ 1389 w 1731"/>
                  <a:gd name="T39" fmla="*/ 540 h 1282"/>
                  <a:gd name="T40" fmla="*/ 1460 w 1731"/>
                  <a:gd name="T41" fmla="*/ 497 h 1282"/>
                  <a:gd name="T42" fmla="*/ 1488 w 1731"/>
                  <a:gd name="T43" fmla="*/ 463 h 1282"/>
                  <a:gd name="T44" fmla="*/ 1502 w 1731"/>
                  <a:gd name="T45" fmla="*/ 402 h 1282"/>
                  <a:gd name="T46" fmla="*/ 1535 w 1731"/>
                  <a:gd name="T47" fmla="*/ 394 h 1282"/>
                  <a:gd name="T48" fmla="*/ 1563 w 1731"/>
                  <a:gd name="T49" fmla="*/ 406 h 1282"/>
                  <a:gd name="T50" fmla="*/ 1651 w 1731"/>
                  <a:gd name="T51" fmla="*/ 403 h 1282"/>
                  <a:gd name="T52" fmla="*/ 1731 w 1731"/>
                  <a:gd name="T53" fmla="*/ 564 h 1282"/>
                  <a:gd name="T54" fmla="*/ 1711 w 1731"/>
                  <a:gd name="T55" fmla="*/ 701 h 1282"/>
                  <a:gd name="T56" fmla="*/ 1674 w 1731"/>
                  <a:gd name="T57" fmla="*/ 913 h 1282"/>
                  <a:gd name="T58" fmla="*/ 1622 w 1731"/>
                  <a:gd name="T59" fmla="*/ 992 h 1282"/>
                  <a:gd name="T60" fmla="*/ 1556 w 1731"/>
                  <a:gd name="T61" fmla="*/ 1025 h 1282"/>
                  <a:gd name="T62" fmla="*/ 1512 w 1731"/>
                  <a:gd name="T63" fmla="*/ 1061 h 1282"/>
                  <a:gd name="T64" fmla="*/ 1421 w 1731"/>
                  <a:gd name="T65" fmla="*/ 1094 h 1282"/>
                  <a:gd name="T66" fmla="*/ 1304 w 1731"/>
                  <a:gd name="T67" fmla="*/ 1145 h 1282"/>
                  <a:gd name="T68" fmla="*/ 1168 w 1731"/>
                  <a:gd name="T69" fmla="*/ 1203 h 1282"/>
                  <a:gd name="T70" fmla="*/ 1072 w 1731"/>
                  <a:gd name="T71" fmla="*/ 1230 h 1282"/>
                  <a:gd name="T72" fmla="*/ 956 w 1731"/>
                  <a:gd name="T73" fmla="*/ 1257 h 1282"/>
                  <a:gd name="T74" fmla="*/ 854 w 1731"/>
                  <a:gd name="T75" fmla="*/ 1278 h 1282"/>
                  <a:gd name="T76" fmla="*/ 712 w 1731"/>
                  <a:gd name="T77" fmla="*/ 1280 h 1282"/>
                  <a:gd name="T78" fmla="*/ 626 w 1731"/>
                  <a:gd name="T79" fmla="*/ 1269 h 1282"/>
                  <a:gd name="T80" fmla="*/ 573 w 1731"/>
                  <a:gd name="T81" fmla="*/ 1251 h 1282"/>
                  <a:gd name="T82" fmla="*/ 511 w 1731"/>
                  <a:gd name="T83" fmla="*/ 1244 h 1282"/>
                  <a:gd name="T84" fmla="*/ 431 w 1731"/>
                  <a:gd name="T85" fmla="*/ 1216 h 1282"/>
                  <a:gd name="T86" fmla="*/ 211 w 1731"/>
                  <a:gd name="T87" fmla="*/ 1050 h 1282"/>
                  <a:gd name="T88" fmla="*/ 63 w 1731"/>
                  <a:gd name="T89" fmla="*/ 857 h 1282"/>
                  <a:gd name="T90" fmla="*/ 0 w 1731"/>
                  <a:gd name="T91" fmla="*/ 572 h 1282"/>
                  <a:gd name="T92" fmla="*/ 48 w 1731"/>
                  <a:gd name="T93" fmla="*/ 328 h 1282"/>
                  <a:gd name="T94" fmla="*/ 85 w 1731"/>
                  <a:gd name="T95" fmla="*/ 272 h 1282"/>
                  <a:gd name="T96" fmla="*/ 135 w 1731"/>
                  <a:gd name="T97" fmla="*/ 230 h 1282"/>
                  <a:gd name="T98" fmla="*/ 170 w 1731"/>
                  <a:gd name="T99" fmla="*/ 163 h 1282"/>
                  <a:gd name="T100" fmla="*/ 213 w 1731"/>
                  <a:gd name="T101" fmla="*/ 78 h 1282"/>
                  <a:gd name="T102" fmla="*/ 270 w 1731"/>
                  <a:gd name="T103" fmla="*/ 53 h 1282"/>
                  <a:gd name="T104" fmla="*/ 301 w 1731"/>
                  <a:gd name="T105" fmla="*/ 52 h 1282"/>
                  <a:gd name="T106" fmla="*/ 378 w 1731"/>
                  <a:gd name="T107" fmla="*/ 17 h 1282"/>
                  <a:gd name="T108" fmla="*/ 454 w 1731"/>
                  <a:gd name="T109" fmla="*/ 0 h 1282"/>
                  <a:gd name="T110" fmla="*/ 528 w 1731"/>
                  <a:gd name="T111" fmla="*/ 30 h 1282"/>
                  <a:gd name="T112" fmla="*/ 565 w 1731"/>
                  <a:gd name="T113" fmla="*/ 20 h 1282"/>
                  <a:gd name="T114" fmla="*/ 605 w 1731"/>
                  <a:gd name="T115" fmla="*/ 31 h 1282"/>
                  <a:gd name="T116" fmla="*/ 651 w 1731"/>
                  <a:gd name="T117" fmla="*/ 96 h 1282"/>
                  <a:gd name="T118" fmla="*/ 638 w 1731"/>
                  <a:gd name="T119" fmla="*/ 181 h 128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731"/>
                  <a:gd name="T181" fmla="*/ 0 h 1282"/>
                  <a:gd name="T182" fmla="*/ 1731 w 1731"/>
                  <a:gd name="T183" fmla="*/ 1282 h 128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731" h="1282">
                    <a:moveTo>
                      <a:pt x="606" y="206"/>
                    </a:moveTo>
                    <a:lnTo>
                      <a:pt x="601" y="212"/>
                    </a:lnTo>
                    <a:lnTo>
                      <a:pt x="596" y="218"/>
                    </a:lnTo>
                    <a:lnTo>
                      <a:pt x="590" y="225"/>
                    </a:lnTo>
                    <a:lnTo>
                      <a:pt x="584" y="231"/>
                    </a:lnTo>
                    <a:lnTo>
                      <a:pt x="578" y="239"/>
                    </a:lnTo>
                    <a:lnTo>
                      <a:pt x="573" y="246"/>
                    </a:lnTo>
                    <a:lnTo>
                      <a:pt x="570" y="253"/>
                    </a:lnTo>
                    <a:lnTo>
                      <a:pt x="567" y="259"/>
                    </a:lnTo>
                    <a:lnTo>
                      <a:pt x="561" y="264"/>
                    </a:lnTo>
                    <a:lnTo>
                      <a:pt x="556" y="269"/>
                    </a:lnTo>
                    <a:lnTo>
                      <a:pt x="551" y="273"/>
                    </a:lnTo>
                    <a:lnTo>
                      <a:pt x="546" y="278"/>
                    </a:lnTo>
                    <a:lnTo>
                      <a:pt x="542" y="281"/>
                    </a:lnTo>
                    <a:lnTo>
                      <a:pt x="537" y="284"/>
                    </a:lnTo>
                    <a:lnTo>
                      <a:pt x="532" y="288"/>
                    </a:lnTo>
                    <a:lnTo>
                      <a:pt x="528" y="289"/>
                    </a:lnTo>
                    <a:lnTo>
                      <a:pt x="518" y="291"/>
                    </a:lnTo>
                    <a:lnTo>
                      <a:pt x="507" y="296"/>
                    </a:lnTo>
                    <a:lnTo>
                      <a:pt x="499" y="302"/>
                    </a:lnTo>
                    <a:lnTo>
                      <a:pt x="495" y="308"/>
                    </a:lnTo>
                    <a:lnTo>
                      <a:pt x="495" y="316"/>
                    </a:lnTo>
                    <a:lnTo>
                      <a:pt x="496" y="323"/>
                    </a:lnTo>
                    <a:lnTo>
                      <a:pt x="495" y="330"/>
                    </a:lnTo>
                    <a:lnTo>
                      <a:pt x="494" y="334"/>
                    </a:lnTo>
                    <a:lnTo>
                      <a:pt x="489" y="339"/>
                    </a:lnTo>
                    <a:lnTo>
                      <a:pt x="482" y="347"/>
                    </a:lnTo>
                    <a:lnTo>
                      <a:pt x="474" y="355"/>
                    </a:lnTo>
                    <a:lnTo>
                      <a:pt x="466" y="358"/>
                    </a:lnTo>
                    <a:lnTo>
                      <a:pt x="465" y="364"/>
                    </a:lnTo>
                    <a:lnTo>
                      <a:pt x="461" y="372"/>
                    </a:lnTo>
                    <a:lnTo>
                      <a:pt x="457" y="379"/>
                    </a:lnTo>
                    <a:lnTo>
                      <a:pt x="451" y="384"/>
                    </a:lnTo>
                    <a:lnTo>
                      <a:pt x="460" y="399"/>
                    </a:lnTo>
                    <a:lnTo>
                      <a:pt x="474" y="412"/>
                    </a:lnTo>
                    <a:lnTo>
                      <a:pt x="493" y="425"/>
                    </a:lnTo>
                    <a:lnTo>
                      <a:pt x="515" y="438"/>
                    </a:lnTo>
                    <a:lnTo>
                      <a:pt x="539" y="450"/>
                    </a:lnTo>
                    <a:lnTo>
                      <a:pt x="562" y="462"/>
                    </a:lnTo>
                    <a:lnTo>
                      <a:pt x="587" y="473"/>
                    </a:lnTo>
                    <a:lnTo>
                      <a:pt x="607" y="483"/>
                    </a:lnTo>
                    <a:lnTo>
                      <a:pt x="618" y="489"/>
                    </a:lnTo>
                    <a:lnTo>
                      <a:pt x="631" y="497"/>
                    </a:lnTo>
                    <a:lnTo>
                      <a:pt x="645" y="508"/>
                    </a:lnTo>
                    <a:lnTo>
                      <a:pt x="660" y="520"/>
                    </a:lnTo>
                    <a:lnTo>
                      <a:pt x="677" y="535"/>
                    </a:lnTo>
                    <a:lnTo>
                      <a:pt x="694" y="551"/>
                    </a:lnTo>
                    <a:lnTo>
                      <a:pt x="712" y="567"/>
                    </a:lnTo>
                    <a:lnTo>
                      <a:pt x="729" y="583"/>
                    </a:lnTo>
                    <a:lnTo>
                      <a:pt x="748" y="599"/>
                    </a:lnTo>
                    <a:lnTo>
                      <a:pt x="765" y="614"/>
                    </a:lnTo>
                    <a:lnTo>
                      <a:pt x="782" y="629"/>
                    </a:lnTo>
                    <a:lnTo>
                      <a:pt x="799" y="642"/>
                    </a:lnTo>
                    <a:lnTo>
                      <a:pt x="813" y="655"/>
                    </a:lnTo>
                    <a:lnTo>
                      <a:pt x="827" y="664"/>
                    </a:lnTo>
                    <a:lnTo>
                      <a:pt x="839" y="672"/>
                    </a:lnTo>
                    <a:lnTo>
                      <a:pt x="850" y="677"/>
                    </a:lnTo>
                    <a:lnTo>
                      <a:pt x="868" y="684"/>
                    </a:lnTo>
                    <a:lnTo>
                      <a:pt x="885" y="694"/>
                    </a:lnTo>
                    <a:lnTo>
                      <a:pt x="900" y="705"/>
                    </a:lnTo>
                    <a:lnTo>
                      <a:pt x="913" y="716"/>
                    </a:lnTo>
                    <a:lnTo>
                      <a:pt x="924" y="728"/>
                    </a:lnTo>
                    <a:lnTo>
                      <a:pt x="934" y="740"/>
                    </a:lnTo>
                    <a:lnTo>
                      <a:pt x="940" y="750"/>
                    </a:lnTo>
                    <a:lnTo>
                      <a:pt x="944" y="758"/>
                    </a:lnTo>
                    <a:lnTo>
                      <a:pt x="949" y="768"/>
                    </a:lnTo>
                    <a:lnTo>
                      <a:pt x="957" y="780"/>
                    </a:lnTo>
                    <a:lnTo>
                      <a:pt x="968" y="794"/>
                    </a:lnTo>
                    <a:lnTo>
                      <a:pt x="983" y="808"/>
                    </a:lnTo>
                    <a:lnTo>
                      <a:pt x="998" y="824"/>
                    </a:lnTo>
                    <a:lnTo>
                      <a:pt x="1015" y="840"/>
                    </a:lnTo>
                    <a:lnTo>
                      <a:pt x="1031" y="853"/>
                    </a:lnTo>
                    <a:lnTo>
                      <a:pt x="1046" y="866"/>
                    </a:lnTo>
                    <a:lnTo>
                      <a:pt x="1051" y="864"/>
                    </a:lnTo>
                    <a:lnTo>
                      <a:pt x="1056" y="862"/>
                    </a:lnTo>
                    <a:lnTo>
                      <a:pt x="1062" y="861"/>
                    </a:lnTo>
                    <a:lnTo>
                      <a:pt x="1070" y="860"/>
                    </a:lnTo>
                    <a:lnTo>
                      <a:pt x="1077" y="858"/>
                    </a:lnTo>
                    <a:lnTo>
                      <a:pt x="1085" y="857"/>
                    </a:lnTo>
                    <a:lnTo>
                      <a:pt x="1093" y="856"/>
                    </a:lnTo>
                    <a:lnTo>
                      <a:pt x="1101" y="855"/>
                    </a:lnTo>
                    <a:lnTo>
                      <a:pt x="1109" y="853"/>
                    </a:lnTo>
                    <a:lnTo>
                      <a:pt x="1117" y="853"/>
                    </a:lnTo>
                    <a:lnTo>
                      <a:pt x="1124" y="852"/>
                    </a:lnTo>
                    <a:lnTo>
                      <a:pt x="1132" y="852"/>
                    </a:lnTo>
                    <a:lnTo>
                      <a:pt x="1139" y="851"/>
                    </a:lnTo>
                    <a:lnTo>
                      <a:pt x="1145" y="851"/>
                    </a:lnTo>
                    <a:lnTo>
                      <a:pt x="1151" y="851"/>
                    </a:lnTo>
                    <a:lnTo>
                      <a:pt x="1156" y="851"/>
                    </a:lnTo>
                    <a:lnTo>
                      <a:pt x="1163" y="849"/>
                    </a:lnTo>
                    <a:lnTo>
                      <a:pt x="1171" y="844"/>
                    </a:lnTo>
                    <a:lnTo>
                      <a:pt x="1178" y="838"/>
                    </a:lnTo>
                    <a:lnTo>
                      <a:pt x="1188" y="833"/>
                    </a:lnTo>
                    <a:lnTo>
                      <a:pt x="1192" y="833"/>
                    </a:lnTo>
                    <a:lnTo>
                      <a:pt x="1202" y="833"/>
                    </a:lnTo>
                    <a:lnTo>
                      <a:pt x="1217" y="833"/>
                    </a:lnTo>
                    <a:lnTo>
                      <a:pt x="1235" y="833"/>
                    </a:lnTo>
                    <a:lnTo>
                      <a:pt x="1255" y="834"/>
                    </a:lnTo>
                    <a:lnTo>
                      <a:pt x="1274" y="835"/>
                    </a:lnTo>
                    <a:lnTo>
                      <a:pt x="1292" y="836"/>
                    </a:lnTo>
                    <a:lnTo>
                      <a:pt x="1305" y="839"/>
                    </a:lnTo>
                    <a:lnTo>
                      <a:pt x="1309" y="830"/>
                    </a:lnTo>
                    <a:lnTo>
                      <a:pt x="1315" y="823"/>
                    </a:lnTo>
                    <a:lnTo>
                      <a:pt x="1323" y="817"/>
                    </a:lnTo>
                    <a:lnTo>
                      <a:pt x="1333" y="812"/>
                    </a:lnTo>
                    <a:lnTo>
                      <a:pt x="1343" y="810"/>
                    </a:lnTo>
                    <a:lnTo>
                      <a:pt x="1354" y="807"/>
                    </a:lnTo>
                    <a:lnTo>
                      <a:pt x="1363" y="807"/>
                    </a:lnTo>
                    <a:lnTo>
                      <a:pt x="1372" y="810"/>
                    </a:lnTo>
                    <a:lnTo>
                      <a:pt x="1381" y="811"/>
                    </a:lnTo>
                    <a:lnTo>
                      <a:pt x="1382" y="802"/>
                    </a:lnTo>
                    <a:lnTo>
                      <a:pt x="1378" y="792"/>
                    </a:lnTo>
                    <a:lnTo>
                      <a:pt x="1374" y="785"/>
                    </a:lnTo>
                    <a:lnTo>
                      <a:pt x="1373" y="780"/>
                    </a:lnTo>
                    <a:lnTo>
                      <a:pt x="1374" y="774"/>
                    </a:lnTo>
                    <a:lnTo>
                      <a:pt x="1376" y="767"/>
                    </a:lnTo>
                    <a:lnTo>
                      <a:pt x="1379" y="760"/>
                    </a:lnTo>
                    <a:lnTo>
                      <a:pt x="1393" y="767"/>
                    </a:lnTo>
                    <a:lnTo>
                      <a:pt x="1398" y="756"/>
                    </a:lnTo>
                    <a:lnTo>
                      <a:pt x="1396" y="734"/>
                    </a:lnTo>
                    <a:lnTo>
                      <a:pt x="1392" y="711"/>
                    </a:lnTo>
                    <a:lnTo>
                      <a:pt x="1390" y="701"/>
                    </a:lnTo>
                    <a:lnTo>
                      <a:pt x="1392" y="691"/>
                    </a:lnTo>
                    <a:lnTo>
                      <a:pt x="1394" y="683"/>
                    </a:lnTo>
                    <a:lnTo>
                      <a:pt x="1399" y="675"/>
                    </a:lnTo>
                    <a:lnTo>
                      <a:pt x="1404" y="669"/>
                    </a:lnTo>
                    <a:lnTo>
                      <a:pt x="1410" y="663"/>
                    </a:lnTo>
                    <a:lnTo>
                      <a:pt x="1416" y="658"/>
                    </a:lnTo>
                    <a:lnTo>
                      <a:pt x="1422" y="652"/>
                    </a:lnTo>
                    <a:lnTo>
                      <a:pt x="1417" y="644"/>
                    </a:lnTo>
                    <a:lnTo>
                      <a:pt x="1412" y="635"/>
                    </a:lnTo>
                    <a:lnTo>
                      <a:pt x="1407" y="627"/>
                    </a:lnTo>
                    <a:lnTo>
                      <a:pt x="1404" y="617"/>
                    </a:lnTo>
                    <a:lnTo>
                      <a:pt x="1399" y="606"/>
                    </a:lnTo>
                    <a:lnTo>
                      <a:pt x="1394" y="595"/>
                    </a:lnTo>
                    <a:lnTo>
                      <a:pt x="1389" y="583"/>
                    </a:lnTo>
                    <a:lnTo>
                      <a:pt x="1384" y="570"/>
                    </a:lnTo>
                    <a:lnTo>
                      <a:pt x="1382" y="560"/>
                    </a:lnTo>
                    <a:lnTo>
                      <a:pt x="1384" y="550"/>
                    </a:lnTo>
                    <a:lnTo>
                      <a:pt x="1389" y="540"/>
                    </a:lnTo>
                    <a:lnTo>
                      <a:pt x="1398" y="531"/>
                    </a:lnTo>
                    <a:lnTo>
                      <a:pt x="1409" y="524"/>
                    </a:lnTo>
                    <a:lnTo>
                      <a:pt x="1420" y="517"/>
                    </a:lnTo>
                    <a:lnTo>
                      <a:pt x="1433" y="509"/>
                    </a:lnTo>
                    <a:lnTo>
                      <a:pt x="1445" y="503"/>
                    </a:lnTo>
                    <a:lnTo>
                      <a:pt x="1452" y="500"/>
                    </a:lnTo>
                    <a:lnTo>
                      <a:pt x="1460" y="497"/>
                    </a:lnTo>
                    <a:lnTo>
                      <a:pt x="1466" y="495"/>
                    </a:lnTo>
                    <a:lnTo>
                      <a:pt x="1472" y="492"/>
                    </a:lnTo>
                    <a:lnTo>
                      <a:pt x="1477" y="490"/>
                    </a:lnTo>
                    <a:lnTo>
                      <a:pt x="1481" y="488"/>
                    </a:lnTo>
                    <a:lnTo>
                      <a:pt x="1484" y="485"/>
                    </a:lnTo>
                    <a:lnTo>
                      <a:pt x="1487" y="483"/>
                    </a:lnTo>
                    <a:lnTo>
                      <a:pt x="1488" y="463"/>
                    </a:lnTo>
                    <a:lnTo>
                      <a:pt x="1487" y="439"/>
                    </a:lnTo>
                    <a:lnTo>
                      <a:pt x="1484" y="416"/>
                    </a:lnTo>
                    <a:lnTo>
                      <a:pt x="1483" y="397"/>
                    </a:lnTo>
                    <a:lnTo>
                      <a:pt x="1488" y="400"/>
                    </a:lnTo>
                    <a:lnTo>
                      <a:pt x="1493" y="402"/>
                    </a:lnTo>
                    <a:lnTo>
                      <a:pt x="1498" y="403"/>
                    </a:lnTo>
                    <a:lnTo>
                      <a:pt x="1502" y="402"/>
                    </a:lnTo>
                    <a:lnTo>
                      <a:pt x="1507" y="402"/>
                    </a:lnTo>
                    <a:lnTo>
                      <a:pt x="1511" y="401"/>
                    </a:lnTo>
                    <a:lnTo>
                      <a:pt x="1516" y="399"/>
                    </a:lnTo>
                    <a:lnTo>
                      <a:pt x="1521" y="397"/>
                    </a:lnTo>
                    <a:lnTo>
                      <a:pt x="1526" y="396"/>
                    </a:lnTo>
                    <a:lnTo>
                      <a:pt x="1531" y="395"/>
                    </a:lnTo>
                    <a:lnTo>
                      <a:pt x="1535" y="394"/>
                    </a:lnTo>
                    <a:lnTo>
                      <a:pt x="1540" y="392"/>
                    </a:lnTo>
                    <a:lnTo>
                      <a:pt x="1545" y="392"/>
                    </a:lnTo>
                    <a:lnTo>
                      <a:pt x="1551" y="392"/>
                    </a:lnTo>
                    <a:lnTo>
                      <a:pt x="1557" y="394"/>
                    </a:lnTo>
                    <a:lnTo>
                      <a:pt x="1563" y="395"/>
                    </a:lnTo>
                    <a:lnTo>
                      <a:pt x="1560" y="402"/>
                    </a:lnTo>
                    <a:lnTo>
                      <a:pt x="1563" y="406"/>
                    </a:lnTo>
                    <a:lnTo>
                      <a:pt x="1572" y="406"/>
                    </a:lnTo>
                    <a:lnTo>
                      <a:pt x="1585" y="402"/>
                    </a:lnTo>
                    <a:lnTo>
                      <a:pt x="1599" y="397"/>
                    </a:lnTo>
                    <a:lnTo>
                      <a:pt x="1613" y="391"/>
                    </a:lnTo>
                    <a:lnTo>
                      <a:pt x="1628" y="386"/>
                    </a:lnTo>
                    <a:lnTo>
                      <a:pt x="1639" y="381"/>
                    </a:lnTo>
                    <a:lnTo>
                      <a:pt x="1651" y="403"/>
                    </a:lnTo>
                    <a:lnTo>
                      <a:pt x="1657" y="425"/>
                    </a:lnTo>
                    <a:lnTo>
                      <a:pt x="1659" y="446"/>
                    </a:lnTo>
                    <a:lnTo>
                      <a:pt x="1659" y="463"/>
                    </a:lnTo>
                    <a:lnTo>
                      <a:pt x="1690" y="480"/>
                    </a:lnTo>
                    <a:lnTo>
                      <a:pt x="1712" y="503"/>
                    </a:lnTo>
                    <a:lnTo>
                      <a:pt x="1726" y="533"/>
                    </a:lnTo>
                    <a:lnTo>
                      <a:pt x="1731" y="564"/>
                    </a:lnTo>
                    <a:lnTo>
                      <a:pt x="1731" y="596"/>
                    </a:lnTo>
                    <a:lnTo>
                      <a:pt x="1727" y="625"/>
                    </a:lnTo>
                    <a:lnTo>
                      <a:pt x="1722" y="650"/>
                    </a:lnTo>
                    <a:lnTo>
                      <a:pt x="1716" y="667"/>
                    </a:lnTo>
                    <a:lnTo>
                      <a:pt x="1713" y="677"/>
                    </a:lnTo>
                    <a:lnTo>
                      <a:pt x="1712" y="689"/>
                    </a:lnTo>
                    <a:lnTo>
                      <a:pt x="1711" y="701"/>
                    </a:lnTo>
                    <a:lnTo>
                      <a:pt x="1707" y="711"/>
                    </a:lnTo>
                    <a:lnTo>
                      <a:pt x="1694" y="736"/>
                    </a:lnTo>
                    <a:lnTo>
                      <a:pt x="1685" y="771"/>
                    </a:lnTo>
                    <a:lnTo>
                      <a:pt x="1681" y="808"/>
                    </a:lnTo>
                    <a:lnTo>
                      <a:pt x="1679" y="847"/>
                    </a:lnTo>
                    <a:lnTo>
                      <a:pt x="1679" y="882"/>
                    </a:lnTo>
                    <a:lnTo>
                      <a:pt x="1674" y="913"/>
                    </a:lnTo>
                    <a:lnTo>
                      <a:pt x="1665" y="940"/>
                    </a:lnTo>
                    <a:lnTo>
                      <a:pt x="1646" y="957"/>
                    </a:lnTo>
                    <a:lnTo>
                      <a:pt x="1646" y="966"/>
                    </a:lnTo>
                    <a:lnTo>
                      <a:pt x="1643" y="973"/>
                    </a:lnTo>
                    <a:lnTo>
                      <a:pt x="1638" y="980"/>
                    </a:lnTo>
                    <a:lnTo>
                      <a:pt x="1631" y="986"/>
                    </a:lnTo>
                    <a:lnTo>
                      <a:pt x="1622" y="992"/>
                    </a:lnTo>
                    <a:lnTo>
                      <a:pt x="1612" y="999"/>
                    </a:lnTo>
                    <a:lnTo>
                      <a:pt x="1602" y="1003"/>
                    </a:lnTo>
                    <a:lnTo>
                      <a:pt x="1592" y="1008"/>
                    </a:lnTo>
                    <a:lnTo>
                      <a:pt x="1582" y="1013"/>
                    </a:lnTo>
                    <a:lnTo>
                      <a:pt x="1572" y="1017"/>
                    </a:lnTo>
                    <a:lnTo>
                      <a:pt x="1563" y="1022"/>
                    </a:lnTo>
                    <a:lnTo>
                      <a:pt x="1556" y="1025"/>
                    </a:lnTo>
                    <a:lnTo>
                      <a:pt x="1550" y="1030"/>
                    </a:lnTo>
                    <a:lnTo>
                      <a:pt x="1545" y="1034"/>
                    </a:lnTo>
                    <a:lnTo>
                      <a:pt x="1540" y="1039"/>
                    </a:lnTo>
                    <a:lnTo>
                      <a:pt x="1538" y="1044"/>
                    </a:lnTo>
                    <a:lnTo>
                      <a:pt x="1533" y="1050"/>
                    </a:lnTo>
                    <a:lnTo>
                      <a:pt x="1524" y="1055"/>
                    </a:lnTo>
                    <a:lnTo>
                      <a:pt x="1512" y="1061"/>
                    </a:lnTo>
                    <a:lnTo>
                      <a:pt x="1499" y="1066"/>
                    </a:lnTo>
                    <a:lnTo>
                      <a:pt x="1484" y="1071"/>
                    </a:lnTo>
                    <a:lnTo>
                      <a:pt x="1470" y="1075"/>
                    </a:lnTo>
                    <a:lnTo>
                      <a:pt x="1457" y="1079"/>
                    </a:lnTo>
                    <a:lnTo>
                      <a:pt x="1446" y="1083"/>
                    </a:lnTo>
                    <a:lnTo>
                      <a:pt x="1435" y="1088"/>
                    </a:lnTo>
                    <a:lnTo>
                      <a:pt x="1421" y="1094"/>
                    </a:lnTo>
                    <a:lnTo>
                      <a:pt x="1404" y="1103"/>
                    </a:lnTo>
                    <a:lnTo>
                      <a:pt x="1384" y="1113"/>
                    </a:lnTo>
                    <a:lnTo>
                      <a:pt x="1366" y="1123"/>
                    </a:lnTo>
                    <a:lnTo>
                      <a:pt x="1348" y="1132"/>
                    </a:lnTo>
                    <a:lnTo>
                      <a:pt x="1331" y="1138"/>
                    </a:lnTo>
                    <a:lnTo>
                      <a:pt x="1317" y="1141"/>
                    </a:lnTo>
                    <a:lnTo>
                      <a:pt x="1304" y="1145"/>
                    </a:lnTo>
                    <a:lnTo>
                      <a:pt x="1285" y="1151"/>
                    </a:lnTo>
                    <a:lnTo>
                      <a:pt x="1265" y="1158"/>
                    </a:lnTo>
                    <a:lnTo>
                      <a:pt x="1243" y="1167"/>
                    </a:lnTo>
                    <a:lnTo>
                      <a:pt x="1221" y="1177"/>
                    </a:lnTo>
                    <a:lnTo>
                      <a:pt x="1200" y="1186"/>
                    </a:lnTo>
                    <a:lnTo>
                      <a:pt x="1182" y="1196"/>
                    </a:lnTo>
                    <a:lnTo>
                      <a:pt x="1168" y="1203"/>
                    </a:lnTo>
                    <a:lnTo>
                      <a:pt x="1156" y="1210"/>
                    </a:lnTo>
                    <a:lnTo>
                      <a:pt x="1144" y="1216"/>
                    </a:lnTo>
                    <a:lnTo>
                      <a:pt x="1131" y="1221"/>
                    </a:lnTo>
                    <a:lnTo>
                      <a:pt x="1116" y="1224"/>
                    </a:lnTo>
                    <a:lnTo>
                      <a:pt x="1101" y="1228"/>
                    </a:lnTo>
                    <a:lnTo>
                      <a:pt x="1087" y="1230"/>
                    </a:lnTo>
                    <a:lnTo>
                      <a:pt x="1072" y="1230"/>
                    </a:lnTo>
                    <a:lnTo>
                      <a:pt x="1057" y="1230"/>
                    </a:lnTo>
                    <a:lnTo>
                      <a:pt x="1043" y="1230"/>
                    </a:lnTo>
                    <a:lnTo>
                      <a:pt x="1027" y="1233"/>
                    </a:lnTo>
                    <a:lnTo>
                      <a:pt x="1010" y="1238"/>
                    </a:lnTo>
                    <a:lnTo>
                      <a:pt x="992" y="1244"/>
                    </a:lnTo>
                    <a:lnTo>
                      <a:pt x="974" y="1250"/>
                    </a:lnTo>
                    <a:lnTo>
                      <a:pt x="956" y="1257"/>
                    </a:lnTo>
                    <a:lnTo>
                      <a:pt x="939" y="1263"/>
                    </a:lnTo>
                    <a:lnTo>
                      <a:pt x="923" y="1268"/>
                    </a:lnTo>
                    <a:lnTo>
                      <a:pt x="915" y="1271"/>
                    </a:lnTo>
                    <a:lnTo>
                      <a:pt x="902" y="1273"/>
                    </a:lnTo>
                    <a:lnTo>
                      <a:pt x="888" y="1274"/>
                    </a:lnTo>
                    <a:lnTo>
                      <a:pt x="872" y="1277"/>
                    </a:lnTo>
                    <a:lnTo>
                      <a:pt x="854" y="1278"/>
                    </a:lnTo>
                    <a:lnTo>
                      <a:pt x="834" y="1279"/>
                    </a:lnTo>
                    <a:lnTo>
                      <a:pt x="813" y="1279"/>
                    </a:lnTo>
                    <a:lnTo>
                      <a:pt x="793" y="1280"/>
                    </a:lnTo>
                    <a:lnTo>
                      <a:pt x="772" y="1280"/>
                    </a:lnTo>
                    <a:lnTo>
                      <a:pt x="751" y="1282"/>
                    </a:lnTo>
                    <a:lnTo>
                      <a:pt x="732" y="1282"/>
                    </a:lnTo>
                    <a:lnTo>
                      <a:pt x="712" y="1280"/>
                    </a:lnTo>
                    <a:lnTo>
                      <a:pt x="695" y="1280"/>
                    </a:lnTo>
                    <a:lnTo>
                      <a:pt x="679" y="1280"/>
                    </a:lnTo>
                    <a:lnTo>
                      <a:pt x="666" y="1279"/>
                    </a:lnTo>
                    <a:lnTo>
                      <a:pt x="655" y="1278"/>
                    </a:lnTo>
                    <a:lnTo>
                      <a:pt x="645" y="1275"/>
                    </a:lnTo>
                    <a:lnTo>
                      <a:pt x="635" y="1273"/>
                    </a:lnTo>
                    <a:lnTo>
                      <a:pt x="626" y="1269"/>
                    </a:lnTo>
                    <a:lnTo>
                      <a:pt x="617" y="1264"/>
                    </a:lnTo>
                    <a:lnTo>
                      <a:pt x="607" y="1260"/>
                    </a:lnTo>
                    <a:lnTo>
                      <a:pt x="599" y="1256"/>
                    </a:lnTo>
                    <a:lnTo>
                      <a:pt x="592" y="1254"/>
                    </a:lnTo>
                    <a:lnTo>
                      <a:pt x="583" y="1251"/>
                    </a:lnTo>
                    <a:lnTo>
                      <a:pt x="578" y="1251"/>
                    </a:lnTo>
                    <a:lnTo>
                      <a:pt x="573" y="1251"/>
                    </a:lnTo>
                    <a:lnTo>
                      <a:pt x="567" y="1251"/>
                    </a:lnTo>
                    <a:lnTo>
                      <a:pt x="560" y="1251"/>
                    </a:lnTo>
                    <a:lnTo>
                      <a:pt x="552" y="1251"/>
                    </a:lnTo>
                    <a:lnTo>
                      <a:pt x="544" y="1251"/>
                    </a:lnTo>
                    <a:lnTo>
                      <a:pt x="535" y="1250"/>
                    </a:lnTo>
                    <a:lnTo>
                      <a:pt x="526" y="1247"/>
                    </a:lnTo>
                    <a:lnTo>
                      <a:pt x="511" y="1244"/>
                    </a:lnTo>
                    <a:lnTo>
                      <a:pt x="498" y="1240"/>
                    </a:lnTo>
                    <a:lnTo>
                      <a:pt x="488" y="1238"/>
                    </a:lnTo>
                    <a:lnTo>
                      <a:pt x="478" y="1235"/>
                    </a:lnTo>
                    <a:lnTo>
                      <a:pt x="468" y="1233"/>
                    </a:lnTo>
                    <a:lnTo>
                      <a:pt x="459" y="1229"/>
                    </a:lnTo>
                    <a:lnTo>
                      <a:pt x="445" y="1223"/>
                    </a:lnTo>
                    <a:lnTo>
                      <a:pt x="431" y="1216"/>
                    </a:lnTo>
                    <a:lnTo>
                      <a:pt x="396" y="1197"/>
                    </a:lnTo>
                    <a:lnTo>
                      <a:pt x="363" y="1177"/>
                    </a:lnTo>
                    <a:lnTo>
                      <a:pt x="331" y="1153"/>
                    </a:lnTo>
                    <a:lnTo>
                      <a:pt x="299" y="1129"/>
                    </a:lnTo>
                    <a:lnTo>
                      <a:pt x="268" y="1103"/>
                    </a:lnTo>
                    <a:lnTo>
                      <a:pt x="239" y="1078"/>
                    </a:lnTo>
                    <a:lnTo>
                      <a:pt x="211" y="1050"/>
                    </a:lnTo>
                    <a:lnTo>
                      <a:pt x="184" y="1022"/>
                    </a:lnTo>
                    <a:lnTo>
                      <a:pt x="159" y="994"/>
                    </a:lnTo>
                    <a:lnTo>
                      <a:pt x="135" y="966"/>
                    </a:lnTo>
                    <a:lnTo>
                      <a:pt x="113" y="938"/>
                    </a:lnTo>
                    <a:lnTo>
                      <a:pt x="95" y="910"/>
                    </a:lnTo>
                    <a:lnTo>
                      <a:pt x="78" y="883"/>
                    </a:lnTo>
                    <a:lnTo>
                      <a:pt x="63" y="857"/>
                    </a:lnTo>
                    <a:lnTo>
                      <a:pt x="51" y="831"/>
                    </a:lnTo>
                    <a:lnTo>
                      <a:pt x="42" y="808"/>
                    </a:lnTo>
                    <a:lnTo>
                      <a:pt x="33" y="772"/>
                    </a:lnTo>
                    <a:lnTo>
                      <a:pt x="28" y="731"/>
                    </a:lnTo>
                    <a:lnTo>
                      <a:pt x="22" y="688"/>
                    </a:lnTo>
                    <a:lnTo>
                      <a:pt x="11" y="635"/>
                    </a:lnTo>
                    <a:lnTo>
                      <a:pt x="0" y="572"/>
                    </a:lnTo>
                    <a:lnTo>
                      <a:pt x="0" y="502"/>
                    </a:lnTo>
                    <a:lnTo>
                      <a:pt x="5" y="439"/>
                    </a:lnTo>
                    <a:lnTo>
                      <a:pt x="12" y="395"/>
                    </a:lnTo>
                    <a:lnTo>
                      <a:pt x="17" y="380"/>
                    </a:lnTo>
                    <a:lnTo>
                      <a:pt x="26" y="363"/>
                    </a:lnTo>
                    <a:lnTo>
                      <a:pt x="35" y="345"/>
                    </a:lnTo>
                    <a:lnTo>
                      <a:pt x="48" y="328"/>
                    </a:lnTo>
                    <a:lnTo>
                      <a:pt x="55" y="318"/>
                    </a:lnTo>
                    <a:lnTo>
                      <a:pt x="61" y="308"/>
                    </a:lnTo>
                    <a:lnTo>
                      <a:pt x="67" y="298"/>
                    </a:lnTo>
                    <a:lnTo>
                      <a:pt x="73" y="290"/>
                    </a:lnTo>
                    <a:lnTo>
                      <a:pt x="78" y="283"/>
                    </a:lnTo>
                    <a:lnTo>
                      <a:pt x="83" y="277"/>
                    </a:lnTo>
                    <a:lnTo>
                      <a:pt x="85" y="272"/>
                    </a:lnTo>
                    <a:lnTo>
                      <a:pt x="88" y="268"/>
                    </a:lnTo>
                    <a:lnTo>
                      <a:pt x="93" y="258"/>
                    </a:lnTo>
                    <a:lnTo>
                      <a:pt x="100" y="251"/>
                    </a:lnTo>
                    <a:lnTo>
                      <a:pt x="109" y="246"/>
                    </a:lnTo>
                    <a:lnTo>
                      <a:pt x="118" y="242"/>
                    </a:lnTo>
                    <a:lnTo>
                      <a:pt x="128" y="238"/>
                    </a:lnTo>
                    <a:lnTo>
                      <a:pt x="135" y="230"/>
                    </a:lnTo>
                    <a:lnTo>
                      <a:pt x="142" y="222"/>
                    </a:lnTo>
                    <a:lnTo>
                      <a:pt x="149" y="216"/>
                    </a:lnTo>
                    <a:lnTo>
                      <a:pt x="155" y="206"/>
                    </a:lnTo>
                    <a:lnTo>
                      <a:pt x="161" y="192"/>
                    </a:lnTo>
                    <a:lnTo>
                      <a:pt x="166" y="179"/>
                    </a:lnTo>
                    <a:lnTo>
                      <a:pt x="167" y="169"/>
                    </a:lnTo>
                    <a:lnTo>
                      <a:pt x="170" y="163"/>
                    </a:lnTo>
                    <a:lnTo>
                      <a:pt x="176" y="156"/>
                    </a:lnTo>
                    <a:lnTo>
                      <a:pt x="183" y="148"/>
                    </a:lnTo>
                    <a:lnTo>
                      <a:pt x="190" y="140"/>
                    </a:lnTo>
                    <a:lnTo>
                      <a:pt x="198" y="127"/>
                    </a:lnTo>
                    <a:lnTo>
                      <a:pt x="204" y="108"/>
                    </a:lnTo>
                    <a:lnTo>
                      <a:pt x="209" y="90"/>
                    </a:lnTo>
                    <a:lnTo>
                      <a:pt x="213" y="78"/>
                    </a:lnTo>
                    <a:lnTo>
                      <a:pt x="217" y="74"/>
                    </a:lnTo>
                    <a:lnTo>
                      <a:pt x="223" y="70"/>
                    </a:lnTo>
                    <a:lnTo>
                      <a:pt x="232" y="67"/>
                    </a:lnTo>
                    <a:lnTo>
                      <a:pt x="243" y="62"/>
                    </a:lnTo>
                    <a:lnTo>
                      <a:pt x="252" y="59"/>
                    </a:lnTo>
                    <a:lnTo>
                      <a:pt x="261" y="56"/>
                    </a:lnTo>
                    <a:lnTo>
                      <a:pt x="270" y="53"/>
                    </a:lnTo>
                    <a:lnTo>
                      <a:pt x="274" y="51"/>
                    </a:lnTo>
                    <a:lnTo>
                      <a:pt x="278" y="50"/>
                    </a:lnTo>
                    <a:lnTo>
                      <a:pt x="282" y="48"/>
                    </a:lnTo>
                    <a:lnTo>
                      <a:pt x="285" y="48"/>
                    </a:lnTo>
                    <a:lnTo>
                      <a:pt x="290" y="50"/>
                    </a:lnTo>
                    <a:lnTo>
                      <a:pt x="295" y="50"/>
                    </a:lnTo>
                    <a:lnTo>
                      <a:pt x="301" y="52"/>
                    </a:lnTo>
                    <a:lnTo>
                      <a:pt x="307" y="53"/>
                    </a:lnTo>
                    <a:lnTo>
                      <a:pt x="315" y="56"/>
                    </a:lnTo>
                    <a:lnTo>
                      <a:pt x="321" y="44"/>
                    </a:lnTo>
                    <a:lnTo>
                      <a:pt x="332" y="34"/>
                    </a:lnTo>
                    <a:lnTo>
                      <a:pt x="345" y="27"/>
                    </a:lnTo>
                    <a:lnTo>
                      <a:pt x="362" y="20"/>
                    </a:lnTo>
                    <a:lnTo>
                      <a:pt x="378" y="17"/>
                    </a:lnTo>
                    <a:lnTo>
                      <a:pt x="395" y="14"/>
                    </a:lnTo>
                    <a:lnTo>
                      <a:pt x="409" y="13"/>
                    </a:lnTo>
                    <a:lnTo>
                      <a:pt x="420" y="14"/>
                    </a:lnTo>
                    <a:lnTo>
                      <a:pt x="426" y="8"/>
                    </a:lnTo>
                    <a:lnTo>
                      <a:pt x="433" y="5"/>
                    </a:lnTo>
                    <a:lnTo>
                      <a:pt x="443" y="2"/>
                    </a:lnTo>
                    <a:lnTo>
                      <a:pt x="454" y="0"/>
                    </a:lnTo>
                    <a:lnTo>
                      <a:pt x="461" y="0"/>
                    </a:lnTo>
                    <a:lnTo>
                      <a:pt x="472" y="2"/>
                    </a:lnTo>
                    <a:lnTo>
                      <a:pt x="483" y="7"/>
                    </a:lnTo>
                    <a:lnTo>
                      <a:pt x="496" y="13"/>
                    </a:lnTo>
                    <a:lnTo>
                      <a:pt x="509" y="19"/>
                    </a:lnTo>
                    <a:lnTo>
                      <a:pt x="520" y="25"/>
                    </a:lnTo>
                    <a:lnTo>
                      <a:pt x="528" y="30"/>
                    </a:lnTo>
                    <a:lnTo>
                      <a:pt x="534" y="34"/>
                    </a:lnTo>
                    <a:lnTo>
                      <a:pt x="540" y="33"/>
                    </a:lnTo>
                    <a:lnTo>
                      <a:pt x="545" y="31"/>
                    </a:lnTo>
                    <a:lnTo>
                      <a:pt x="551" y="29"/>
                    </a:lnTo>
                    <a:lnTo>
                      <a:pt x="556" y="27"/>
                    </a:lnTo>
                    <a:lnTo>
                      <a:pt x="561" y="23"/>
                    </a:lnTo>
                    <a:lnTo>
                      <a:pt x="565" y="20"/>
                    </a:lnTo>
                    <a:lnTo>
                      <a:pt x="570" y="18"/>
                    </a:lnTo>
                    <a:lnTo>
                      <a:pt x="573" y="16"/>
                    </a:lnTo>
                    <a:lnTo>
                      <a:pt x="581" y="18"/>
                    </a:lnTo>
                    <a:lnTo>
                      <a:pt x="587" y="20"/>
                    </a:lnTo>
                    <a:lnTo>
                      <a:pt x="593" y="24"/>
                    </a:lnTo>
                    <a:lnTo>
                      <a:pt x="599" y="28"/>
                    </a:lnTo>
                    <a:lnTo>
                      <a:pt x="605" y="31"/>
                    </a:lnTo>
                    <a:lnTo>
                      <a:pt x="611" y="35"/>
                    </a:lnTo>
                    <a:lnTo>
                      <a:pt x="616" y="40"/>
                    </a:lnTo>
                    <a:lnTo>
                      <a:pt x="621" y="45"/>
                    </a:lnTo>
                    <a:lnTo>
                      <a:pt x="631" y="56"/>
                    </a:lnTo>
                    <a:lnTo>
                      <a:pt x="639" y="68"/>
                    </a:lnTo>
                    <a:lnTo>
                      <a:pt x="646" y="81"/>
                    </a:lnTo>
                    <a:lnTo>
                      <a:pt x="651" y="96"/>
                    </a:lnTo>
                    <a:lnTo>
                      <a:pt x="655" y="112"/>
                    </a:lnTo>
                    <a:lnTo>
                      <a:pt x="656" y="128"/>
                    </a:lnTo>
                    <a:lnTo>
                      <a:pt x="656" y="145"/>
                    </a:lnTo>
                    <a:lnTo>
                      <a:pt x="655" y="163"/>
                    </a:lnTo>
                    <a:lnTo>
                      <a:pt x="651" y="168"/>
                    </a:lnTo>
                    <a:lnTo>
                      <a:pt x="645" y="174"/>
                    </a:lnTo>
                    <a:lnTo>
                      <a:pt x="638" y="181"/>
                    </a:lnTo>
                    <a:lnTo>
                      <a:pt x="631" y="187"/>
                    </a:lnTo>
                    <a:lnTo>
                      <a:pt x="623" y="194"/>
                    </a:lnTo>
                    <a:lnTo>
                      <a:pt x="616" y="200"/>
                    </a:lnTo>
                    <a:lnTo>
                      <a:pt x="610" y="203"/>
                    </a:lnTo>
                    <a:lnTo>
                      <a:pt x="606" y="206"/>
                    </a:lnTo>
                    <a:close/>
                  </a:path>
                </a:pathLst>
              </a:custGeom>
              <a:solidFill>
                <a:srgbClr val="FFF2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73" name="Freeform 158"/>
              <p:cNvSpPr>
                <a:spLocks/>
              </p:cNvSpPr>
              <p:nvPr/>
            </p:nvSpPr>
            <p:spPr bwMode="auto">
              <a:xfrm>
                <a:off x="3413" y="2360"/>
                <a:ext cx="47" cy="60"/>
              </a:xfrm>
              <a:custGeom>
                <a:avLst/>
                <a:gdLst>
                  <a:gd name="T0" fmla="*/ 7 w 47"/>
                  <a:gd name="T1" fmla="*/ 60 h 60"/>
                  <a:gd name="T2" fmla="*/ 8 w 47"/>
                  <a:gd name="T3" fmla="*/ 56 h 60"/>
                  <a:gd name="T4" fmla="*/ 10 w 47"/>
                  <a:gd name="T5" fmla="*/ 52 h 60"/>
                  <a:gd name="T6" fmla="*/ 14 w 47"/>
                  <a:gd name="T7" fmla="*/ 45 h 60"/>
                  <a:gd name="T8" fmla="*/ 19 w 47"/>
                  <a:gd name="T9" fmla="*/ 38 h 60"/>
                  <a:gd name="T10" fmla="*/ 24 w 47"/>
                  <a:gd name="T11" fmla="*/ 31 h 60"/>
                  <a:gd name="T12" fmla="*/ 30 w 47"/>
                  <a:gd name="T13" fmla="*/ 25 h 60"/>
                  <a:gd name="T14" fmla="*/ 37 w 47"/>
                  <a:gd name="T15" fmla="*/ 17 h 60"/>
                  <a:gd name="T16" fmla="*/ 42 w 47"/>
                  <a:gd name="T17" fmla="*/ 11 h 60"/>
                  <a:gd name="T18" fmla="*/ 47 w 47"/>
                  <a:gd name="T19" fmla="*/ 5 h 60"/>
                  <a:gd name="T20" fmla="*/ 39 w 47"/>
                  <a:gd name="T21" fmla="*/ 0 h 60"/>
                  <a:gd name="T22" fmla="*/ 35 w 47"/>
                  <a:gd name="T23" fmla="*/ 6 h 60"/>
                  <a:gd name="T24" fmla="*/ 30 w 47"/>
                  <a:gd name="T25" fmla="*/ 13 h 60"/>
                  <a:gd name="T26" fmla="*/ 25 w 47"/>
                  <a:gd name="T27" fmla="*/ 20 h 60"/>
                  <a:gd name="T28" fmla="*/ 19 w 47"/>
                  <a:gd name="T29" fmla="*/ 26 h 60"/>
                  <a:gd name="T30" fmla="*/ 11 w 47"/>
                  <a:gd name="T31" fmla="*/ 33 h 60"/>
                  <a:gd name="T32" fmla="*/ 7 w 47"/>
                  <a:gd name="T33" fmla="*/ 41 h 60"/>
                  <a:gd name="T34" fmla="*/ 3 w 47"/>
                  <a:gd name="T35" fmla="*/ 49 h 60"/>
                  <a:gd name="T36" fmla="*/ 0 w 47"/>
                  <a:gd name="T37" fmla="*/ 56 h 60"/>
                  <a:gd name="T38" fmla="*/ 2 w 47"/>
                  <a:gd name="T39" fmla="*/ 53 h 60"/>
                  <a:gd name="T40" fmla="*/ 0 w 47"/>
                  <a:gd name="T41" fmla="*/ 56 h 60"/>
                  <a:gd name="T42" fmla="*/ 2 w 47"/>
                  <a:gd name="T43" fmla="*/ 59 h 60"/>
                  <a:gd name="T44" fmla="*/ 4 w 47"/>
                  <a:gd name="T45" fmla="*/ 60 h 60"/>
                  <a:gd name="T46" fmla="*/ 7 w 47"/>
                  <a:gd name="T47" fmla="*/ 59 h 60"/>
                  <a:gd name="T48" fmla="*/ 8 w 47"/>
                  <a:gd name="T49" fmla="*/ 56 h 60"/>
                  <a:gd name="T50" fmla="*/ 7 w 47"/>
                  <a:gd name="T51" fmla="*/ 60 h 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7"/>
                  <a:gd name="T79" fmla="*/ 0 h 60"/>
                  <a:gd name="T80" fmla="*/ 47 w 47"/>
                  <a:gd name="T81" fmla="*/ 60 h 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7" h="60">
                    <a:moveTo>
                      <a:pt x="7" y="60"/>
                    </a:moveTo>
                    <a:lnTo>
                      <a:pt x="8" y="56"/>
                    </a:lnTo>
                    <a:lnTo>
                      <a:pt x="10" y="52"/>
                    </a:lnTo>
                    <a:lnTo>
                      <a:pt x="14" y="45"/>
                    </a:lnTo>
                    <a:lnTo>
                      <a:pt x="19" y="38"/>
                    </a:lnTo>
                    <a:lnTo>
                      <a:pt x="24" y="31"/>
                    </a:lnTo>
                    <a:lnTo>
                      <a:pt x="30" y="25"/>
                    </a:lnTo>
                    <a:lnTo>
                      <a:pt x="37" y="17"/>
                    </a:lnTo>
                    <a:lnTo>
                      <a:pt x="42" y="11"/>
                    </a:lnTo>
                    <a:lnTo>
                      <a:pt x="47" y="5"/>
                    </a:lnTo>
                    <a:lnTo>
                      <a:pt x="39" y="0"/>
                    </a:lnTo>
                    <a:lnTo>
                      <a:pt x="35" y="6"/>
                    </a:lnTo>
                    <a:lnTo>
                      <a:pt x="30" y="13"/>
                    </a:lnTo>
                    <a:lnTo>
                      <a:pt x="25" y="20"/>
                    </a:lnTo>
                    <a:lnTo>
                      <a:pt x="19" y="26"/>
                    </a:lnTo>
                    <a:lnTo>
                      <a:pt x="11" y="33"/>
                    </a:lnTo>
                    <a:lnTo>
                      <a:pt x="7" y="41"/>
                    </a:lnTo>
                    <a:lnTo>
                      <a:pt x="3" y="49"/>
                    </a:lnTo>
                    <a:lnTo>
                      <a:pt x="0" y="56"/>
                    </a:lnTo>
                    <a:lnTo>
                      <a:pt x="2" y="53"/>
                    </a:lnTo>
                    <a:lnTo>
                      <a:pt x="0" y="56"/>
                    </a:lnTo>
                    <a:lnTo>
                      <a:pt x="2" y="59"/>
                    </a:lnTo>
                    <a:lnTo>
                      <a:pt x="4" y="60"/>
                    </a:lnTo>
                    <a:lnTo>
                      <a:pt x="7" y="59"/>
                    </a:lnTo>
                    <a:lnTo>
                      <a:pt x="8" y="56"/>
                    </a:lnTo>
                    <a:lnTo>
                      <a:pt x="7" y="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74" name="Freeform 159"/>
              <p:cNvSpPr>
                <a:spLocks/>
              </p:cNvSpPr>
              <p:nvPr/>
            </p:nvSpPr>
            <p:spPr bwMode="auto">
              <a:xfrm>
                <a:off x="3377" y="2413"/>
                <a:ext cx="43" cy="36"/>
              </a:xfrm>
              <a:custGeom>
                <a:avLst/>
                <a:gdLst>
                  <a:gd name="T0" fmla="*/ 1 w 43"/>
                  <a:gd name="T1" fmla="*/ 36 h 36"/>
                  <a:gd name="T2" fmla="*/ 2 w 43"/>
                  <a:gd name="T3" fmla="*/ 36 h 36"/>
                  <a:gd name="T4" fmla="*/ 6 w 43"/>
                  <a:gd name="T5" fmla="*/ 35 h 36"/>
                  <a:gd name="T6" fmla="*/ 12 w 43"/>
                  <a:gd name="T7" fmla="*/ 32 h 36"/>
                  <a:gd name="T8" fmla="*/ 17 w 43"/>
                  <a:gd name="T9" fmla="*/ 29 h 36"/>
                  <a:gd name="T10" fmla="*/ 22 w 43"/>
                  <a:gd name="T11" fmla="*/ 25 h 36"/>
                  <a:gd name="T12" fmla="*/ 27 w 43"/>
                  <a:gd name="T13" fmla="*/ 21 h 36"/>
                  <a:gd name="T14" fmla="*/ 32 w 43"/>
                  <a:gd name="T15" fmla="*/ 17 h 36"/>
                  <a:gd name="T16" fmla="*/ 36 w 43"/>
                  <a:gd name="T17" fmla="*/ 11 h 36"/>
                  <a:gd name="T18" fmla="*/ 43 w 43"/>
                  <a:gd name="T19" fmla="*/ 7 h 36"/>
                  <a:gd name="T20" fmla="*/ 38 w 43"/>
                  <a:gd name="T21" fmla="*/ 0 h 36"/>
                  <a:gd name="T22" fmla="*/ 32 w 43"/>
                  <a:gd name="T23" fmla="*/ 6 h 36"/>
                  <a:gd name="T24" fmla="*/ 27 w 43"/>
                  <a:gd name="T25" fmla="*/ 10 h 36"/>
                  <a:gd name="T26" fmla="*/ 22 w 43"/>
                  <a:gd name="T27" fmla="*/ 13 h 36"/>
                  <a:gd name="T28" fmla="*/ 17 w 43"/>
                  <a:gd name="T29" fmla="*/ 18 h 36"/>
                  <a:gd name="T30" fmla="*/ 12 w 43"/>
                  <a:gd name="T31" fmla="*/ 22 h 36"/>
                  <a:gd name="T32" fmla="*/ 7 w 43"/>
                  <a:gd name="T33" fmla="*/ 24 h 36"/>
                  <a:gd name="T34" fmla="*/ 4 w 43"/>
                  <a:gd name="T35" fmla="*/ 28 h 36"/>
                  <a:gd name="T36" fmla="*/ 0 w 43"/>
                  <a:gd name="T37" fmla="*/ 29 h 36"/>
                  <a:gd name="T38" fmla="*/ 1 w 43"/>
                  <a:gd name="T39" fmla="*/ 29 h 36"/>
                  <a:gd name="T40" fmla="*/ 1 w 43"/>
                  <a:gd name="T41" fmla="*/ 36 h 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3"/>
                  <a:gd name="T64" fmla="*/ 0 h 36"/>
                  <a:gd name="T65" fmla="*/ 43 w 43"/>
                  <a:gd name="T66" fmla="*/ 36 h 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3" h="36">
                    <a:moveTo>
                      <a:pt x="1" y="36"/>
                    </a:moveTo>
                    <a:lnTo>
                      <a:pt x="2" y="36"/>
                    </a:lnTo>
                    <a:lnTo>
                      <a:pt x="6" y="35"/>
                    </a:lnTo>
                    <a:lnTo>
                      <a:pt x="12" y="32"/>
                    </a:lnTo>
                    <a:lnTo>
                      <a:pt x="17" y="29"/>
                    </a:lnTo>
                    <a:lnTo>
                      <a:pt x="22" y="25"/>
                    </a:lnTo>
                    <a:lnTo>
                      <a:pt x="27" y="21"/>
                    </a:lnTo>
                    <a:lnTo>
                      <a:pt x="32" y="17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38" y="0"/>
                    </a:lnTo>
                    <a:lnTo>
                      <a:pt x="32" y="6"/>
                    </a:lnTo>
                    <a:lnTo>
                      <a:pt x="27" y="10"/>
                    </a:lnTo>
                    <a:lnTo>
                      <a:pt x="22" y="13"/>
                    </a:lnTo>
                    <a:lnTo>
                      <a:pt x="17" y="18"/>
                    </a:lnTo>
                    <a:lnTo>
                      <a:pt x="12" y="22"/>
                    </a:lnTo>
                    <a:lnTo>
                      <a:pt x="7" y="24"/>
                    </a:lnTo>
                    <a:lnTo>
                      <a:pt x="4" y="28"/>
                    </a:lnTo>
                    <a:lnTo>
                      <a:pt x="0" y="29"/>
                    </a:lnTo>
                    <a:lnTo>
                      <a:pt x="1" y="29"/>
                    </a:lnTo>
                    <a:lnTo>
                      <a:pt x="1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75" name="Freeform 160"/>
              <p:cNvSpPr>
                <a:spLocks/>
              </p:cNvSpPr>
              <p:nvPr/>
            </p:nvSpPr>
            <p:spPr bwMode="auto">
              <a:xfrm>
                <a:off x="3340" y="2442"/>
                <a:ext cx="38" cy="23"/>
              </a:xfrm>
              <a:custGeom>
                <a:avLst/>
                <a:gdLst>
                  <a:gd name="T0" fmla="*/ 10 w 38"/>
                  <a:gd name="T1" fmla="*/ 23 h 23"/>
                  <a:gd name="T2" fmla="*/ 10 w 38"/>
                  <a:gd name="T3" fmla="*/ 23 h 23"/>
                  <a:gd name="T4" fmla="*/ 11 w 38"/>
                  <a:gd name="T5" fmla="*/ 20 h 23"/>
                  <a:gd name="T6" fmla="*/ 19 w 38"/>
                  <a:gd name="T7" fmla="*/ 15 h 23"/>
                  <a:gd name="T8" fmla="*/ 30 w 38"/>
                  <a:gd name="T9" fmla="*/ 10 h 23"/>
                  <a:gd name="T10" fmla="*/ 38 w 38"/>
                  <a:gd name="T11" fmla="*/ 7 h 23"/>
                  <a:gd name="T12" fmla="*/ 38 w 38"/>
                  <a:gd name="T13" fmla="*/ 0 h 23"/>
                  <a:gd name="T14" fmla="*/ 27 w 38"/>
                  <a:gd name="T15" fmla="*/ 3 h 23"/>
                  <a:gd name="T16" fmla="*/ 16 w 38"/>
                  <a:gd name="T17" fmla="*/ 7 h 23"/>
                  <a:gd name="T18" fmla="*/ 6 w 38"/>
                  <a:gd name="T19" fmla="*/ 15 h 23"/>
                  <a:gd name="T20" fmla="*/ 0 w 38"/>
                  <a:gd name="T21" fmla="*/ 23 h 23"/>
                  <a:gd name="T22" fmla="*/ 0 w 38"/>
                  <a:gd name="T23" fmla="*/ 23 h 23"/>
                  <a:gd name="T24" fmla="*/ 10 w 38"/>
                  <a:gd name="T25" fmla="*/ 23 h 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23"/>
                  <a:gd name="T41" fmla="*/ 38 w 38"/>
                  <a:gd name="T42" fmla="*/ 23 h 2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23">
                    <a:moveTo>
                      <a:pt x="10" y="23"/>
                    </a:moveTo>
                    <a:lnTo>
                      <a:pt x="10" y="23"/>
                    </a:lnTo>
                    <a:lnTo>
                      <a:pt x="11" y="20"/>
                    </a:lnTo>
                    <a:lnTo>
                      <a:pt x="19" y="15"/>
                    </a:lnTo>
                    <a:lnTo>
                      <a:pt x="30" y="10"/>
                    </a:lnTo>
                    <a:lnTo>
                      <a:pt x="38" y="7"/>
                    </a:lnTo>
                    <a:lnTo>
                      <a:pt x="38" y="0"/>
                    </a:lnTo>
                    <a:lnTo>
                      <a:pt x="27" y="3"/>
                    </a:lnTo>
                    <a:lnTo>
                      <a:pt x="16" y="7"/>
                    </a:lnTo>
                    <a:lnTo>
                      <a:pt x="6" y="15"/>
                    </a:lnTo>
                    <a:lnTo>
                      <a:pt x="0" y="23"/>
                    </a:lnTo>
                    <a:lnTo>
                      <a:pt x="1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76" name="Freeform 161"/>
              <p:cNvSpPr>
                <a:spLocks/>
              </p:cNvSpPr>
              <p:nvPr/>
            </p:nvSpPr>
            <p:spPr bwMode="auto">
              <a:xfrm>
                <a:off x="3340" y="2465"/>
                <a:ext cx="11" cy="30"/>
              </a:xfrm>
              <a:custGeom>
                <a:avLst/>
                <a:gdLst>
                  <a:gd name="T0" fmla="*/ 6 w 11"/>
                  <a:gd name="T1" fmla="*/ 28 h 30"/>
                  <a:gd name="T2" fmla="*/ 6 w 11"/>
                  <a:gd name="T3" fmla="*/ 30 h 30"/>
                  <a:gd name="T4" fmla="*/ 9 w 11"/>
                  <a:gd name="T5" fmla="*/ 22 h 30"/>
                  <a:gd name="T6" fmla="*/ 11 w 11"/>
                  <a:gd name="T7" fmla="*/ 15 h 30"/>
                  <a:gd name="T8" fmla="*/ 9 w 11"/>
                  <a:gd name="T9" fmla="*/ 8 h 30"/>
                  <a:gd name="T10" fmla="*/ 10 w 11"/>
                  <a:gd name="T11" fmla="*/ 0 h 30"/>
                  <a:gd name="T12" fmla="*/ 0 w 11"/>
                  <a:gd name="T13" fmla="*/ 0 h 30"/>
                  <a:gd name="T14" fmla="*/ 2 w 11"/>
                  <a:gd name="T15" fmla="*/ 8 h 30"/>
                  <a:gd name="T16" fmla="*/ 2 w 11"/>
                  <a:gd name="T17" fmla="*/ 15 h 30"/>
                  <a:gd name="T18" fmla="*/ 2 w 11"/>
                  <a:gd name="T19" fmla="*/ 22 h 30"/>
                  <a:gd name="T20" fmla="*/ 2 w 11"/>
                  <a:gd name="T21" fmla="*/ 22 h 30"/>
                  <a:gd name="T22" fmla="*/ 2 w 11"/>
                  <a:gd name="T23" fmla="*/ 23 h 30"/>
                  <a:gd name="T24" fmla="*/ 6 w 11"/>
                  <a:gd name="T25" fmla="*/ 28 h 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30"/>
                  <a:gd name="T41" fmla="*/ 11 w 11"/>
                  <a:gd name="T42" fmla="*/ 30 h 3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30">
                    <a:moveTo>
                      <a:pt x="6" y="28"/>
                    </a:moveTo>
                    <a:lnTo>
                      <a:pt x="6" y="30"/>
                    </a:lnTo>
                    <a:lnTo>
                      <a:pt x="9" y="22"/>
                    </a:lnTo>
                    <a:lnTo>
                      <a:pt x="11" y="15"/>
                    </a:lnTo>
                    <a:lnTo>
                      <a:pt x="9" y="8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2" y="8"/>
                    </a:lnTo>
                    <a:lnTo>
                      <a:pt x="2" y="15"/>
                    </a:lnTo>
                    <a:lnTo>
                      <a:pt x="2" y="22"/>
                    </a:lnTo>
                    <a:lnTo>
                      <a:pt x="2" y="23"/>
                    </a:lnTo>
                    <a:lnTo>
                      <a:pt x="6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77" name="Freeform 162"/>
              <p:cNvSpPr>
                <a:spLocks/>
              </p:cNvSpPr>
              <p:nvPr/>
            </p:nvSpPr>
            <p:spPr bwMode="auto">
              <a:xfrm>
                <a:off x="3311" y="2488"/>
                <a:ext cx="35" cy="32"/>
              </a:xfrm>
              <a:custGeom>
                <a:avLst/>
                <a:gdLst>
                  <a:gd name="T0" fmla="*/ 9 w 35"/>
                  <a:gd name="T1" fmla="*/ 27 h 32"/>
                  <a:gd name="T2" fmla="*/ 5 w 35"/>
                  <a:gd name="T3" fmla="*/ 32 h 32"/>
                  <a:gd name="T4" fmla="*/ 16 w 35"/>
                  <a:gd name="T5" fmla="*/ 27 h 32"/>
                  <a:gd name="T6" fmla="*/ 23 w 35"/>
                  <a:gd name="T7" fmla="*/ 19 h 32"/>
                  <a:gd name="T8" fmla="*/ 31 w 35"/>
                  <a:gd name="T9" fmla="*/ 10 h 32"/>
                  <a:gd name="T10" fmla="*/ 35 w 35"/>
                  <a:gd name="T11" fmla="*/ 5 h 32"/>
                  <a:gd name="T12" fmla="*/ 31 w 35"/>
                  <a:gd name="T13" fmla="*/ 0 h 32"/>
                  <a:gd name="T14" fmla="*/ 26 w 35"/>
                  <a:gd name="T15" fmla="*/ 5 h 32"/>
                  <a:gd name="T16" fmla="*/ 18 w 35"/>
                  <a:gd name="T17" fmla="*/ 14 h 32"/>
                  <a:gd name="T18" fmla="*/ 11 w 35"/>
                  <a:gd name="T19" fmla="*/ 20 h 32"/>
                  <a:gd name="T20" fmla="*/ 5 w 35"/>
                  <a:gd name="T21" fmla="*/ 22 h 32"/>
                  <a:gd name="T22" fmla="*/ 1 w 35"/>
                  <a:gd name="T23" fmla="*/ 27 h 32"/>
                  <a:gd name="T24" fmla="*/ 5 w 35"/>
                  <a:gd name="T25" fmla="*/ 22 h 32"/>
                  <a:gd name="T26" fmla="*/ 1 w 35"/>
                  <a:gd name="T27" fmla="*/ 24 h 32"/>
                  <a:gd name="T28" fmla="*/ 0 w 35"/>
                  <a:gd name="T29" fmla="*/ 27 h 32"/>
                  <a:gd name="T30" fmla="*/ 1 w 35"/>
                  <a:gd name="T31" fmla="*/ 31 h 32"/>
                  <a:gd name="T32" fmla="*/ 5 w 35"/>
                  <a:gd name="T33" fmla="*/ 32 h 32"/>
                  <a:gd name="T34" fmla="*/ 9 w 35"/>
                  <a:gd name="T35" fmla="*/ 27 h 3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5"/>
                  <a:gd name="T55" fmla="*/ 0 h 32"/>
                  <a:gd name="T56" fmla="*/ 35 w 35"/>
                  <a:gd name="T57" fmla="*/ 32 h 3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5" h="32">
                    <a:moveTo>
                      <a:pt x="9" y="27"/>
                    </a:moveTo>
                    <a:lnTo>
                      <a:pt x="5" y="32"/>
                    </a:lnTo>
                    <a:lnTo>
                      <a:pt x="16" y="27"/>
                    </a:lnTo>
                    <a:lnTo>
                      <a:pt x="23" y="19"/>
                    </a:lnTo>
                    <a:lnTo>
                      <a:pt x="31" y="10"/>
                    </a:lnTo>
                    <a:lnTo>
                      <a:pt x="35" y="5"/>
                    </a:lnTo>
                    <a:lnTo>
                      <a:pt x="31" y="0"/>
                    </a:lnTo>
                    <a:lnTo>
                      <a:pt x="26" y="5"/>
                    </a:lnTo>
                    <a:lnTo>
                      <a:pt x="18" y="14"/>
                    </a:lnTo>
                    <a:lnTo>
                      <a:pt x="11" y="20"/>
                    </a:lnTo>
                    <a:lnTo>
                      <a:pt x="5" y="22"/>
                    </a:lnTo>
                    <a:lnTo>
                      <a:pt x="1" y="27"/>
                    </a:lnTo>
                    <a:lnTo>
                      <a:pt x="5" y="22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1" y="31"/>
                    </a:lnTo>
                    <a:lnTo>
                      <a:pt x="5" y="32"/>
                    </a:lnTo>
                    <a:lnTo>
                      <a:pt x="9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78" name="Freeform 163"/>
              <p:cNvSpPr>
                <a:spLocks/>
              </p:cNvSpPr>
              <p:nvPr/>
            </p:nvSpPr>
            <p:spPr bwMode="auto">
              <a:xfrm>
                <a:off x="3298" y="2515"/>
                <a:ext cx="22" cy="30"/>
              </a:xfrm>
              <a:custGeom>
                <a:avLst/>
                <a:gdLst>
                  <a:gd name="T0" fmla="*/ 7 w 22"/>
                  <a:gd name="T1" fmla="*/ 25 h 30"/>
                  <a:gd name="T2" fmla="*/ 4 w 22"/>
                  <a:gd name="T3" fmla="*/ 30 h 30"/>
                  <a:gd name="T4" fmla="*/ 13 w 22"/>
                  <a:gd name="T5" fmla="*/ 23 h 30"/>
                  <a:gd name="T6" fmla="*/ 17 w 22"/>
                  <a:gd name="T7" fmla="*/ 15 h 30"/>
                  <a:gd name="T8" fmla="*/ 20 w 22"/>
                  <a:gd name="T9" fmla="*/ 8 h 30"/>
                  <a:gd name="T10" fmla="*/ 22 w 22"/>
                  <a:gd name="T11" fmla="*/ 0 h 30"/>
                  <a:gd name="T12" fmla="*/ 14 w 22"/>
                  <a:gd name="T13" fmla="*/ 0 h 30"/>
                  <a:gd name="T14" fmla="*/ 13 w 22"/>
                  <a:gd name="T15" fmla="*/ 5 h 30"/>
                  <a:gd name="T16" fmla="*/ 9 w 22"/>
                  <a:gd name="T17" fmla="*/ 12 h 30"/>
                  <a:gd name="T18" fmla="*/ 6 w 22"/>
                  <a:gd name="T19" fmla="*/ 19 h 30"/>
                  <a:gd name="T20" fmla="*/ 2 w 22"/>
                  <a:gd name="T21" fmla="*/ 22 h 30"/>
                  <a:gd name="T22" fmla="*/ 0 w 22"/>
                  <a:gd name="T23" fmla="*/ 27 h 30"/>
                  <a:gd name="T24" fmla="*/ 2 w 22"/>
                  <a:gd name="T25" fmla="*/ 22 h 30"/>
                  <a:gd name="T26" fmla="*/ 0 w 22"/>
                  <a:gd name="T27" fmla="*/ 23 h 30"/>
                  <a:gd name="T28" fmla="*/ 0 w 22"/>
                  <a:gd name="T29" fmla="*/ 27 h 30"/>
                  <a:gd name="T30" fmla="*/ 1 w 22"/>
                  <a:gd name="T31" fmla="*/ 30 h 30"/>
                  <a:gd name="T32" fmla="*/ 4 w 22"/>
                  <a:gd name="T33" fmla="*/ 30 h 30"/>
                  <a:gd name="T34" fmla="*/ 7 w 22"/>
                  <a:gd name="T35" fmla="*/ 25 h 3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2"/>
                  <a:gd name="T55" fmla="*/ 0 h 30"/>
                  <a:gd name="T56" fmla="*/ 22 w 22"/>
                  <a:gd name="T57" fmla="*/ 30 h 3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2" h="30">
                    <a:moveTo>
                      <a:pt x="7" y="25"/>
                    </a:moveTo>
                    <a:lnTo>
                      <a:pt x="4" y="30"/>
                    </a:lnTo>
                    <a:lnTo>
                      <a:pt x="13" y="23"/>
                    </a:lnTo>
                    <a:lnTo>
                      <a:pt x="17" y="15"/>
                    </a:lnTo>
                    <a:lnTo>
                      <a:pt x="20" y="8"/>
                    </a:lnTo>
                    <a:lnTo>
                      <a:pt x="22" y="0"/>
                    </a:lnTo>
                    <a:lnTo>
                      <a:pt x="14" y="0"/>
                    </a:lnTo>
                    <a:lnTo>
                      <a:pt x="13" y="5"/>
                    </a:lnTo>
                    <a:lnTo>
                      <a:pt x="9" y="12"/>
                    </a:lnTo>
                    <a:lnTo>
                      <a:pt x="6" y="19"/>
                    </a:lnTo>
                    <a:lnTo>
                      <a:pt x="2" y="22"/>
                    </a:lnTo>
                    <a:lnTo>
                      <a:pt x="0" y="27"/>
                    </a:lnTo>
                    <a:lnTo>
                      <a:pt x="2" y="22"/>
                    </a:lnTo>
                    <a:lnTo>
                      <a:pt x="0" y="23"/>
                    </a:lnTo>
                    <a:lnTo>
                      <a:pt x="0" y="27"/>
                    </a:lnTo>
                    <a:lnTo>
                      <a:pt x="1" y="30"/>
                    </a:lnTo>
                    <a:lnTo>
                      <a:pt x="4" y="30"/>
                    </a:lnTo>
                    <a:lnTo>
                      <a:pt x="7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79" name="Freeform 164"/>
              <p:cNvSpPr>
                <a:spLocks/>
              </p:cNvSpPr>
              <p:nvPr/>
            </p:nvSpPr>
            <p:spPr bwMode="auto">
              <a:xfrm>
                <a:off x="3298" y="2540"/>
                <a:ext cx="161" cy="103"/>
              </a:xfrm>
              <a:custGeom>
                <a:avLst/>
                <a:gdLst>
                  <a:gd name="T0" fmla="*/ 161 w 161"/>
                  <a:gd name="T1" fmla="*/ 96 h 103"/>
                  <a:gd name="T2" fmla="*/ 161 w 161"/>
                  <a:gd name="T3" fmla="*/ 96 h 103"/>
                  <a:gd name="T4" fmla="*/ 140 w 161"/>
                  <a:gd name="T5" fmla="*/ 86 h 103"/>
                  <a:gd name="T6" fmla="*/ 115 w 161"/>
                  <a:gd name="T7" fmla="*/ 75 h 103"/>
                  <a:gd name="T8" fmla="*/ 92 w 161"/>
                  <a:gd name="T9" fmla="*/ 63 h 103"/>
                  <a:gd name="T10" fmla="*/ 68 w 161"/>
                  <a:gd name="T11" fmla="*/ 51 h 103"/>
                  <a:gd name="T12" fmla="*/ 47 w 161"/>
                  <a:gd name="T13" fmla="*/ 39 h 103"/>
                  <a:gd name="T14" fmla="*/ 29 w 161"/>
                  <a:gd name="T15" fmla="*/ 25 h 103"/>
                  <a:gd name="T16" fmla="*/ 15 w 161"/>
                  <a:gd name="T17" fmla="*/ 13 h 103"/>
                  <a:gd name="T18" fmla="*/ 7 w 161"/>
                  <a:gd name="T19" fmla="*/ 0 h 103"/>
                  <a:gd name="T20" fmla="*/ 0 w 161"/>
                  <a:gd name="T21" fmla="*/ 2 h 103"/>
                  <a:gd name="T22" fmla="*/ 8 w 161"/>
                  <a:gd name="T23" fmla="*/ 18 h 103"/>
                  <a:gd name="T24" fmla="*/ 24 w 161"/>
                  <a:gd name="T25" fmla="*/ 33 h 103"/>
                  <a:gd name="T26" fmla="*/ 42 w 161"/>
                  <a:gd name="T27" fmla="*/ 46 h 103"/>
                  <a:gd name="T28" fmla="*/ 65 w 161"/>
                  <a:gd name="T29" fmla="*/ 58 h 103"/>
                  <a:gd name="T30" fmla="*/ 90 w 161"/>
                  <a:gd name="T31" fmla="*/ 70 h 103"/>
                  <a:gd name="T32" fmla="*/ 113 w 161"/>
                  <a:gd name="T33" fmla="*/ 83 h 103"/>
                  <a:gd name="T34" fmla="*/ 137 w 161"/>
                  <a:gd name="T35" fmla="*/ 94 h 103"/>
                  <a:gd name="T36" fmla="*/ 158 w 161"/>
                  <a:gd name="T37" fmla="*/ 103 h 103"/>
                  <a:gd name="T38" fmla="*/ 158 w 161"/>
                  <a:gd name="T39" fmla="*/ 103 h 103"/>
                  <a:gd name="T40" fmla="*/ 161 w 161"/>
                  <a:gd name="T41" fmla="*/ 96 h 10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61"/>
                  <a:gd name="T64" fmla="*/ 0 h 103"/>
                  <a:gd name="T65" fmla="*/ 161 w 161"/>
                  <a:gd name="T66" fmla="*/ 103 h 10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61" h="103">
                    <a:moveTo>
                      <a:pt x="161" y="96"/>
                    </a:moveTo>
                    <a:lnTo>
                      <a:pt x="161" y="96"/>
                    </a:lnTo>
                    <a:lnTo>
                      <a:pt x="140" y="86"/>
                    </a:lnTo>
                    <a:lnTo>
                      <a:pt x="115" y="75"/>
                    </a:lnTo>
                    <a:lnTo>
                      <a:pt x="92" y="63"/>
                    </a:lnTo>
                    <a:lnTo>
                      <a:pt x="68" y="51"/>
                    </a:lnTo>
                    <a:lnTo>
                      <a:pt x="47" y="39"/>
                    </a:lnTo>
                    <a:lnTo>
                      <a:pt x="29" y="25"/>
                    </a:lnTo>
                    <a:lnTo>
                      <a:pt x="15" y="13"/>
                    </a:lnTo>
                    <a:lnTo>
                      <a:pt x="7" y="0"/>
                    </a:lnTo>
                    <a:lnTo>
                      <a:pt x="0" y="2"/>
                    </a:lnTo>
                    <a:lnTo>
                      <a:pt x="8" y="18"/>
                    </a:lnTo>
                    <a:lnTo>
                      <a:pt x="24" y="33"/>
                    </a:lnTo>
                    <a:lnTo>
                      <a:pt x="42" y="46"/>
                    </a:lnTo>
                    <a:lnTo>
                      <a:pt x="65" y="58"/>
                    </a:lnTo>
                    <a:lnTo>
                      <a:pt x="90" y="70"/>
                    </a:lnTo>
                    <a:lnTo>
                      <a:pt x="113" y="83"/>
                    </a:lnTo>
                    <a:lnTo>
                      <a:pt x="137" y="94"/>
                    </a:lnTo>
                    <a:lnTo>
                      <a:pt x="158" y="103"/>
                    </a:lnTo>
                    <a:lnTo>
                      <a:pt x="161" y="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80" name="Freeform 165"/>
              <p:cNvSpPr>
                <a:spLocks/>
              </p:cNvSpPr>
              <p:nvPr/>
            </p:nvSpPr>
            <p:spPr bwMode="auto">
              <a:xfrm>
                <a:off x="3456" y="2636"/>
                <a:ext cx="245" cy="201"/>
              </a:xfrm>
              <a:custGeom>
                <a:avLst/>
                <a:gdLst>
                  <a:gd name="T0" fmla="*/ 245 w 245"/>
                  <a:gd name="T1" fmla="*/ 194 h 201"/>
                  <a:gd name="T2" fmla="*/ 245 w 245"/>
                  <a:gd name="T3" fmla="*/ 194 h 201"/>
                  <a:gd name="T4" fmla="*/ 234 w 245"/>
                  <a:gd name="T5" fmla="*/ 189 h 201"/>
                  <a:gd name="T6" fmla="*/ 223 w 245"/>
                  <a:gd name="T7" fmla="*/ 182 h 201"/>
                  <a:gd name="T8" fmla="*/ 210 w 245"/>
                  <a:gd name="T9" fmla="*/ 172 h 201"/>
                  <a:gd name="T10" fmla="*/ 195 w 245"/>
                  <a:gd name="T11" fmla="*/ 160 h 201"/>
                  <a:gd name="T12" fmla="*/ 178 w 245"/>
                  <a:gd name="T13" fmla="*/ 146 h 201"/>
                  <a:gd name="T14" fmla="*/ 161 w 245"/>
                  <a:gd name="T15" fmla="*/ 133 h 201"/>
                  <a:gd name="T16" fmla="*/ 144 w 245"/>
                  <a:gd name="T17" fmla="*/ 117 h 201"/>
                  <a:gd name="T18" fmla="*/ 126 w 245"/>
                  <a:gd name="T19" fmla="*/ 101 h 201"/>
                  <a:gd name="T20" fmla="*/ 109 w 245"/>
                  <a:gd name="T21" fmla="*/ 85 h 201"/>
                  <a:gd name="T22" fmla="*/ 90 w 245"/>
                  <a:gd name="T23" fmla="*/ 70 h 201"/>
                  <a:gd name="T24" fmla="*/ 73 w 245"/>
                  <a:gd name="T25" fmla="*/ 54 h 201"/>
                  <a:gd name="T26" fmla="*/ 56 w 245"/>
                  <a:gd name="T27" fmla="*/ 38 h 201"/>
                  <a:gd name="T28" fmla="*/ 42 w 245"/>
                  <a:gd name="T29" fmla="*/ 26 h 201"/>
                  <a:gd name="T30" fmla="*/ 27 w 245"/>
                  <a:gd name="T31" fmla="*/ 15 h 201"/>
                  <a:gd name="T32" fmla="*/ 15 w 245"/>
                  <a:gd name="T33" fmla="*/ 6 h 201"/>
                  <a:gd name="T34" fmla="*/ 3 w 245"/>
                  <a:gd name="T35" fmla="*/ 0 h 201"/>
                  <a:gd name="T36" fmla="*/ 0 w 245"/>
                  <a:gd name="T37" fmla="*/ 7 h 201"/>
                  <a:gd name="T38" fmla="*/ 10 w 245"/>
                  <a:gd name="T39" fmla="*/ 13 h 201"/>
                  <a:gd name="T40" fmla="*/ 22 w 245"/>
                  <a:gd name="T41" fmla="*/ 22 h 201"/>
                  <a:gd name="T42" fmla="*/ 37 w 245"/>
                  <a:gd name="T43" fmla="*/ 33 h 201"/>
                  <a:gd name="T44" fmla="*/ 51 w 245"/>
                  <a:gd name="T45" fmla="*/ 45 h 201"/>
                  <a:gd name="T46" fmla="*/ 68 w 245"/>
                  <a:gd name="T47" fmla="*/ 59 h 201"/>
                  <a:gd name="T48" fmla="*/ 86 w 245"/>
                  <a:gd name="T49" fmla="*/ 74 h 201"/>
                  <a:gd name="T50" fmla="*/ 104 w 245"/>
                  <a:gd name="T51" fmla="*/ 90 h 201"/>
                  <a:gd name="T52" fmla="*/ 121 w 245"/>
                  <a:gd name="T53" fmla="*/ 106 h 201"/>
                  <a:gd name="T54" fmla="*/ 139 w 245"/>
                  <a:gd name="T55" fmla="*/ 122 h 201"/>
                  <a:gd name="T56" fmla="*/ 156 w 245"/>
                  <a:gd name="T57" fmla="*/ 138 h 201"/>
                  <a:gd name="T58" fmla="*/ 173 w 245"/>
                  <a:gd name="T59" fmla="*/ 154 h 201"/>
                  <a:gd name="T60" fmla="*/ 190 w 245"/>
                  <a:gd name="T61" fmla="*/ 167 h 201"/>
                  <a:gd name="T62" fmla="*/ 205 w 245"/>
                  <a:gd name="T63" fmla="*/ 179 h 201"/>
                  <a:gd name="T64" fmla="*/ 218 w 245"/>
                  <a:gd name="T65" fmla="*/ 189 h 201"/>
                  <a:gd name="T66" fmla="*/ 232 w 245"/>
                  <a:gd name="T67" fmla="*/ 196 h 201"/>
                  <a:gd name="T68" fmla="*/ 243 w 245"/>
                  <a:gd name="T69" fmla="*/ 201 h 201"/>
                  <a:gd name="T70" fmla="*/ 243 w 245"/>
                  <a:gd name="T71" fmla="*/ 201 h 201"/>
                  <a:gd name="T72" fmla="*/ 245 w 245"/>
                  <a:gd name="T73" fmla="*/ 194 h 20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45"/>
                  <a:gd name="T112" fmla="*/ 0 h 201"/>
                  <a:gd name="T113" fmla="*/ 245 w 245"/>
                  <a:gd name="T114" fmla="*/ 201 h 20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45" h="201">
                    <a:moveTo>
                      <a:pt x="245" y="194"/>
                    </a:moveTo>
                    <a:lnTo>
                      <a:pt x="245" y="194"/>
                    </a:lnTo>
                    <a:lnTo>
                      <a:pt x="234" y="189"/>
                    </a:lnTo>
                    <a:lnTo>
                      <a:pt x="223" y="182"/>
                    </a:lnTo>
                    <a:lnTo>
                      <a:pt x="210" y="172"/>
                    </a:lnTo>
                    <a:lnTo>
                      <a:pt x="195" y="160"/>
                    </a:lnTo>
                    <a:lnTo>
                      <a:pt x="178" y="146"/>
                    </a:lnTo>
                    <a:lnTo>
                      <a:pt x="161" y="133"/>
                    </a:lnTo>
                    <a:lnTo>
                      <a:pt x="144" y="117"/>
                    </a:lnTo>
                    <a:lnTo>
                      <a:pt x="126" y="101"/>
                    </a:lnTo>
                    <a:lnTo>
                      <a:pt x="109" y="85"/>
                    </a:lnTo>
                    <a:lnTo>
                      <a:pt x="90" y="70"/>
                    </a:lnTo>
                    <a:lnTo>
                      <a:pt x="73" y="54"/>
                    </a:lnTo>
                    <a:lnTo>
                      <a:pt x="56" y="38"/>
                    </a:lnTo>
                    <a:lnTo>
                      <a:pt x="42" y="26"/>
                    </a:lnTo>
                    <a:lnTo>
                      <a:pt x="27" y="15"/>
                    </a:lnTo>
                    <a:lnTo>
                      <a:pt x="15" y="6"/>
                    </a:lnTo>
                    <a:lnTo>
                      <a:pt x="3" y="0"/>
                    </a:lnTo>
                    <a:lnTo>
                      <a:pt x="0" y="7"/>
                    </a:lnTo>
                    <a:lnTo>
                      <a:pt x="10" y="13"/>
                    </a:lnTo>
                    <a:lnTo>
                      <a:pt x="22" y="22"/>
                    </a:lnTo>
                    <a:lnTo>
                      <a:pt x="37" y="33"/>
                    </a:lnTo>
                    <a:lnTo>
                      <a:pt x="51" y="45"/>
                    </a:lnTo>
                    <a:lnTo>
                      <a:pt x="68" y="59"/>
                    </a:lnTo>
                    <a:lnTo>
                      <a:pt x="86" y="74"/>
                    </a:lnTo>
                    <a:lnTo>
                      <a:pt x="104" y="90"/>
                    </a:lnTo>
                    <a:lnTo>
                      <a:pt x="121" y="106"/>
                    </a:lnTo>
                    <a:lnTo>
                      <a:pt x="139" y="122"/>
                    </a:lnTo>
                    <a:lnTo>
                      <a:pt x="156" y="138"/>
                    </a:lnTo>
                    <a:lnTo>
                      <a:pt x="173" y="154"/>
                    </a:lnTo>
                    <a:lnTo>
                      <a:pt x="190" y="167"/>
                    </a:lnTo>
                    <a:lnTo>
                      <a:pt x="205" y="179"/>
                    </a:lnTo>
                    <a:lnTo>
                      <a:pt x="218" y="189"/>
                    </a:lnTo>
                    <a:lnTo>
                      <a:pt x="232" y="196"/>
                    </a:lnTo>
                    <a:lnTo>
                      <a:pt x="243" y="201"/>
                    </a:lnTo>
                    <a:lnTo>
                      <a:pt x="245" y="1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81" name="Freeform 166"/>
              <p:cNvSpPr>
                <a:spLocks/>
              </p:cNvSpPr>
              <p:nvPr/>
            </p:nvSpPr>
            <p:spPr bwMode="auto">
              <a:xfrm>
                <a:off x="3699" y="2830"/>
                <a:ext cx="99" cy="87"/>
              </a:xfrm>
              <a:custGeom>
                <a:avLst/>
                <a:gdLst>
                  <a:gd name="T0" fmla="*/ 99 w 99"/>
                  <a:gd name="T1" fmla="*/ 84 h 87"/>
                  <a:gd name="T2" fmla="*/ 99 w 99"/>
                  <a:gd name="T3" fmla="*/ 84 h 87"/>
                  <a:gd name="T4" fmla="*/ 95 w 99"/>
                  <a:gd name="T5" fmla="*/ 76 h 87"/>
                  <a:gd name="T6" fmla="*/ 89 w 99"/>
                  <a:gd name="T7" fmla="*/ 65 h 87"/>
                  <a:gd name="T8" fmla="*/ 79 w 99"/>
                  <a:gd name="T9" fmla="*/ 52 h 87"/>
                  <a:gd name="T10" fmla="*/ 67 w 99"/>
                  <a:gd name="T11" fmla="*/ 40 h 87"/>
                  <a:gd name="T12" fmla="*/ 53 w 99"/>
                  <a:gd name="T13" fmla="*/ 28 h 87"/>
                  <a:gd name="T14" fmla="*/ 39 w 99"/>
                  <a:gd name="T15" fmla="*/ 17 h 87"/>
                  <a:gd name="T16" fmla="*/ 21 w 99"/>
                  <a:gd name="T17" fmla="*/ 7 h 87"/>
                  <a:gd name="T18" fmla="*/ 2 w 99"/>
                  <a:gd name="T19" fmla="*/ 0 h 87"/>
                  <a:gd name="T20" fmla="*/ 0 w 99"/>
                  <a:gd name="T21" fmla="*/ 7 h 87"/>
                  <a:gd name="T22" fmla="*/ 18 w 99"/>
                  <a:gd name="T23" fmla="*/ 15 h 87"/>
                  <a:gd name="T24" fmla="*/ 34 w 99"/>
                  <a:gd name="T25" fmla="*/ 24 h 87"/>
                  <a:gd name="T26" fmla="*/ 49 w 99"/>
                  <a:gd name="T27" fmla="*/ 35 h 87"/>
                  <a:gd name="T28" fmla="*/ 62 w 99"/>
                  <a:gd name="T29" fmla="*/ 45 h 87"/>
                  <a:gd name="T30" fmla="*/ 72 w 99"/>
                  <a:gd name="T31" fmla="*/ 57 h 87"/>
                  <a:gd name="T32" fmla="*/ 82 w 99"/>
                  <a:gd name="T33" fmla="*/ 69 h 87"/>
                  <a:gd name="T34" fmla="*/ 88 w 99"/>
                  <a:gd name="T35" fmla="*/ 78 h 87"/>
                  <a:gd name="T36" fmla="*/ 91 w 99"/>
                  <a:gd name="T37" fmla="*/ 87 h 87"/>
                  <a:gd name="T38" fmla="*/ 91 w 99"/>
                  <a:gd name="T39" fmla="*/ 87 h 87"/>
                  <a:gd name="T40" fmla="*/ 99 w 99"/>
                  <a:gd name="T41" fmla="*/ 84 h 8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9"/>
                  <a:gd name="T64" fmla="*/ 0 h 87"/>
                  <a:gd name="T65" fmla="*/ 99 w 99"/>
                  <a:gd name="T66" fmla="*/ 87 h 8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9" h="87">
                    <a:moveTo>
                      <a:pt x="99" y="84"/>
                    </a:moveTo>
                    <a:lnTo>
                      <a:pt x="99" y="84"/>
                    </a:lnTo>
                    <a:lnTo>
                      <a:pt x="95" y="76"/>
                    </a:lnTo>
                    <a:lnTo>
                      <a:pt x="89" y="65"/>
                    </a:lnTo>
                    <a:lnTo>
                      <a:pt x="79" y="52"/>
                    </a:lnTo>
                    <a:lnTo>
                      <a:pt x="67" y="40"/>
                    </a:lnTo>
                    <a:lnTo>
                      <a:pt x="53" y="28"/>
                    </a:lnTo>
                    <a:lnTo>
                      <a:pt x="39" y="17"/>
                    </a:lnTo>
                    <a:lnTo>
                      <a:pt x="21" y="7"/>
                    </a:lnTo>
                    <a:lnTo>
                      <a:pt x="2" y="0"/>
                    </a:lnTo>
                    <a:lnTo>
                      <a:pt x="0" y="7"/>
                    </a:lnTo>
                    <a:lnTo>
                      <a:pt x="18" y="15"/>
                    </a:lnTo>
                    <a:lnTo>
                      <a:pt x="34" y="24"/>
                    </a:lnTo>
                    <a:lnTo>
                      <a:pt x="49" y="35"/>
                    </a:lnTo>
                    <a:lnTo>
                      <a:pt x="62" y="45"/>
                    </a:lnTo>
                    <a:lnTo>
                      <a:pt x="72" y="57"/>
                    </a:lnTo>
                    <a:lnTo>
                      <a:pt x="82" y="69"/>
                    </a:lnTo>
                    <a:lnTo>
                      <a:pt x="88" y="78"/>
                    </a:lnTo>
                    <a:lnTo>
                      <a:pt x="91" y="87"/>
                    </a:lnTo>
                    <a:lnTo>
                      <a:pt x="99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82" name="Freeform 167"/>
              <p:cNvSpPr>
                <a:spLocks/>
              </p:cNvSpPr>
              <p:nvPr/>
            </p:nvSpPr>
            <p:spPr bwMode="auto">
              <a:xfrm>
                <a:off x="3790" y="2914"/>
                <a:ext cx="111" cy="112"/>
              </a:xfrm>
              <a:custGeom>
                <a:avLst/>
                <a:gdLst>
                  <a:gd name="T0" fmla="*/ 105 w 111"/>
                  <a:gd name="T1" fmla="*/ 105 h 112"/>
                  <a:gd name="T2" fmla="*/ 109 w 111"/>
                  <a:gd name="T3" fmla="*/ 105 h 112"/>
                  <a:gd name="T4" fmla="*/ 93 w 111"/>
                  <a:gd name="T5" fmla="*/ 93 h 112"/>
                  <a:gd name="T6" fmla="*/ 77 w 111"/>
                  <a:gd name="T7" fmla="*/ 81 h 112"/>
                  <a:gd name="T8" fmla="*/ 60 w 111"/>
                  <a:gd name="T9" fmla="*/ 65 h 112"/>
                  <a:gd name="T10" fmla="*/ 45 w 111"/>
                  <a:gd name="T11" fmla="*/ 49 h 112"/>
                  <a:gd name="T12" fmla="*/ 31 w 111"/>
                  <a:gd name="T13" fmla="*/ 34 h 112"/>
                  <a:gd name="T14" fmla="*/ 21 w 111"/>
                  <a:gd name="T15" fmla="*/ 21 h 112"/>
                  <a:gd name="T16" fmla="*/ 12 w 111"/>
                  <a:gd name="T17" fmla="*/ 9 h 112"/>
                  <a:gd name="T18" fmla="*/ 8 w 111"/>
                  <a:gd name="T19" fmla="*/ 0 h 112"/>
                  <a:gd name="T20" fmla="*/ 0 w 111"/>
                  <a:gd name="T21" fmla="*/ 3 h 112"/>
                  <a:gd name="T22" fmla="*/ 5 w 111"/>
                  <a:gd name="T23" fmla="*/ 14 h 112"/>
                  <a:gd name="T24" fmla="*/ 14 w 111"/>
                  <a:gd name="T25" fmla="*/ 26 h 112"/>
                  <a:gd name="T26" fmla="*/ 26 w 111"/>
                  <a:gd name="T27" fmla="*/ 39 h 112"/>
                  <a:gd name="T28" fmla="*/ 41 w 111"/>
                  <a:gd name="T29" fmla="*/ 54 h 112"/>
                  <a:gd name="T30" fmla="*/ 55 w 111"/>
                  <a:gd name="T31" fmla="*/ 70 h 112"/>
                  <a:gd name="T32" fmla="*/ 72 w 111"/>
                  <a:gd name="T33" fmla="*/ 85 h 112"/>
                  <a:gd name="T34" fmla="*/ 88 w 111"/>
                  <a:gd name="T35" fmla="*/ 100 h 112"/>
                  <a:gd name="T36" fmla="*/ 104 w 111"/>
                  <a:gd name="T37" fmla="*/ 112 h 112"/>
                  <a:gd name="T38" fmla="*/ 108 w 111"/>
                  <a:gd name="T39" fmla="*/ 112 h 112"/>
                  <a:gd name="T40" fmla="*/ 104 w 111"/>
                  <a:gd name="T41" fmla="*/ 112 h 112"/>
                  <a:gd name="T42" fmla="*/ 108 w 111"/>
                  <a:gd name="T43" fmla="*/ 112 h 112"/>
                  <a:gd name="T44" fmla="*/ 110 w 111"/>
                  <a:gd name="T45" fmla="*/ 110 h 112"/>
                  <a:gd name="T46" fmla="*/ 111 w 111"/>
                  <a:gd name="T47" fmla="*/ 107 h 112"/>
                  <a:gd name="T48" fmla="*/ 109 w 111"/>
                  <a:gd name="T49" fmla="*/ 105 h 112"/>
                  <a:gd name="T50" fmla="*/ 105 w 111"/>
                  <a:gd name="T51" fmla="*/ 105 h 11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1"/>
                  <a:gd name="T79" fmla="*/ 0 h 112"/>
                  <a:gd name="T80" fmla="*/ 111 w 111"/>
                  <a:gd name="T81" fmla="*/ 112 h 11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1" h="112">
                    <a:moveTo>
                      <a:pt x="105" y="105"/>
                    </a:moveTo>
                    <a:lnTo>
                      <a:pt x="109" y="105"/>
                    </a:lnTo>
                    <a:lnTo>
                      <a:pt x="93" y="93"/>
                    </a:lnTo>
                    <a:lnTo>
                      <a:pt x="77" y="81"/>
                    </a:lnTo>
                    <a:lnTo>
                      <a:pt x="60" y="65"/>
                    </a:lnTo>
                    <a:lnTo>
                      <a:pt x="45" y="49"/>
                    </a:lnTo>
                    <a:lnTo>
                      <a:pt x="31" y="34"/>
                    </a:lnTo>
                    <a:lnTo>
                      <a:pt x="21" y="21"/>
                    </a:lnTo>
                    <a:lnTo>
                      <a:pt x="12" y="9"/>
                    </a:lnTo>
                    <a:lnTo>
                      <a:pt x="8" y="0"/>
                    </a:lnTo>
                    <a:lnTo>
                      <a:pt x="0" y="3"/>
                    </a:lnTo>
                    <a:lnTo>
                      <a:pt x="5" y="14"/>
                    </a:lnTo>
                    <a:lnTo>
                      <a:pt x="14" y="26"/>
                    </a:lnTo>
                    <a:lnTo>
                      <a:pt x="26" y="39"/>
                    </a:lnTo>
                    <a:lnTo>
                      <a:pt x="41" y="54"/>
                    </a:lnTo>
                    <a:lnTo>
                      <a:pt x="55" y="70"/>
                    </a:lnTo>
                    <a:lnTo>
                      <a:pt x="72" y="85"/>
                    </a:lnTo>
                    <a:lnTo>
                      <a:pt x="88" y="100"/>
                    </a:lnTo>
                    <a:lnTo>
                      <a:pt x="104" y="112"/>
                    </a:lnTo>
                    <a:lnTo>
                      <a:pt x="108" y="112"/>
                    </a:lnTo>
                    <a:lnTo>
                      <a:pt x="104" y="112"/>
                    </a:lnTo>
                    <a:lnTo>
                      <a:pt x="108" y="112"/>
                    </a:lnTo>
                    <a:lnTo>
                      <a:pt x="110" y="110"/>
                    </a:lnTo>
                    <a:lnTo>
                      <a:pt x="111" y="107"/>
                    </a:lnTo>
                    <a:lnTo>
                      <a:pt x="109" y="105"/>
                    </a:lnTo>
                    <a:lnTo>
                      <a:pt x="105" y="10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83" name="Freeform 168"/>
              <p:cNvSpPr>
                <a:spLocks/>
              </p:cNvSpPr>
              <p:nvPr/>
            </p:nvSpPr>
            <p:spPr bwMode="auto">
              <a:xfrm>
                <a:off x="3895" y="3008"/>
                <a:ext cx="60" cy="18"/>
              </a:xfrm>
              <a:custGeom>
                <a:avLst/>
                <a:gdLst>
                  <a:gd name="T0" fmla="*/ 56 w 60"/>
                  <a:gd name="T1" fmla="*/ 0 h 18"/>
                  <a:gd name="T2" fmla="*/ 56 w 60"/>
                  <a:gd name="T3" fmla="*/ 0 h 18"/>
                  <a:gd name="T4" fmla="*/ 48 w 60"/>
                  <a:gd name="T5" fmla="*/ 1 h 18"/>
                  <a:gd name="T6" fmla="*/ 40 w 60"/>
                  <a:gd name="T7" fmla="*/ 2 h 18"/>
                  <a:gd name="T8" fmla="*/ 32 w 60"/>
                  <a:gd name="T9" fmla="*/ 4 h 18"/>
                  <a:gd name="T10" fmla="*/ 25 w 60"/>
                  <a:gd name="T11" fmla="*/ 5 h 18"/>
                  <a:gd name="T12" fmla="*/ 17 w 60"/>
                  <a:gd name="T13" fmla="*/ 6 h 18"/>
                  <a:gd name="T14" fmla="*/ 10 w 60"/>
                  <a:gd name="T15" fmla="*/ 7 h 18"/>
                  <a:gd name="T16" fmla="*/ 5 w 60"/>
                  <a:gd name="T17" fmla="*/ 10 h 18"/>
                  <a:gd name="T18" fmla="*/ 0 w 60"/>
                  <a:gd name="T19" fmla="*/ 11 h 18"/>
                  <a:gd name="T20" fmla="*/ 3 w 60"/>
                  <a:gd name="T21" fmla="*/ 18 h 18"/>
                  <a:gd name="T22" fmla="*/ 7 w 60"/>
                  <a:gd name="T23" fmla="*/ 17 h 18"/>
                  <a:gd name="T24" fmla="*/ 12 w 60"/>
                  <a:gd name="T25" fmla="*/ 15 h 18"/>
                  <a:gd name="T26" fmla="*/ 17 w 60"/>
                  <a:gd name="T27" fmla="*/ 13 h 18"/>
                  <a:gd name="T28" fmla="*/ 25 w 60"/>
                  <a:gd name="T29" fmla="*/ 12 h 18"/>
                  <a:gd name="T30" fmla="*/ 32 w 60"/>
                  <a:gd name="T31" fmla="*/ 11 h 18"/>
                  <a:gd name="T32" fmla="*/ 40 w 60"/>
                  <a:gd name="T33" fmla="*/ 10 h 18"/>
                  <a:gd name="T34" fmla="*/ 48 w 60"/>
                  <a:gd name="T35" fmla="*/ 9 h 18"/>
                  <a:gd name="T36" fmla="*/ 56 w 60"/>
                  <a:gd name="T37" fmla="*/ 7 h 18"/>
                  <a:gd name="T38" fmla="*/ 56 w 60"/>
                  <a:gd name="T39" fmla="*/ 7 h 18"/>
                  <a:gd name="T40" fmla="*/ 56 w 60"/>
                  <a:gd name="T41" fmla="*/ 7 h 18"/>
                  <a:gd name="T42" fmla="*/ 59 w 60"/>
                  <a:gd name="T43" fmla="*/ 6 h 18"/>
                  <a:gd name="T44" fmla="*/ 60 w 60"/>
                  <a:gd name="T45" fmla="*/ 4 h 18"/>
                  <a:gd name="T46" fmla="*/ 59 w 60"/>
                  <a:gd name="T47" fmla="*/ 1 h 18"/>
                  <a:gd name="T48" fmla="*/ 56 w 60"/>
                  <a:gd name="T49" fmla="*/ 0 h 1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"/>
                  <a:gd name="T76" fmla="*/ 0 h 18"/>
                  <a:gd name="T77" fmla="*/ 60 w 60"/>
                  <a:gd name="T78" fmla="*/ 18 h 1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" h="18">
                    <a:moveTo>
                      <a:pt x="56" y="0"/>
                    </a:moveTo>
                    <a:lnTo>
                      <a:pt x="56" y="0"/>
                    </a:lnTo>
                    <a:lnTo>
                      <a:pt x="48" y="1"/>
                    </a:lnTo>
                    <a:lnTo>
                      <a:pt x="40" y="2"/>
                    </a:lnTo>
                    <a:lnTo>
                      <a:pt x="32" y="4"/>
                    </a:lnTo>
                    <a:lnTo>
                      <a:pt x="25" y="5"/>
                    </a:lnTo>
                    <a:lnTo>
                      <a:pt x="17" y="6"/>
                    </a:lnTo>
                    <a:lnTo>
                      <a:pt x="10" y="7"/>
                    </a:lnTo>
                    <a:lnTo>
                      <a:pt x="5" y="10"/>
                    </a:lnTo>
                    <a:lnTo>
                      <a:pt x="0" y="11"/>
                    </a:lnTo>
                    <a:lnTo>
                      <a:pt x="3" y="18"/>
                    </a:lnTo>
                    <a:lnTo>
                      <a:pt x="7" y="17"/>
                    </a:lnTo>
                    <a:lnTo>
                      <a:pt x="12" y="15"/>
                    </a:lnTo>
                    <a:lnTo>
                      <a:pt x="17" y="13"/>
                    </a:lnTo>
                    <a:lnTo>
                      <a:pt x="25" y="12"/>
                    </a:lnTo>
                    <a:lnTo>
                      <a:pt x="32" y="11"/>
                    </a:lnTo>
                    <a:lnTo>
                      <a:pt x="40" y="10"/>
                    </a:lnTo>
                    <a:lnTo>
                      <a:pt x="48" y="9"/>
                    </a:lnTo>
                    <a:lnTo>
                      <a:pt x="56" y="7"/>
                    </a:lnTo>
                    <a:lnTo>
                      <a:pt x="59" y="6"/>
                    </a:lnTo>
                    <a:lnTo>
                      <a:pt x="60" y="4"/>
                    </a:lnTo>
                    <a:lnTo>
                      <a:pt x="59" y="1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84" name="Freeform 169"/>
              <p:cNvSpPr>
                <a:spLocks/>
              </p:cNvSpPr>
              <p:nvPr/>
            </p:nvSpPr>
            <p:spPr bwMode="auto">
              <a:xfrm>
                <a:off x="3951" y="3003"/>
                <a:ext cx="55" cy="12"/>
              </a:xfrm>
              <a:custGeom>
                <a:avLst/>
                <a:gdLst>
                  <a:gd name="T0" fmla="*/ 55 w 55"/>
                  <a:gd name="T1" fmla="*/ 0 h 12"/>
                  <a:gd name="T2" fmla="*/ 55 w 55"/>
                  <a:gd name="T3" fmla="*/ 0 h 12"/>
                  <a:gd name="T4" fmla="*/ 50 w 55"/>
                  <a:gd name="T5" fmla="*/ 0 h 12"/>
                  <a:gd name="T6" fmla="*/ 44 w 55"/>
                  <a:gd name="T7" fmla="*/ 0 h 12"/>
                  <a:gd name="T8" fmla="*/ 38 w 55"/>
                  <a:gd name="T9" fmla="*/ 1 h 12"/>
                  <a:gd name="T10" fmla="*/ 31 w 55"/>
                  <a:gd name="T11" fmla="*/ 3 h 12"/>
                  <a:gd name="T12" fmla="*/ 23 w 55"/>
                  <a:gd name="T13" fmla="*/ 3 h 12"/>
                  <a:gd name="T14" fmla="*/ 16 w 55"/>
                  <a:gd name="T15" fmla="*/ 4 h 12"/>
                  <a:gd name="T16" fmla="*/ 8 w 55"/>
                  <a:gd name="T17" fmla="*/ 4 h 12"/>
                  <a:gd name="T18" fmla="*/ 0 w 55"/>
                  <a:gd name="T19" fmla="*/ 5 h 12"/>
                  <a:gd name="T20" fmla="*/ 0 w 55"/>
                  <a:gd name="T21" fmla="*/ 12 h 12"/>
                  <a:gd name="T22" fmla="*/ 8 w 55"/>
                  <a:gd name="T23" fmla="*/ 11 h 12"/>
                  <a:gd name="T24" fmla="*/ 16 w 55"/>
                  <a:gd name="T25" fmla="*/ 11 h 12"/>
                  <a:gd name="T26" fmla="*/ 23 w 55"/>
                  <a:gd name="T27" fmla="*/ 10 h 12"/>
                  <a:gd name="T28" fmla="*/ 31 w 55"/>
                  <a:gd name="T29" fmla="*/ 10 h 12"/>
                  <a:gd name="T30" fmla="*/ 38 w 55"/>
                  <a:gd name="T31" fmla="*/ 9 h 12"/>
                  <a:gd name="T32" fmla="*/ 44 w 55"/>
                  <a:gd name="T33" fmla="*/ 10 h 12"/>
                  <a:gd name="T34" fmla="*/ 50 w 55"/>
                  <a:gd name="T35" fmla="*/ 10 h 12"/>
                  <a:gd name="T36" fmla="*/ 55 w 55"/>
                  <a:gd name="T37" fmla="*/ 10 h 12"/>
                  <a:gd name="T38" fmla="*/ 55 w 55"/>
                  <a:gd name="T39" fmla="*/ 10 h 12"/>
                  <a:gd name="T40" fmla="*/ 55 w 55"/>
                  <a:gd name="T41" fmla="*/ 0 h 1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5"/>
                  <a:gd name="T64" fmla="*/ 0 h 12"/>
                  <a:gd name="T65" fmla="*/ 55 w 55"/>
                  <a:gd name="T66" fmla="*/ 12 h 1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5" h="12">
                    <a:moveTo>
                      <a:pt x="55" y="0"/>
                    </a:moveTo>
                    <a:lnTo>
                      <a:pt x="55" y="0"/>
                    </a:lnTo>
                    <a:lnTo>
                      <a:pt x="50" y="0"/>
                    </a:lnTo>
                    <a:lnTo>
                      <a:pt x="44" y="0"/>
                    </a:lnTo>
                    <a:lnTo>
                      <a:pt x="38" y="1"/>
                    </a:lnTo>
                    <a:lnTo>
                      <a:pt x="31" y="3"/>
                    </a:lnTo>
                    <a:lnTo>
                      <a:pt x="23" y="3"/>
                    </a:lnTo>
                    <a:lnTo>
                      <a:pt x="16" y="4"/>
                    </a:lnTo>
                    <a:lnTo>
                      <a:pt x="8" y="4"/>
                    </a:lnTo>
                    <a:lnTo>
                      <a:pt x="0" y="5"/>
                    </a:lnTo>
                    <a:lnTo>
                      <a:pt x="0" y="12"/>
                    </a:lnTo>
                    <a:lnTo>
                      <a:pt x="8" y="11"/>
                    </a:lnTo>
                    <a:lnTo>
                      <a:pt x="16" y="11"/>
                    </a:lnTo>
                    <a:lnTo>
                      <a:pt x="23" y="10"/>
                    </a:lnTo>
                    <a:lnTo>
                      <a:pt x="31" y="10"/>
                    </a:lnTo>
                    <a:lnTo>
                      <a:pt x="38" y="9"/>
                    </a:lnTo>
                    <a:lnTo>
                      <a:pt x="44" y="10"/>
                    </a:lnTo>
                    <a:lnTo>
                      <a:pt x="50" y="10"/>
                    </a:lnTo>
                    <a:lnTo>
                      <a:pt x="55" y="10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85" name="Freeform 170"/>
              <p:cNvSpPr>
                <a:spLocks/>
              </p:cNvSpPr>
              <p:nvPr/>
            </p:nvSpPr>
            <p:spPr bwMode="auto">
              <a:xfrm>
                <a:off x="4006" y="2985"/>
                <a:ext cx="32" cy="28"/>
              </a:xfrm>
              <a:custGeom>
                <a:avLst/>
                <a:gdLst>
                  <a:gd name="T0" fmla="*/ 32 w 32"/>
                  <a:gd name="T1" fmla="*/ 0 h 28"/>
                  <a:gd name="T2" fmla="*/ 32 w 32"/>
                  <a:gd name="T3" fmla="*/ 1 h 28"/>
                  <a:gd name="T4" fmla="*/ 20 w 32"/>
                  <a:gd name="T5" fmla="*/ 6 h 28"/>
                  <a:gd name="T6" fmla="*/ 12 w 32"/>
                  <a:gd name="T7" fmla="*/ 12 h 28"/>
                  <a:gd name="T8" fmla="*/ 6 w 32"/>
                  <a:gd name="T9" fmla="*/ 17 h 28"/>
                  <a:gd name="T10" fmla="*/ 0 w 32"/>
                  <a:gd name="T11" fmla="*/ 18 h 28"/>
                  <a:gd name="T12" fmla="*/ 0 w 32"/>
                  <a:gd name="T13" fmla="*/ 28 h 28"/>
                  <a:gd name="T14" fmla="*/ 9 w 32"/>
                  <a:gd name="T15" fmla="*/ 24 h 28"/>
                  <a:gd name="T16" fmla="*/ 17 w 32"/>
                  <a:gd name="T17" fmla="*/ 19 h 28"/>
                  <a:gd name="T18" fmla="*/ 25 w 32"/>
                  <a:gd name="T19" fmla="*/ 13 h 28"/>
                  <a:gd name="T20" fmla="*/ 32 w 32"/>
                  <a:gd name="T21" fmla="*/ 8 h 28"/>
                  <a:gd name="T22" fmla="*/ 32 w 32"/>
                  <a:gd name="T23" fmla="*/ 10 h 28"/>
                  <a:gd name="T24" fmla="*/ 32 w 32"/>
                  <a:gd name="T25" fmla="*/ 0 h 2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2"/>
                  <a:gd name="T40" fmla="*/ 0 h 28"/>
                  <a:gd name="T41" fmla="*/ 32 w 32"/>
                  <a:gd name="T42" fmla="*/ 28 h 2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2" h="28">
                    <a:moveTo>
                      <a:pt x="32" y="0"/>
                    </a:moveTo>
                    <a:lnTo>
                      <a:pt x="32" y="1"/>
                    </a:lnTo>
                    <a:lnTo>
                      <a:pt x="20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0" y="18"/>
                    </a:lnTo>
                    <a:lnTo>
                      <a:pt x="0" y="28"/>
                    </a:lnTo>
                    <a:lnTo>
                      <a:pt x="9" y="24"/>
                    </a:lnTo>
                    <a:lnTo>
                      <a:pt x="17" y="19"/>
                    </a:lnTo>
                    <a:lnTo>
                      <a:pt x="25" y="13"/>
                    </a:lnTo>
                    <a:lnTo>
                      <a:pt x="32" y="8"/>
                    </a:lnTo>
                    <a:lnTo>
                      <a:pt x="32" y="1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86" name="Freeform 171"/>
              <p:cNvSpPr>
                <a:spLocks/>
              </p:cNvSpPr>
              <p:nvPr/>
            </p:nvSpPr>
            <p:spPr bwMode="auto">
              <a:xfrm>
                <a:off x="4038" y="2985"/>
                <a:ext cx="121" cy="14"/>
              </a:xfrm>
              <a:custGeom>
                <a:avLst/>
                <a:gdLst>
                  <a:gd name="T0" fmla="*/ 113 w 121"/>
                  <a:gd name="T1" fmla="*/ 11 h 14"/>
                  <a:gd name="T2" fmla="*/ 117 w 121"/>
                  <a:gd name="T3" fmla="*/ 7 h 14"/>
                  <a:gd name="T4" fmla="*/ 104 w 121"/>
                  <a:gd name="T5" fmla="*/ 5 h 14"/>
                  <a:gd name="T6" fmla="*/ 86 w 121"/>
                  <a:gd name="T7" fmla="*/ 3 h 14"/>
                  <a:gd name="T8" fmla="*/ 67 w 121"/>
                  <a:gd name="T9" fmla="*/ 2 h 14"/>
                  <a:gd name="T10" fmla="*/ 47 w 121"/>
                  <a:gd name="T11" fmla="*/ 0 h 14"/>
                  <a:gd name="T12" fmla="*/ 29 w 121"/>
                  <a:gd name="T13" fmla="*/ 0 h 14"/>
                  <a:gd name="T14" fmla="*/ 14 w 121"/>
                  <a:gd name="T15" fmla="*/ 0 h 14"/>
                  <a:gd name="T16" fmla="*/ 4 w 121"/>
                  <a:gd name="T17" fmla="*/ 0 h 14"/>
                  <a:gd name="T18" fmla="*/ 0 w 121"/>
                  <a:gd name="T19" fmla="*/ 0 h 14"/>
                  <a:gd name="T20" fmla="*/ 0 w 121"/>
                  <a:gd name="T21" fmla="*/ 10 h 14"/>
                  <a:gd name="T22" fmla="*/ 4 w 121"/>
                  <a:gd name="T23" fmla="*/ 10 h 14"/>
                  <a:gd name="T24" fmla="*/ 14 w 121"/>
                  <a:gd name="T25" fmla="*/ 10 h 14"/>
                  <a:gd name="T26" fmla="*/ 29 w 121"/>
                  <a:gd name="T27" fmla="*/ 10 h 14"/>
                  <a:gd name="T28" fmla="*/ 47 w 121"/>
                  <a:gd name="T29" fmla="*/ 10 h 14"/>
                  <a:gd name="T30" fmla="*/ 67 w 121"/>
                  <a:gd name="T31" fmla="*/ 10 h 14"/>
                  <a:gd name="T32" fmla="*/ 86 w 121"/>
                  <a:gd name="T33" fmla="*/ 11 h 14"/>
                  <a:gd name="T34" fmla="*/ 104 w 121"/>
                  <a:gd name="T35" fmla="*/ 12 h 14"/>
                  <a:gd name="T36" fmla="*/ 117 w 121"/>
                  <a:gd name="T37" fmla="*/ 14 h 14"/>
                  <a:gd name="T38" fmla="*/ 121 w 121"/>
                  <a:gd name="T39" fmla="*/ 11 h 14"/>
                  <a:gd name="T40" fmla="*/ 117 w 121"/>
                  <a:gd name="T41" fmla="*/ 14 h 14"/>
                  <a:gd name="T42" fmla="*/ 119 w 121"/>
                  <a:gd name="T43" fmla="*/ 13 h 14"/>
                  <a:gd name="T44" fmla="*/ 121 w 121"/>
                  <a:gd name="T45" fmla="*/ 11 h 14"/>
                  <a:gd name="T46" fmla="*/ 119 w 121"/>
                  <a:gd name="T47" fmla="*/ 8 h 14"/>
                  <a:gd name="T48" fmla="*/ 117 w 121"/>
                  <a:gd name="T49" fmla="*/ 7 h 14"/>
                  <a:gd name="T50" fmla="*/ 113 w 121"/>
                  <a:gd name="T51" fmla="*/ 11 h 1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21"/>
                  <a:gd name="T79" fmla="*/ 0 h 14"/>
                  <a:gd name="T80" fmla="*/ 121 w 121"/>
                  <a:gd name="T81" fmla="*/ 14 h 1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21" h="14">
                    <a:moveTo>
                      <a:pt x="113" y="11"/>
                    </a:moveTo>
                    <a:lnTo>
                      <a:pt x="117" y="7"/>
                    </a:lnTo>
                    <a:lnTo>
                      <a:pt x="104" y="5"/>
                    </a:lnTo>
                    <a:lnTo>
                      <a:pt x="86" y="3"/>
                    </a:lnTo>
                    <a:lnTo>
                      <a:pt x="67" y="2"/>
                    </a:lnTo>
                    <a:lnTo>
                      <a:pt x="47" y="0"/>
                    </a:lnTo>
                    <a:lnTo>
                      <a:pt x="29" y="0"/>
                    </a:ln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4" y="10"/>
                    </a:lnTo>
                    <a:lnTo>
                      <a:pt x="14" y="10"/>
                    </a:lnTo>
                    <a:lnTo>
                      <a:pt x="29" y="10"/>
                    </a:lnTo>
                    <a:lnTo>
                      <a:pt x="47" y="10"/>
                    </a:lnTo>
                    <a:lnTo>
                      <a:pt x="67" y="10"/>
                    </a:lnTo>
                    <a:lnTo>
                      <a:pt x="86" y="11"/>
                    </a:lnTo>
                    <a:lnTo>
                      <a:pt x="104" y="12"/>
                    </a:lnTo>
                    <a:lnTo>
                      <a:pt x="117" y="14"/>
                    </a:lnTo>
                    <a:lnTo>
                      <a:pt x="121" y="11"/>
                    </a:lnTo>
                    <a:lnTo>
                      <a:pt x="117" y="14"/>
                    </a:lnTo>
                    <a:lnTo>
                      <a:pt x="119" y="13"/>
                    </a:lnTo>
                    <a:lnTo>
                      <a:pt x="121" y="11"/>
                    </a:lnTo>
                    <a:lnTo>
                      <a:pt x="119" y="8"/>
                    </a:lnTo>
                    <a:lnTo>
                      <a:pt x="117" y="7"/>
                    </a:lnTo>
                    <a:lnTo>
                      <a:pt x="113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87" name="Freeform 172"/>
              <p:cNvSpPr>
                <a:spLocks/>
              </p:cNvSpPr>
              <p:nvPr/>
            </p:nvSpPr>
            <p:spPr bwMode="auto">
              <a:xfrm>
                <a:off x="4151" y="2960"/>
                <a:ext cx="72" cy="36"/>
              </a:xfrm>
              <a:custGeom>
                <a:avLst/>
                <a:gdLst>
                  <a:gd name="T0" fmla="*/ 72 w 72"/>
                  <a:gd name="T1" fmla="*/ 3 h 36"/>
                  <a:gd name="T2" fmla="*/ 72 w 72"/>
                  <a:gd name="T3" fmla="*/ 3 h 36"/>
                  <a:gd name="T4" fmla="*/ 62 w 72"/>
                  <a:gd name="T5" fmla="*/ 0 h 36"/>
                  <a:gd name="T6" fmla="*/ 53 w 72"/>
                  <a:gd name="T7" fmla="*/ 0 h 36"/>
                  <a:gd name="T8" fmla="*/ 42 w 72"/>
                  <a:gd name="T9" fmla="*/ 3 h 36"/>
                  <a:gd name="T10" fmla="*/ 31 w 72"/>
                  <a:gd name="T11" fmla="*/ 5 h 36"/>
                  <a:gd name="T12" fmla="*/ 20 w 72"/>
                  <a:gd name="T13" fmla="*/ 10 h 36"/>
                  <a:gd name="T14" fmla="*/ 11 w 72"/>
                  <a:gd name="T15" fmla="*/ 18 h 36"/>
                  <a:gd name="T16" fmla="*/ 4 w 72"/>
                  <a:gd name="T17" fmla="*/ 25 h 36"/>
                  <a:gd name="T18" fmla="*/ 0 w 72"/>
                  <a:gd name="T19" fmla="*/ 36 h 36"/>
                  <a:gd name="T20" fmla="*/ 8 w 72"/>
                  <a:gd name="T21" fmla="*/ 36 h 36"/>
                  <a:gd name="T22" fmla="*/ 11 w 72"/>
                  <a:gd name="T23" fmla="*/ 30 h 36"/>
                  <a:gd name="T24" fmla="*/ 16 w 72"/>
                  <a:gd name="T25" fmla="*/ 22 h 36"/>
                  <a:gd name="T26" fmla="*/ 25 w 72"/>
                  <a:gd name="T27" fmla="*/ 18 h 36"/>
                  <a:gd name="T28" fmla="*/ 33 w 72"/>
                  <a:gd name="T29" fmla="*/ 13 h 36"/>
                  <a:gd name="T30" fmla="*/ 42 w 72"/>
                  <a:gd name="T31" fmla="*/ 10 h 36"/>
                  <a:gd name="T32" fmla="*/ 53 w 72"/>
                  <a:gd name="T33" fmla="*/ 8 h 36"/>
                  <a:gd name="T34" fmla="*/ 62 w 72"/>
                  <a:gd name="T35" fmla="*/ 8 h 36"/>
                  <a:gd name="T36" fmla="*/ 70 w 72"/>
                  <a:gd name="T37" fmla="*/ 10 h 36"/>
                  <a:gd name="T38" fmla="*/ 70 w 72"/>
                  <a:gd name="T39" fmla="*/ 10 h 36"/>
                  <a:gd name="T40" fmla="*/ 72 w 72"/>
                  <a:gd name="T41" fmla="*/ 3 h 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2"/>
                  <a:gd name="T64" fmla="*/ 0 h 36"/>
                  <a:gd name="T65" fmla="*/ 72 w 72"/>
                  <a:gd name="T66" fmla="*/ 36 h 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2" h="36">
                    <a:moveTo>
                      <a:pt x="72" y="3"/>
                    </a:moveTo>
                    <a:lnTo>
                      <a:pt x="72" y="3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42" y="3"/>
                    </a:lnTo>
                    <a:lnTo>
                      <a:pt x="31" y="5"/>
                    </a:lnTo>
                    <a:lnTo>
                      <a:pt x="20" y="10"/>
                    </a:lnTo>
                    <a:lnTo>
                      <a:pt x="11" y="18"/>
                    </a:lnTo>
                    <a:lnTo>
                      <a:pt x="4" y="25"/>
                    </a:lnTo>
                    <a:lnTo>
                      <a:pt x="0" y="36"/>
                    </a:lnTo>
                    <a:lnTo>
                      <a:pt x="8" y="36"/>
                    </a:lnTo>
                    <a:lnTo>
                      <a:pt x="11" y="30"/>
                    </a:lnTo>
                    <a:lnTo>
                      <a:pt x="16" y="22"/>
                    </a:lnTo>
                    <a:lnTo>
                      <a:pt x="25" y="18"/>
                    </a:lnTo>
                    <a:lnTo>
                      <a:pt x="33" y="13"/>
                    </a:lnTo>
                    <a:lnTo>
                      <a:pt x="42" y="10"/>
                    </a:lnTo>
                    <a:lnTo>
                      <a:pt x="53" y="8"/>
                    </a:lnTo>
                    <a:lnTo>
                      <a:pt x="62" y="8"/>
                    </a:lnTo>
                    <a:lnTo>
                      <a:pt x="70" y="10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88" name="Freeform 173"/>
              <p:cNvSpPr>
                <a:spLocks/>
              </p:cNvSpPr>
              <p:nvPr/>
            </p:nvSpPr>
            <p:spPr bwMode="auto">
              <a:xfrm>
                <a:off x="4221" y="2940"/>
                <a:ext cx="14" cy="31"/>
              </a:xfrm>
              <a:custGeom>
                <a:avLst/>
                <a:gdLst>
                  <a:gd name="T0" fmla="*/ 0 w 14"/>
                  <a:gd name="T1" fmla="*/ 3 h 31"/>
                  <a:gd name="T2" fmla="*/ 0 w 14"/>
                  <a:gd name="T3" fmla="*/ 5 h 31"/>
                  <a:gd name="T4" fmla="*/ 3 w 14"/>
                  <a:gd name="T5" fmla="*/ 11 h 31"/>
                  <a:gd name="T6" fmla="*/ 7 w 14"/>
                  <a:gd name="T7" fmla="*/ 19 h 31"/>
                  <a:gd name="T8" fmla="*/ 7 w 14"/>
                  <a:gd name="T9" fmla="*/ 24 h 31"/>
                  <a:gd name="T10" fmla="*/ 2 w 14"/>
                  <a:gd name="T11" fmla="*/ 23 h 31"/>
                  <a:gd name="T12" fmla="*/ 0 w 14"/>
                  <a:gd name="T13" fmla="*/ 30 h 31"/>
                  <a:gd name="T14" fmla="*/ 12 w 14"/>
                  <a:gd name="T15" fmla="*/ 31 h 31"/>
                  <a:gd name="T16" fmla="*/ 14 w 14"/>
                  <a:gd name="T17" fmla="*/ 19 h 31"/>
                  <a:gd name="T18" fmla="*/ 11 w 14"/>
                  <a:gd name="T19" fmla="*/ 8 h 31"/>
                  <a:gd name="T20" fmla="*/ 7 w 14"/>
                  <a:gd name="T21" fmla="*/ 0 h 31"/>
                  <a:gd name="T22" fmla="*/ 7 w 14"/>
                  <a:gd name="T23" fmla="*/ 1 h 31"/>
                  <a:gd name="T24" fmla="*/ 0 w 14"/>
                  <a:gd name="T25" fmla="*/ 3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31"/>
                  <a:gd name="T41" fmla="*/ 14 w 14"/>
                  <a:gd name="T42" fmla="*/ 31 h 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31">
                    <a:moveTo>
                      <a:pt x="0" y="3"/>
                    </a:moveTo>
                    <a:lnTo>
                      <a:pt x="0" y="5"/>
                    </a:lnTo>
                    <a:lnTo>
                      <a:pt x="3" y="11"/>
                    </a:lnTo>
                    <a:lnTo>
                      <a:pt x="7" y="19"/>
                    </a:lnTo>
                    <a:lnTo>
                      <a:pt x="7" y="24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12" y="31"/>
                    </a:lnTo>
                    <a:lnTo>
                      <a:pt x="14" y="19"/>
                    </a:lnTo>
                    <a:lnTo>
                      <a:pt x="11" y="8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89" name="Freeform 174"/>
              <p:cNvSpPr>
                <a:spLocks/>
              </p:cNvSpPr>
              <p:nvPr/>
            </p:nvSpPr>
            <p:spPr bwMode="auto">
              <a:xfrm>
                <a:off x="4218" y="2913"/>
                <a:ext cx="15" cy="30"/>
              </a:xfrm>
              <a:custGeom>
                <a:avLst/>
                <a:gdLst>
                  <a:gd name="T0" fmla="*/ 14 w 15"/>
                  <a:gd name="T1" fmla="*/ 1 h 30"/>
                  <a:gd name="T2" fmla="*/ 8 w 15"/>
                  <a:gd name="T3" fmla="*/ 2 h 30"/>
                  <a:gd name="T4" fmla="*/ 4 w 15"/>
                  <a:gd name="T5" fmla="*/ 10 h 30"/>
                  <a:gd name="T6" fmla="*/ 3 w 15"/>
                  <a:gd name="T7" fmla="*/ 18 h 30"/>
                  <a:gd name="T8" fmla="*/ 0 w 15"/>
                  <a:gd name="T9" fmla="*/ 24 h 30"/>
                  <a:gd name="T10" fmla="*/ 3 w 15"/>
                  <a:gd name="T11" fmla="*/ 30 h 30"/>
                  <a:gd name="T12" fmla="*/ 10 w 15"/>
                  <a:gd name="T13" fmla="*/ 28 h 30"/>
                  <a:gd name="T14" fmla="*/ 10 w 15"/>
                  <a:gd name="T15" fmla="*/ 24 h 30"/>
                  <a:gd name="T16" fmla="*/ 10 w 15"/>
                  <a:gd name="T17" fmla="*/ 18 h 30"/>
                  <a:gd name="T18" fmla="*/ 11 w 15"/>
                  <a:gd name="T19" fmla="*/ 12 h 30"/>
                  <a:gd name="T20" fmla="*/ 15 w 15"/>
                  <a:gd name="T21" fmla="*/ 5 h 30"/>
                  <a:gd name="T22" fmla="*/ 9 w 15"/>
                  <a:gd name="T23" fmla="*/ 6 h 30"/>
                  <a:gd name="T24" fmla="*/ 15 w 15"/>
                  <a:gd name="T25" fmla="*/ 5 h 30"/>
                  <a:gd name="T26" fmla="*/ 15 w 15"/>
                  <a:gd name="T27" fmla="*/ 1 h 30"/>
                  <a:gd name="T28" fmla="*/ 13 w 15"/>
                  <a:gd name="T29" fmla="*/ 0 h 30"/>
                  <a:gd name="T30" fmla="*/ 10 w 15"/>
                  <a:gd name="T31" fmla="*/ 0 h 30"/>
                  <a:gd name="T32" fmla="*/ 8 w 15"/>
                  <a:gd name="T33" fmla="*/ 2 h 30"/>
                  <a:gd name="T34" fmla="*/ 14 w 15"/>
                  <a:gd name="T35" fmla="*/ 1 h 3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"/>
                  <a:gd name="T55" fmla="*/ 0 h 30"/>
                  <a:gd name="T56" fmla="*/ 15 w 15"/>
                  <a:gd name="T57" fmla="*/ 30 h 3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" h="30">
                    <a:moveTo>
                      <a:pt x="14" y="1"/>
                    </a:moveTo>
                    <a:lnTo>
                      <a:pt x="8" y="2"/>
                    </a:lnTo>
                    <a:lnTo>
                      <a:pt x="4" y="10"/>
                    </a:lnTo>
                    <a:lnTo>
                      <a:pt x="3" y="18"/>
                    </a:lnTo>
                    <a:lnTo>
                      <a:pt x="0" y="24"/>
                    </a:lnTo>
                    <a:lnTo>
                      <a:pt x="3" y="30"/>
                    </a:lnTo>
                    <a:lnTo>
                      <a:pt x="10" y="28"/>
                    </a:lnTo>
                    <a:lnTo>
                      <a:pt x="10" y="24"/>
                    </a:lnTo>
                    <a:lnTo>
                      <a:pt x="10" y="18"/>
                    </a:lnTo>
                    <a:lnTo>
                      <a:pt x="11" y="12"/>
                    </a:lnTo>
                    <a:lnTo>
                      <a:pt x="15" y="5"/>
                    </a:lnTo>
                    <a:lnTo>
                      <a:pt x="9" y="6"/>
                    </a:lnTo>
                    <a:lnTo>
                      <a:pt x="15" y="5"/>
                    </a:lnTo>
                    <a:lnTo>
                      <a:pt x="15" y="1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14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90" name="Freeform 175"/>
              <p:cNvSpPr>
                <a:spLocks/>
              </p:cNvSpPr>
              <p:nvPr/>
            </p:nvSpPr>
            <p:spPr bwMode="auto">
              <a:xfrm>
                <a:off x="4227" y="2867"/>
                <a:ext cx="24" cy="61"/>
              </a:xfrm>
              <a:custGeom>
                <a:avLst/>
                <a:gdLst>
                  <a:gd name="T0" fmla="*/ 11 w 24"/>
                  <a:gd name="T1" fmla="*/ 1 h 61"/>
                  <a:gd name="T2" fmla="*/ 11 w 24"/>
                  <a:gd name="T3" fmla="*/ 2 h 61"/>
                  <a:gd name="T4" fmla="*/ 16 w 24"/>
                  <a:gd name="T5" fmla="*/ 24 h 61"/>
                  <a:gd name="T6" fmla="*/ 17 w 24"/>
                  <a:gd name="T7" fmla="*/ 46 h 61"/>
                  <a:gd name="T8" fmla="*/ 16 w 24"/>
                  <a:gd name="T9" fmla="*/ 53 h 61"/>
                  <a:gd name="T10" fmla="*/ 5 w 24"/>
                  <a:gd name="T11" fmla="*/ 47 h 61"/>
                  <a:gd name="T12" fmla="*/ 0 w 24"/>
                  <a:gd name="T13" fmla="*/ 52 h 61"/>
                  <a:gd name="T14" fmla="*/ 16 w 24"/>
                  <a:gd name="T15" fmla="*/ 61 h 61"/>
                  <a:gd name="T16" fmla="*/ 24 w 24"/>
                  <a:gd name="T17" fmla="*/ 46 h 61"/>
                  <a:gd name="T18" fmla="*/ 23 w 24"/>
                  <a:gd name="T19" fmla="*/ 24 h 61"/>
                  <a:gd name="T20" fmla="*/ 18 w 24"/>
                  <a:gd name="T21" fmla="*/ 0 h 61"/>
                  <a:gd name="T22" fmla="*/ 18 w 24"/>
                  <a:gd name="T23" fmla="*/ 1 h 61"/>
                  <a:gd name="T24" fmla="*/ 11 w 24"/>
                  <a:gd name="T25" fmla="*/ 1 h 6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"/>
                  <a:gd name="T40" fmla="*/ 0 h 61"/>
                  <a:gd name="T41" fmla="*/ 24 w 24"/>
                  <a:gd name="T42" fmla="*/ 61 h 6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" h="61">
                    <a:moveTo>
                      <a:pt x="11" y="1"/>
                    </a:moveTo>
                    <a:lnTo>
                      <a:pt x="11" y="2"/>
                    </a:lnTo>
                    <a:lnTo>
                      <a:pt x="16" y="24"/>
                    </a:lnTo>
                    <a:lnTo>
                      <a:pt x="17" y="46"/>
                    </a:lnTo>
                    <a:lnTo>
                      <a:pt x="16" y="53"/>
                    </a:lnTo>
                    <a:lnTo>
                      <a:pt x="5" y="47"/>
                    </a:lnTo>
                    <a:lnTo>
                      <a:pt x="0" y="52"/>
                    </a:lnTo>
                    <a:lnTo>
                      <a:pt x="16" y="61"/>
                    </a:lnTo>
                    <a:lnTo>
                      <a:pt x="24" y="46"/>
                    </a:lnTo>
                    <a:lnTo>
                      <a:pt x="23" y="24"/>
                    </a:lnTo>
                    <a:lnTo>
                      <a:pt x="18" y="0"/>
                    </a:lnTo>
                    <a:lnTo>
                      <a:pt x="18" y="1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91" name="Freeform 176"/>
              <p:cNvSpPr>
                <a:spLocks/>
              </p:cNvSpPr>
              <p:nvPr/>
            </p:nvSpPr>
            <p:spPr bwMode="auto">
              <a:xfrm>
                <a:off x="4235" y="2806"/>
                <a:ext cx="41" cy="62"/>
              </a:xfrm>
              <a:custGeom>
                <a:avLst/>
                <a:gdLst>
                  <a:gd name="T0" fmla="*/ 33 w 41"/>
                  <a:gd name="T1" fmla="*/ 6 h 62"/>
                  <a:gd name="T2" fmla="*/ 35 w 41"/>
                  <a:gd name="T3" fmla="*/ 1 h 62"/>
                  <a:gd name="T4" fmla="*/ 28 w 41"/>
                  <a:gd name="T5" fmla="*/ 7 h 62"/>
                  <a:gd name="T6" fmla="*/ 22 w 41"/>
                  <a:gd name="T7" fmla="*/ 12 h 62"/>
                  <a:gd name="T8" fmla="*/ 16 w 41"/>
                  <a:gd name="T9" fmla="*/ 18 h 62"/>
                  <a:gd name="T10" fmla="*/ 10 w 41"/>
                  <a:gd name="T11" fmla="*/ 24 h 62"/>
                  <a:gd name="T12" fmla="*/ 5 w 41"/>
                  <a:gd name="T13" fmla="*/ 32 h 62"/>
                  <a:gd name="T14" fmla="*/ 3 w 41"/>
                  <a:gd name="T15" fmla="*/ 42 h 62"/>
                  <a:gd name="T16" fmla="*/ 0 w 41"/>
                  <a:gd name="T17" fmla="*/ 52 h 62"/>
                  <a:gd name="T18" fmla="*/ 3 w 41"/>
                  <a:gd name="T19" fmla="*/ 62 h 62"/>
                  <a:gd name="T20" fmla="*/ 10 w 41"/>
                  <a:gd name="T21" fmla="*/ 62 h 62"/>
                  <a:gd name="T22" fmla="*/ 10 w 41"/>
                  <a:gd name="T23" fmla="*/ 52 h 62"/>
                  <a:gd name="T24" fmla="*/ 10 w 41"/>
                  <a:gd name="T25" fmla="*/ 42 h 62"/>
                  <a:gd name="T26" fmla="*/ 13 w 41"/>
                  <a:gd name="T27" fmla="*/ 35 h 62"/>
                  <a:gd name="T28" fmla="*/ 17 w 41"/>
                  <a:gd name="T29" fmla="*/ 29 h 62"/>
                  <a:gd name="T30" fmla="*/ 21 w 41"/>
                  <a:gd name="T31" fmla="*/ 23 h 62"/>
                  <a:gd name="T32" fmla="*/ 27 w 41"/>
                  <a:gd name="T33" fmla="*/ 17 h 62"/>
                  <a:gd name="T34" fmla="*/ 33 w 41"/>
                  <a:gd name="T35" fmla="*/ 12 h 62"/>
                  <a:gd name="T36" fmla="*/ 39 w 41"/>
                  <a:gd name="T37" fmla="*/ 6 h 62"/>
                  <a:gd name="T38" fmla="*/ 41 w 41"/>
                  <a:gd name="T39" fmla="*/ 1 h 62"/>
                  <a:gd name="T40" fmla="*/ 39 w 41"/>
                  <a:gd name="T41" fmla="*/ 6 h 62"/>
                  <a:gd name="T42" fmla="*/ 41 w 41"/>
                  <a:gd name="T43" fmla="*/ 3 h 62"/>
                  <a:gd name="T44" fmla="*/ 39 w 41"/>
                  <a:gd name="T45" fmla="*/ 1 h 62"/>
                  <a:gd name="T46" fmla="*/ 37 w 41"/>
                  <a:gd name="T47" fmla="*/ 0 h 62"/>
                  <a:gd name="T48" fmla="*/ 35 w 41"/>
                  <a:gd name="T49" fmla="*/ 1 h 62"/>
                  <a:gd name="T50" fmla="*/ 33 w 41"/>
                  <a:gd name="T51" fmla="*/ 6 h 6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1"/>
                  <a:gd name="T79" fmla="*/ 0 h 62"/>
                  <a:gd name="T80" fmla="*/ 41 w 41"/>
                  <a:gd name="T81" fmla="*/ 62 h 6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1" h="62">
                    <a:moveTo>
                      <a:pt x="33" y="6"/>
                    </a:moveTo>
                    <a:lnTo>
                      <a:pt x="35" y="1"/>
                    </a:lnTo>
                    <a:lnTo>
                      <a:pt x="28" y="7"/>
                    </a:lnTo>
                    <a:lnTo>
                      <a:pt x="22" y="12"/>
                    </a:lnTo>
                    <a:lnTo>
                      <a:pt x="16" y="18"/>
                    </a:lnTo>
                    <a:lnTo>
                      <a:pt x="10" y="24"/>
                    </a:lnTo>
                    <a:lnTo>
                      <a:pt x="5" y="32"/>
                    </a:lnTo>
                    <a:lnTo>
                      <a:pt x="3" y="42"/>
                    </a:lnTo>
                    <a:lnTo>
                      <a:pt x="0" y="52"/>
                    </a:lnTo>
                    <a:lnTo>
                      <a:pt x="3" y="62"/>
                    </a:lnTo>
                    <a:lnTo>
                      <a:pt x="10" y="62"/>
                    </a:lnTo>
                    <a:lnTo>
                      <a:pt x="10" y="52"/>
                    </a:lnTo>
                    <a:lnTo>
                      <a:pt x="10" y="42"/>
                    </a:lnTo>
                    <a:lnTo>
                      <a:pt x="13" y="35"/>
                    </a:lnTo>
                    <a:lnTo>
                      <a:pt x="17" y="29"/>
                    </a:lnTo>
                    <a:lnTo>
                      <a:pt x="21" y="23"/>
                    </a:lnTo>
                    <a:lnTo>
                      <a:pt x="27" y="17"/>
                    </a:lnTo>
                    <a:lnTo>
                      <a:pt x="33" y="12"/>
                    </a:lnTo>
                    <a:lnTo>
                      <a:pt x="39" y="6"/>
                    </a:lnTo>
                    <a:lnTo>
                      <a:pt x="41" y="1"/>
                    </a:lnTo>
                    <a:lnTo>
                      <a:pt x="39" y="6"/>
                    </a:lnTo>
                    <a:lnTo>
                      <a:pt x="41" y="3"/>
                    </a:lnTo>
                    <a:lnTo>
                      <a:pt x="39" y="1"/>
                    </a:lnTo>
                    <a:lnTo>
                      <a:pt x="37" y="0"/>
                    </a:lnTo>
                    <a:lnTo>
                      <a:pt x="35" y="1"/>
                    </a:lnTo>
                    <a:lnTo>
                      <a:pt x="33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92" name="Freeform 177"/>
              <p:cNvSpPr>
                <a:spLocks/>
              </p:cNvSpPr>
              <p:nvPr/>
            </p:nvSpPr>
            <p:spPr bwMode="auto">
              <a:xfrm>
                <a:off x="4231" y="2726"/>
                <a:ext cx="45" cy="86"/>
              </a:xfrm>
              <a:custGeom>
                <a:avLst/>
                <a:gdLst>
                  <a:gd name="T0" fmla="*/ 0 w 45"/>
                  <a:gd name="T1" fmla="*/ 3 h 86"/>
                  <a:gd name="T2" fmla="*/ 0 w 45"/>
                  <a:gd name="T3" fmla="*/ 3 h 86"/>
                  <a:gd name="T4" fmla="*/ 4 w 45"/>
                  <a:gd name="T5" fmla="*/ 15 h 86"/>
                  <a:gd name="T6" fmla="*/ 9 w 45"/>
                  <a:gd name="T7" fmla="*/ 27 h 86"/>
                  <a:gd name="T8" fmla="*/ 14 w 45"/>
                  <a:gd name="T9" fmla="*/ 38 h 86"/>
                  <a:gd name="T10" fmla="*/ 19 w 45"/>
                  <a:gd name="T11" fmla="*/ 49 h 86"/>
                  <a:gd name="T12" fmla="*/ 23 w 45"/>
                  <a:gd name="T13" fmla="*/ 59 h 86"/>
                  <a:gd name="T14" fmla="*/ 28 w 45"/>
                  <a:gd name="T15" fmla="*/ 67 h 86"/>
                  <a:gd name="T16" fmla="*/ 32 w 45"/>
                  <a:gd name="T17" fmla="*/ 76 h 86"/>
                  <a:gd name="T18" fmla="*/ 37 w 45"/>
                  <a:gd name="T19" fmla="*/ 86 h 86"/>
                  <a:gd name="T20" fmla="*/ 45 w 45"/>
                  <a:gd name="T21" fmla="*/ 81 h 86"/>
                  <a:gd name="T22" fmla="*/ 40 w 45"/>
                  <a:gd name="T23" fmla="*/ 73 h 86"/>
                  <a:gd name="T24" fmla="*/ 35 w 45"/>
                  <a:gd name="T25" fmla="*/ 65 h 86"/>
                  <a:gd name="T26" fmla="*/ 30 w 45"/>
                  <a:gd name="T27" fmla="*/ 56 h 86"/>
                  <a:gd name="T28" fmla="*/ 26 w 45"/>
                  <a:gd name="T29" fmla="*/ 47 h 86"/>
                  <a:gd name="T30" fmla="*/ 21 w 45"/>
                  <a:gd name="T31" fmla="*/ 36 h 86"/>
                  <a:gd name="T32" fmla="*/ 17 w 45"/>
                  <a:gd name="T33" fmla="*/ 25 h 86"/>
                  <a:gd name="T34" fmla="*/ 12 w 45"/>
                  <a:gd name="T35" fmla="*/ 12 h 86"/>
                  <a:gd name="T36" fmla="*/ 7 w 45"/>
                  <a:gd name="T37" fmla="*/ 0 h 86"/>
                  <a:gd name="T38" fmla="*/ 7 w 45"/>
                  <a:gd name="T39" fmla="*/ 0 h 86"/>
                  <a:gd name="T40" fmla="*/ 0 w 45"/>
                  <a:gd name="T41" fmla="*/ 3 h 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5"/>
                  <a:gd name="T64" fmla="*/ 0 h 86"/>
                  <a:gd name="T65" fmla="*/ 45 w 45"/>
                  <a:gd name="T66" fmla="*/ 86 h 8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5" h="86">
                    <a:moveTo>
                      <a:pt x="0" y="3"/>
                    </a:moveTo>
                    <a:lnTo>
                      <a:pt x="0" y="3"/>
                    </a:lnTo>
                    <a:lnTo>
                      <a:pt x="4" y="15"/>
                    </a:lnTo>
                    <a:lnTo>
                      <a:pt x="9" y="27"/>
                    </a:lnTo>
                    <a:lnTo>
                      <a:pt x="14" y="38"/>
                    </a:lnTo>
                    <a:lnTo>
                      <a:pt x="19" y="49"/>
                    </a:lnTo>
                    <a:lnTo>
                      <a:pt x="23" y="59"/>
                    </a:lnTo>
                    <a:lnTo>
                      <a:pt x="28" y="67"/>
                    </a:lnTo>
                    <a:lnTo>
                      <a:pt x="32" y="76"/>
                    </a:lnTo>
                    <a:lnTo>
                      <a:pt x="37" y="86"/>
                    </a:lnTo>
                    <a:lnTo>
                      <a:pt x="45" y="81"/>
                    </a:lnTo>
                    <a:lnTo>
                      <a:pt x="40" y="73"/>
                    </a:lnTo>
                    <a:lnTo>
                      <a:pt x="35" y="65"/>
                    </a:lnTo>
                    <a:lnTo>
                      <a:pt x="30" y="56"/>
                    </a:lnTo>
                    <a:lnTo>
                      <a:pt x="26" y="47"/>
                    </a:lnTo>
                    <a:lnTo>
                      <a:pt x="21" y="36"/>
                    </a:lnTo>
                    <a:lnTo>
                      <a:pt x="17" y="25"/>
                    </a:lnTo>
                    <a:lnTo>
                      <a:pt x="12" y="12"/>
                    </a:ln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93" name="Freeform 178"/>
              <p:cNvSpPr>
                <a:spLocks/>
              </p:cNvSpPr>
              <p:nvPr/>
            </p:nvSpPr>
            <p:spPr bwMode="auto">
              <a:xfrm>
                <a:off x="4227" y="2657"/>
                <a:ext cx="69" cy="72"/>
              </a:xfrm>
              <a:custGeom>
                <a:avLst/>
                <a:gdLst>
                  <a:gd name="T0" fmla="*/ 67 w 69"/>
                  <a:gd name="T1" fmla="*/ 0 h 72"/>
                  <a:gd name="T2" fmla="*/ 67 w 69"/>
                  <a:gd name="T3" fmla="*/ 0 h 72"/>
                  <a:gd name="T4" fmla="*/ 55 w 69"/>
                  <a:gd name="T5" fmla="*/ 6 h 72"/>
                  <a:gd name="T6" fmla="*/ 40 w 69"/>
                  <a:gd name="T7" fmla="*/ 13 h 72"/>
                  <a:gd name="T8" fmla="*/ 29 w 69"/>
                  <a:gd name="T9" fmla="*/ 20 h 72"/>
                  <a:gd name="T10" fmla="*/ 18 w 69"/>
                  <a:gd name="T11" fmla="*/ 28 h 72"/>
                  <a:gd name="T12" fmla="*/ 8 w 69"/>
                  <a:gd name="T13" fmla="*/ 38 h 72"/>
                  <a:gd name="T14" fmla="*/ 4 w 69"/>
                  <a:gd name="T15" fmla="*/ 49 h 72"/>
                  <a:gd name="T16" fmla="*/ 0 w 69"/>
                  <a:gd name="T17" fmla="*/ 60 h 72"/>
                  <a:gd name="T18" fmla="*/ 4 w 69"/>
                  <a:gd name="T19" fmla="*/ 72 h 72"/>
                  <a:gd name="T20" fmla="*/ 11 w 69"/>
                  <a:gd name="T21" fmla="*/ 69 h 72"/>
                  <a:gd name="T22" fmla="*/ 10 w 69"/>
                  <a:gd name="T23" fmla="*/ 60 h 72"/>
                  <a:gd name="T24" fmla="*/ 11 w 69"/>
                  <a:gd name="T25" fmla="*/ 51 h 72"/>
                  <a:gd name="T26" fmla="*/ 16 w 69"/>
                  <a:gd name="T27" fmla="*/ 42 h 72"/>
                  <a:gd name="T28" fmla="*/ 23 w 69"/>
                  <a:gd name="T29" fmla="*/ 35 h 72"/>
                  <a:gd name="T30" fmla="*/ 34 w 69"/>
                  <a:gd name="T31" fmla="*/ 28 h 72"/>
                  <a:gd name="T32" fmla="*/ 45 w 69"/>
                  <a:gd name="T33" fmla="*/ 20 h 72"/>
                  <a:gd name="T34" fmla="*/ 57 w 69"/>
                  <a:gd name="T35" fmla="*/ 13 h 72"/>
                  <a:gd name="T36" fmla="*/ 69 w 69"/>
                  <a:gd name="T37" fmla="*/ 7 h 72"/>
                  <a:gd name="T38" fmla="*/ 69 w 69"/>
                  <a:gd name="T39" fmla="*/ 7 h 72"/>
                  <a:gd name="T40" fmla="*/ 67 w 69"/>
                  <a:gd name="T41" fmla="*/ 0 h 7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9"/>
                  <a:gd name="T64" fmla="*/ 0 h 72"/>
                  <a:gd name="T65" fmla="*/ 69 w 69"/>
                  <a:gd name="T66" fmla="*/ 72 h 7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9" h="72">
                    <a:moveTo>
                      <a:pt x="67" y="0"/>
                    </a:moveTo>
                    <a:lnTo>
                      <a:pt x="67" y="0"/>
                    </a:lnTo>
                    <a:lnTo>
                      <a:pt x="55" y="6"/>
                    </a:lnTo>
                    <a:lnTo>
                      <a:pt x="40" y="13"/>
                    </a:lnTo>
                    <a:lnTo>
                      <a:pt x="29" y="20"/>
                    </a:lnTo>
                    <a:lnTo>
                      <a:pt x="18" y="28"/>
                    </a:lnTo>
                    <a:lnTo>
                      <a:pt x="8" y="38"/>
                    </a:lnTo>
                    <a:lnTo>
                      <a:pt x="4" y="49"/>
                    </a:lnTo>
                    <a:lnTo>
                      <a:pt x="0" y="60"/>
                    </a:lnTo>
                    <a:lnTo>
                      <a:pt x="4" y="72"/>
                    </a:lnTo>
                    <a:lnTo>
                      <a:pt x="11" y="69"/>
                    </a:lnTo>
                    <a:lnTo>
                      <a:pt x="10" y="60"/>
                    </a:lnTo>
                    <a:lnTo>
                      <a:pt x="11" y="51"/>
                    </a:lnTo>
                    <a:lnTo>
                      <a:pt x="16" y="42"/>
                    </a:lnTo>
                    <a:lnTo>
                      <a:pt x="23" y="35"/>
                    </a:lnTo>
                    <a:lnTo>
                      <a:pt x="34" y="28"/>
                    </a:lnTo>
                    <a:lnTo>
                      <a:pt x="45" y="20"/>
                    </a:lnTo>
                    <a:lnTo>
                      <a:pt x="57" y="13"/>
                    </a:lnTo>
                    <a:lnTo>
                      <a:pt x="69" y="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94" name="Freeform 179"/>
              <p:cNvSpPr>
                <a:spLocks/>
              </p:cNvSpPr>
              <p:nvPr/>
            </p:nvSpPr>
            <p:spPr bwMode="auto">
              <a:xfrm>
                <a:off x="4294" y="2635"/>
                <a:ext cx="46" cy="29"/>
              </a:xfrm>
              <a:custGeom>
                <a:avLst/>
                <a:gdLst>
                  <a:gd name="T0" fmla="*/ 39 w 46"/>
                  <a:gd name="T1" fmla="*/ 5 h 29"/>
                  <a:gd name="T2" fmla="*/ 39 w 46"/>
                  <a:gd name="T3" fmla="*/ 2 h 29"/>
                  <a:gd name="T4" fmla="*/ 38 w 46"/>
                  <a:gd name="T5" fmla="*/ 3 h 29"/>
                  <a:gd name="T6" fmla="*/ 34 w 46"/>
                  <a:gd name="T7" fmla="*/ 6 h 29"/>
                  <a:gd name="T8" fmla="*/ 32 w 46"/>
                  <a:gd name="T9" fmla="*/ 8 h 29"/>
                  <a:gd name="T10" fmla="*/ 27 w 46"/>
                  <a:gd name="T11" fmla="*/ 11 h 29"/>
                  <a:gd name="T12" fmla="*/ 21 w 46"/>
                  <a:gd name="T13" fmla="*/ 13 h 29"/>
                  <a:gd name="T14" fmla="*/ 15 w 46"/>
                  <a:gd name="T15" fmla="*/ 16 h 29"/>
                  <a:gd name="T16" fmla="*/ 7 w 46"/>
                  <a:gd name="T17" fmla="*/ 18 h 29"/>
                  <a:gd name="T18" fmla="*/ 0 w 46"/>
                  <a:gd name="T19" fmla="*/ 22 h 29"/>
                  <a:gd name="T20" fmla="*/ 2 w 46"/>
                  <a:gd name="T21" fmla="*/ 29 h 29"/>
                  <a:gd name="T22" fmla="*/ 10 w 46"/>
                  <a:gd name="T23" fmla="*/ 25 h 29"/>
                  <a:gd name="T24" fmla="*/ 17 w 46"/>
                  <a:gd name="T25" fmla="*/ 23 h 29"/>
                  <a:gd name="T26" fmla="*/ 23 w 46"/>
                  <a:gd name="T27" fmla="*/ 21 h 29"/>
                  <a:gd name="T28" fmla="*/ 29 w 46"/>
                  <a:gd name="T29" fmla="*/ 18 h 29"/>
                  <a:gd name="T30" fmla="*/ 34 w 46"/>
                  <a:gd name="T31" fmla="*/ 16 h 29"/>
                  <a:gd name="T32" fmla="*/ 39 w 46"/>
                  <a:gd name="T33" fmla="*/ 13 h 29"/>
                  <a:gd name="T34" fmla="*/ 43 w 46"/>
                  <a:gd name="T35" fmla="*/ 11 h 29"/>
                  <a:gd name="T36" fmla="*/ 46 w 46"/>
                  <a:gd name="T37" fmla="*/ 7 h 29"/>
                  <a:gd name="T38" fmla="*/ 46 w 46"/>
                  <a:gd name="T39" fmla="*/ 5 h 29"/>
                  <a:gd name="T40" fmla="*/ 46 w 46"/>
                  <a:gd name="T41" fmla="*/ 7 h 29"/>
                  <a:gd name="T42" fmla="*/ 46 w 46"/>
                  <a:gd name="T43" fmla="*/ 3 h 29"/>
                  <a:gd name="T44" fmla="*/ 45 w 46"/>
                  <a:gd name="T45" fmla="*/ 1 h 29"/>
                  <a:gd name="T46" fmla="*/ 41 w 46"/>
                  <a:gd name="T47" fmla="*/ 0 h 29"/>
                  <a:gd name="T48" fmla="*/ 39 w 46"/>
                  <a:gd name="T49" fmla="*/ 2 h 29"/>
                  <a:gd name="T50" fmla="*/ 39 w 46"/>
                  <a:gd name="T51" fmla="*/ 5 h 2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"/>
                  <a:gd name="T79" fmla="*/ 0 h 29"/>
                  <a:gd name="T80" fmla="*/ 46 w 46"/>
                  <a:gd name="T81" fmla="*/ 29 h 2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" h="29">
                    <a:moveTo>
                      <a:pt x="39" y="5"/>
                    </a:moveTo>
                    <a:lnTo>
                      <a:pt x="39" y="2"/>
                    </a:lnTo>
                    <a:lnTo>
                      <a:pt x="38" y="3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27" y="11"/>
                    </a:lnTo>
                    <a:lnTo>
                      <a:pt x="21" y="13"/>
                    </a:lnTo>
                    <a:lnTo>
                      <a:pt x="15" y="16"/>
                    </a:lnTo>
                    <a:lnTo>
                      <a:pt x="7" y="18"/>
                    </a:lnTo>
                    <a:lnTo>
                      <a:pt x="0" y="22"/>
                    </a:lnTo>
                    <a:lnTo>
                      <a:pt x="2" y="29"/>
                    </a:lnTo>
                    <a:lnTo>
                      <a:pt x="10" y="25"/>
                    </a:lnTo>
                    <a:lnTo>
                      <a:pt x="17" y="23"/>
                    </a:lnTo>
                    <a:lnTo>
                      <a:pt x="23" y="21"/>
                    </a:lnTo>
                    <a:lnTo>
                      <a:pt x="29" y="18"/>
                    </a:lnTo>
                    <a:lnTo>
                      <a:pt x="34" y="16"/>
                    </a:lnTo>
                    <a:lnTo>
                      <a:pt x="39" y="13"/>
                    </a:lnTo>
                    <a:lnTo>
                      <a:pt x="43" y="11"/>
                    </a:lnTo>
                    <a:lnTo>
                      <a:pt x="46" y="7"/>
                    </a:lnTo>
                    <a:lnTo>
                      <a:pt x="46" y="5"/>
                    </a:lnTo>
                    <a:lnTo>
                      <a:pt x="46" y="7"/>
                    </a:lnTo>
                    <a:lnTo>
                      <a:pt x="46" y="3"/>
                    </a:lnTo>
                    <a:lnTo>
                      <a:pt x="45" y="1"/>
                    </a:lnTo>
                    <a:lnTo>
                      <a:pt x="41" y="0"/>
                    </a:lnTo>
                    <a:lnTo>
                      <a:pt x="39" y="2"/>
                    </a:lnTo>
                    <a:lnTo>
                      <a:pt x="39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95" name="Freeform 180"/>
              <p:cNvSpPr>
                <a:spLocks/>
              </p:cNvSpPr>
              <p:nvPr/>
            </p:nvSpPr>
            <p:spPr bwMode="auto">
              <a:xfrm>
                <a:off x="4328" y="2549"/>
                <a:ext cx="15" cy="91"/>
              </a:xfrm>
              <a:custGeom>
                <a:avLst/>
                <a:gdLst>
                  <a:gd name="T0" fmla="*/ 7 w 15"/>
                  <a:gd name="T1" fmla="*/ 2 h 91"/>
                  <a:gd name="T2" fmla="*/ 0 w 15"/>
                  <a:gd name="T3" fmla="*/ 5 h 91"/>
                  <a:gd name="T4" fmla="*/ 3 w 15"/>
                  <a:gd name="T5" fmla="*/ 24 h 91"/>
                  <a:gd name="T6" fmla="*/ 5 w 15"/>
                  <a:gd name="T7" fmla="*/ 47 h 91"/>
                  <a:gd name="T8" fmla="*/ 5 w 15"/>
                  <a:gd name="T9" fmla="*/ 71 h 91"/>
                  <a:gd name="T10" fmla="*/ 5 w 15"/>
                  <a:gd name="T11" fmla="*/ 91 h 91"/>
                  <a:gd name="T12" fmla="*/ 12 w 15"/>
                  <a:gd name="T13" fmla="*/ 91 h 91"/>
                  <a:gd name="T14" fmla="*/ 15 w 15"/>
                  <a:gd name="T15" fmla="*/ 71 h 91"/>
                  <a:gd name="T16" fmla="*/ 12 w 15"/>
                  <a:gd name="T17" fmla="*/ 47 h 91"/>
                  <a:gd name="T18" fmla="*/ 10 w 15"/>
                  <a:gd name="T19" fmla="*/ 24 h 91"/>
                  <a:gd name="T20" fmla="*/ 10 w 15"/>
                  <a:gd name="T21" fmla="*/ 5 h 91"/>
                  <a:gd name="T22" fmla="*/ 3 w 15"/>
                  <a:gd name="T23" fmla="*/ 9 h 91"/>
                  <a:gd name="T24" fmla="*/ 10 w 15"/>
                  <a:gd name="T25" fmla="*/ 5 h 91"/>
                  <a:gd name="T26" fmla="*/ 9 w 15"/>
                  <a:gd name="T27" fmla="*/ 2 h 91"/>
                  <a:gd name="T28" fmla="*/ 5 w 15"/>
                  <a:gd name="T29" fmla="*/ 0 h 91"/>
                  <a:gd name="T30" fmla="*/ 1 w 15"/>
                  <a:gd name="T31" fmla="*/ 2 h 91"/>
                  <a:gd name="T32" fmla="*/ 0 w 15"/>
                  <a:gd name="T33" fmla="*/ 5 h 91"/>
                  <a:gd name="T34" fmla="*/ 7 w 15"/>
                  <a:gd name="T35" fmla="*/ 2 h 9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"/>
                  <a:gd name="T55" fmla="*/ 0 h 91"/>
                  <a:gd name="T56" fmla="*/ 15 w 15"/>
                  <a:gd name="T57" fmla="*/ 91 h 9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" h="91">
                    <a:moveTo>
                      <a:pt x="7" y="2"/>
                    </a:moveTo>
                    <a:lnTo>
                      <a:pt x="0" y="5"/>
                    </a:lnTo>
                    <a:lnTo>
                      <a:pt x="3" y="24"/>
                    </a:lnTo>
                    <a:lnTo>
                      <a:pt x="5" y="47"/>
                    </a:lnTo>
                    <a:lnTo>
                      <a:pt x="5" y="71"/>
                    </a:lnTo>
                    <a:lnTo>
                      <a:pt x="5" y="91"/>
                    </a:lnTo>
                    <a:lnTo>
                      <a:pt x="12" y="91"/>
                    </a:lnTo>
                    <a:lnTo>
                      <a:pt x="15" y="71"/>
                    </a:lnTo>
                    <a:lnTo>
                      <a:pt x="12" y="47"/>
                    </a:lnTo>
                    <a:lnTo>
                      <a:pt x="10" y="24"/>
                    </a:lnTo>
                    <a:lnTo>
                      <a:pt x="10" y="5"/>
                    </a:lnTo>
                    <a:lnTo>
                      <a:pt x="3" y="9"/>
                    </a:lnTo>
                    <a:lnTo>
                      <a:pt x="10" y="5"/>
                    </a:lnTo>
                    <a:lnTo>
                      <a:pt x="9" y="2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96" name="Freeform 181"/>
              <p:cNvSpPr>
                <a:spLocks/>
              </p:cNvSpPr>
              <p:nvPr/>
            </p:nvSpPr>
            <p:spPr bwMode="auto">
              <a:xfrm>
                <a:off x="4331" y="2551"/>
                <a:ext cx="41" cy="14"/>
              </a:xfrm>
              <a:custGeom>
                <a:avLst/>
                <a:gdLst>
                  <a:gd name="T0" fmla="*/ 39 w 41"/>
                  <a:gd name="T1" fmla="*/ 0 h 14"/>
                  <a:gd name="T2" fmla="*/ 39 w 41"/>
                  <a:gd name="T3" fmla="*/ 0 h 14"/>
                  <a:gd name="T4" fmla="*/ 34 w 41"/>
                  <a:gd name="T5" fmla="*/ 1 h 14"/>
                  <a:gd name="T6" fmla="*/ 29 w 41"/>
                  <a:gd name="T7" fmla="*/ 3 h 14"/>
                  <a:gd name="T8" fmla="*/ 26 w 41"/>
                  <a:gd name="T9" fmla="*/ 5 h 14"/>
                  <a:gd name="T10" fmla="*/ 21 w 41"/>
                  <a:gd name="T11" fmla="*/ 5 h 14"/>
                  <a:gd name="T12" fmla="*/ 17 w 41"/>
                  <a:gd name="T13" fmla="*/ 5 h 14"/>
                  <a:gd name="T14" fmla="*/ 13 w 41"/>
                  <a:gd name="T15" fmla="*/ 5 h 14"/>
                  <a:gd name="T16" fmla="*/ 8 w 41"/>
                  <a:gd name="T17" fmla="*/ 2 h 14"/>
                  <a:gd name="T18" fmla="*/ 4 w 41"/>
                  <a:gd name="T19" fmla="*/ 0 h 14"/>
                  <a:gd name="T20" fmla="*/ 0 w 41"/>
                  <a:gd name="T21" fmla="*/ 7 h 14"/>
                  <a:gd name="T22" fmla="*/ 6 w 41"/>
                  <a:gd name="T23" fmla="*/ 9 h 14"/>
                  <a:gd name="T24" fmla="*/ 11 w 41"/>
                  <a:gd name="T25" fmla="*/ 12 h 14"/>
                  <a:gd name="T26" fmla="*/ 17 w 41"/>
                  <a:gd name="T27" fmla="*/ 14 h 14"/>
                  <a:gd name="T28" fmla="*/ 21 w 41"/>
                  <a:gd name="T29" fmla="*/ 12 h 14"/>
                  <a:gd name="T30" fmla="*/ 26 w 41"/>
                  <a:gd name="T31" fmla="*/ 12 h 14"/>
                  <a:gd name="T32" fmla="*/ 31 w 41"/>
                  <a:gd name="T33" fmla="*/ 11 h 14"/>
                  <a:gd name="T34" fmla="*/ 36 w 41"/>
                  <a:gd name="T35" fmla="*/ 8 h 14"/>
                  <a:gd name="T36" fmla="*/ 41 w 41"/>
                  <a:gd name="T37" fmla="*/ 7 h 14"/>
                  <a:gd name="T38" fmla="*/ 41 w 41"/>
                  <a:gd name="T39" fmla="*/ 7 h 14"/>
                  <a:gd name="T40" fmla="*/ 39 w 41"/>
                  <a:gd name="T41" fmla="*/ 0 h 1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1"/>
                  <a:gd name="T64" fmla="*/ 0 h 14"/>
                  <a:gd name="T65" fmla="*/ 41 w 41"/>
                  <a:gd name="T66" fmla="*/ 14 h 1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1" h="14">
                    <a:moveTo>
                      <a:pt x="39" y="0"/>
                    </a:moveTo>
                    <a:lnTo>
                      <a:pt x="39" y="0"/>
                    </a:lnTo>
                    <a:lnTo>
                      <a:pt x="34" y="1"/>
                    </a:lnTo>
                    <a:lnTo>
                      <a:pt x="29" y="3"/>
                    </a:lnTo>
                    <a:lnTo>
                      <a:pt x="26" y="5"/>
                    </a:lnTo>
                    <a:lnTo>
                      <a:pt x="21" y="5"/>
                    </a:lnTo>
                    <a:lnTo>
                      <a:pt x="17" y="5"/>
                    </a:lnTo>
                    <a:lnTo>
                      <a:pt x="13" y="5"/>
                    </a:lnTo>
                    <a:lnTo>
                      <a:pt x="8" y="2"/>
                    </a:lnTo>
                    <a:lnTo>
                      <a:pt x="4" y="0"/>
                    </a:lnTo>
                    <a:lnTo>
                      <a:pt x="0" y="7"/>
                    </a:lnTo>
                    <a:lnTo>
                      <a:pt x="6" y="9"/>
                    </a:lnTo>
                    <a:lnTo>
                      <a:pt x="11" y="12"/>
                    </a:lnTo>
                    <a:lnTo>
                      <a:pt x="17" y="14"/>
                    </a:lnTo>
                    <a:lnTo>
                      <a:pt x="21" y="12"/>
                    </a:lnTo>
                    <a:lnTo>
                      <a:pt x="26" y="12"/>
                    </a:lnTo>
                    <a:lnTo>
                      <a:pt x="31" y="11"/>
                    </a:lnTo>
                    <a:lnTo>
                      <a:pt x="36" y="8"/>
                    </a:lnTo>
                    <a:lnTo>
                      <a:pt x="41" y="7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97" name="Freeform 182"/>
              <p:cNvSpPr>
                <a:spLocks/>
              </p:cNvSpPr>
              <p:nvPr/>
            </p:nvSpPr>
            <p:spPr bwMode="auto">
              <a:xfrm>
                <a:off x="4370" y="2545"/>
                <a:ext cx="47" cy="13"/>
              </a:xfrm>
              <a:custGeom>
                <a:avLst/>
                <a:gdLst>
                  <a:gd name="T0" fmla="*/ 47 w 47"/>
                  <a:gd name="T1" fmla="*/ 9 h 13"/>
                  <a:gd name="T2" fmla="*/ 43 w 47"/>
                  <a:gd name="T3" fmla="*/ 3 h 13"/>
                  <a:gd name="T4" fmla="*/ 37 w 47"/>
                  <a:gd name="T5" fmla="*/ 2 h 13"/>
                  <a:gd name="T6" fmla="*/ 31 w 47"/>
                  <a:gd name="T7" fmla="*/ 1 h 13"/>
                  <a:gd name="T8" fmla="*/ 25 w 47"/>
                  <a:gd name="T9" fmla="*/ 0 h 13"/>
                  <a:gd name="T10" fmla="*/ 20 w 47"/>
                  <a:gd name="T11" fmla="*/ 1 h 13"/>
                  <a:gd name="T12" fmla="*/ 15 w 47"/>
                  <a:gd name="T13" fmla="*/ 2 h 13"/>
                  <a:gd name="T14" fmla="*/ 11 w 47"/>
                  <a:gd name="T15" fmla="*/ 3 h 13"/>
                  <a:gd name="T16" fmla="*/ 6 w 47"/>
                  <a:gd name="T17" fmla="*/ 4 h 13"/>
                  <a:gd name="T18" fmla="*/ 0 w 47"/>
                  <a:gd name="T19" fmla="*/ 6 h 13"/>
                  <a:gd name="T20" fmla="*/ 2 w 47"/>
                  <a:gd name="T21" fmla="*/ 13 h 13"/>
                  <a:gd name="T22" fmla="*/ 6 w 47"/>
                  <a:gd name="T23" fmla="*/ 12 h 13"/>
                  <a:gd name="T24" fmla="*/ 11 w 47"/>
                  <a:gd name="T25" fmla="*/ 11 h 13"/>
                  <a:gd name="T26" fmla="*/ 15 w 47"/>
                  <a:gd name="T27" fmla="*/ 9 h 13"/>
                  <a:gd name="T28" fmla="*/ 20 w 47"/>
                  <a:gd name="T29" fmla="*/ 8 h 13"/>
                  <a:gd name="T30" fmla="*/ 25 w 47"/>
                  <a:gd name="T31" fmla="*/ 9 h 13"/>
                  <a:gd name="T32" fmla="*/ 31 w 47"/>
                  <a:gd name="T33" fmla="*/ 8 h 13"/>
                  <a:gd name="T34" fmla="*/ 37 w 47"/>
                  <a:gd name="T35" fmla="*/ 9 h 13"/>
                  <a:gd name="T36" fmla="*/ 43 w 47"/>
                  <a:gd name="T37" fmla="*/ 11 h 13"/>
                  <a:gd name="T38" fmla="*/ 40 w 47"/>
                  <a:gd name="T39" fmla="*/ 4 h 13"/>
                  <a:gd name="T40" fmla="*/ 43 w 47"/>
                  <a:gd name="T41" fmla="*/ 11 h 13"/>
                  <a:gd name="T42" fmla="*/ 46 w 47"/>
                  <a:gd name="T43" fmla="*/ 9 h 13"/>
                  <a:gd name="T44" fmla="*/ 47 w 47"/>
                  <a:gd name="T45" fmla="*/ 7 h 13"/>
                  <a:gd name="T46" fmla="*/ 46 w 47"/>
                  <a:gd name="T47" fmla="*/ 4 h 13"/>
                  <a:gd name="T48" fmla="*/ 43 w 47"/>
                  <a:gd name="T49" fmla="*/ 3 h 13"/>
                  <a:gd name="T50" fmla="*/ 47 w 47"/>
                  <a:gd name="T51" fmla="*/ 9 h 1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7"/>
                  <a:gd name="T79" fmla="*/ 0 h 13"/>
                  <a:gd name="T80" fmla="*/ 47 w 47"/>
                  <a:gd name="T81" fmla="*/ 13 h 1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7" h="13">
                    <a:moveTo>
                      <a:pt x="47" y="9"/>
                    </a:moveTo>
                    <a:lnTo>
                      <a:pt x="43" y="3"/>
                    </a:lnTo>
                    <a:lnTo>
                      <a:pt x="37" y="2"/>
                    </a:lnTo>
                    <a:lnTo>
                      <a:pt x="31" y="1"/>
                    </a:lnTo>
                    <a:lnTo>
                      <a:pt x="25" y="0"/>
                    </a:lnTo>
                    <a:lnTo>
                      <a:pt x="20" y="1"/>
                    </a:lnTo>
                    <a:lnTo>
                      <a:pt x="15" y="2"/>
                    </a:lnTo>
                    <a:lnTo>
                      <a:pt x="11" y="3"/>
                    </a:lnTo>
                    <a:lnTo>
                      <a:pt x="6" y="4"/>
                    </a:lnTo>
                    <a:lnTo>
                      <a:pt x="0" y="6"/>
                    </a:lnTo>
                    <a:lnTo>
                      <a:pt x="2" y="13"/>
                    </a:lnTo>
                    <a:lnTo>
                      <a:pt x="6" y="12"/>
                    </a:lnTo>
                    <a:lnTo>
                      <a:pt x="11" y="11"/>
                    </a:lnTo>
                    <a:lnTo>
                      <a:pt x="15" y="9"/>
                    </a:lnTo>
                    <a:lnTo>
                      <a:pt x="20" y="8"/>
                    </a:lnTo>
                    <a:lnTo>
                      <a:pt x="25" y="9"/>
                    </a:lnTo>
                    <a:lnTo>
                      <a:pt x="31" y="8"/>
                    </a:lnTo>
                    <a:lnTo>
                      <a:pt x="37" y="9"/>
                    </a:lnTo>
                    <a:lnTo>
                      <a:pt x="43" y="11"/>
                    </a:lnTo>
                    <a:lnTo>
                      <a:pt x="40" y="4"/>
                    </a:lnTo>
                    <a:lnTo>
                      <a:pt x="43" y="11"/>
                    </a:lnTo>
                    <a:lnTo>
                      <a:pt x="46" y="9"/>
                    </a:lnTo>
                    <a:lnTo>
                      <a:pt x="47" y="7"/>
                    </a:lnTo>
                    <a:lnTo>
                      <a:pt x="46" y="4"/>
                    </a:lnTo>
                    <a:lnTo>
                      <a:pt x="43" y="3"/>
                    </a:lnTo>
                    <a:lnTo>
                      <a:pt x="47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98" name="Freeform 183"/>
              <p:cNvSpPr>
                <a:spLocks/>
              </p:cNvSpPr>
              <p:nvPr/>
            </p:nvSpPr>
            <p:spPr bwMode="auto">
              <a:xfrm>
                <a:off x="4405" y="2535"/>
                <a:ext cx="88" cy="31"/>
              </a:xfrm>
              <a:custGeom>
                <a:avLst/>
                <a:gdLst>
                  <a:gd name="T0" fmla="*/ 88 w 88"/>
                  <a:gd name="T1" fmla="*/ 1 h 31"/>
                  <a:gd name="T2" fmla="*/ 83 w 88"/>
                  <a:gd name="T3" fmla="*/ 0 h 31"/>
                  <a:gd name="T4" fmla="*/ 72 w 88"/>
                  <a:gd name="T5" fmla="*/ 5 h 31"/>
                  <a:gd name="T6" fmla="*/ 57 w 88"/>
                  <a:gd name="T7" fmla="*/ 10 h 31"/>
                  <a:gd name="T8" fmla="*/ 43 w 88"/>
                  <a:gd name="T9" fmla="*/ 16 h 31"/>
                  <a:gd name="T10" fmla="*/ 29 w 88"/>
                  <a:gd name="T11" fmla="*/ 21 h 31"/>
                  <a:gd name="T12" fmla="*/ 17 w 88"/>
                  <a:gd name="T13" fmla="*/ 24 h 31"/>
                  <a:gd name="T14" fmla="*/ 10 w 88"/>
                  <a:gd name="T15" fmla="*/ 24 h 31"/>
                  <a:gd name="T16" fmla="*/ 10 w 88"/>
                  <a:gd name="T17" fmla="*/ 24 h 31"/>
                  <a:gd name="T18" fmla="*/ 12 w 88"/>
                  <a:gd name="T19" fmla="*/ 19 h 31"/>
                  <a:gd name="T20" fmla="*/ 5 w 88"/>
                  <a:gd name="T21" fmla="*/ 14 h 31"/>
                  <a:gd name="T22" fmla="*/ 0 w 88"/>
                  <a:gd name="T23" fmla="*/ 24 h 31"/>
                  <a:gd name="T24" fmla="*/ 7 w 88"/>
                  <a:gd name="T25" fmla="*/ 31 h 31"/>
                  <a:gd name="T26" fmla="*/ 17 w 88"/>
                  <a:gd name="T27" fmla="*/ 31 h 31"/>
                  <a:gd name="T28" fmla="*/ 32 w 88"/>
                  <a:gd name="T29" fmla="*/ 28 h 31"/>
                  <a:gd name="T30" fmla="*/ 45 w 88"/>
                  <a:gd name="T31" fmla="*/ 23 h 31"/>
                  <a:gd name="T32" fmla="*/ 60 w 88"/>
                  <a:gd name="T33" fmla="*/ 17 h 31"/>
                  <a:gd name="T34" fmla="*/ 74 w 88"/>
                  <a:gd name="T35" fmla="*/ 12 h 31"/>
                  <a:gd name="T36" fmla="*/ 85 w 88"/>
                  <a:gd name="T37" fmla="*/ 7 h 31"/>
                  <a:gd name="T38" fmla="*/ 80 w 88"/>
                  <a:gd name="T39" fmla="*/ 6 h 31"/>
                  <a:gd name="T40" fmla="*/ 85 w 88"/>
                  <a:gd name="T41" fmla="*/ 7 h 31"/>
                  <a:gd name="T42" fmla="*/ 88 w 88"/>
                  <a:gd name="T43" fmla="*/ 5 h 31"/>
                  <a:gd name="T44" fmla="*/ 88 w 88"/>
                  <a:gd name="T45" fmla="*/ 2 h 31"/>
                  <a:gd name="T46" fmla="*/ 87 w 88"/>
                  <a:gd name="T47" fmla="*/ 0 h 31"/>
                  <a:gd name="T48" fmla="*/ 83 w 88"/>
                  <a:gd name="T49" fmla="*/ 0 h 31"/>
                  <a:gd name="T50" fmla="*/ 88 w 88"/>
                  <a:gd name="T51" fmla="*/ 1 h 3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8"/>
                  <a:gd name="T79" fmla="*/ 0 h 31"/>
                  <a:gd name="T80" fmla="*/ 88 w 88"/>
                  <a:gd name="T81" fmla="*/ 31 h 3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8" h="31">
                    <a:moveTo>
                      <a:pt x="88" y="1"/>
                    </a:moveTo>
                    <a:lnTo>
                      <a:pt x="83" y="0"/>
                    </a:lnTo>
                    <a:lnTo>
                      <a:pt x="72" y="5"/>
                    </a:lnTo>
                    <a:lnTo>
                      <a:pt x="57" y="10"/>
                    </a:lnTo>
                    <a:lnTo>
                      <a:pt x="43" y="16"/>
                    </a:lnTo>
                    <a:lnTo>
                      <a:pt x="29" y="21"/>
                    </a:lnTo>
                    <a:lnTo>
                      <a:pt x="17" y="24"/>
                    </a:lnTo>
                    <a:lnTo>
                      <a:pt x="10" y="24"/>
                    </a:lnTo>
                    <a:lnTo>
                      <a:pt x="12" y="19"/>
                    </a:lnTo>
                    <a:lnTo>
                      <a:pt x="5" y="14"/>
                    </a:lnTo>
                    <a:lnTo>
                      <a:pt x="0" y="24"/>
                    </a:lnTo>
                    <a:lnTo>
                      <a:pt x="7" y="31"/>
                    </a:lnTo>
                    <a:lnTo>
                      <a:pt x="17" y="31"/>
                    </a:lnTo>
                    <a:lnTo>
                      <a:pt x="32" y="28"/>
                    </a:lnTo>
                    <a:lnTo>
                      <a:pt x="45" y="23"/>
                    </a:lnTo>
                    <a:lnTo>
                      <a:pt x="60" y="17"/>
                    </a:lnTo>
                    <a:lnTo>
                      <a:pt x="74" y="12"/>
                    </a:lnTo>
                    <a:lnTo>
                      <a:pt x="85" y="7"/>
                    </a:lnTo>
                    <a:lnTo>
                      <a:pt x="80" y="6"/>
                    </a:lnTo>
                    <a:lnTo>
                      <a:pt x="85" y="7"/>
                    </a:lnTo>
                    <a:lnTo>
                      <a:pt x="88" y="5"/>
                    </a:lnTo>
                    <a:lnTo>
                      <a:pt x="88" y="2"/>
                    </a:lnTo>
                    <a:lnTo>
                      <a:pt x="87" y="0"/>
                    </a:lnTo>
                    <a:lnTo>
                      <a:pt x="83" y="0"/>
                    </a:lnTo>
                    <a:lnTo>
                      <a:pt x="88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499" name="Freeform 184"/>
              <p:cNvSpPr>
                <a:spLocks/>
              </p:cNvSpPr>
              <p:nvPr/>
            </p:nvSpPr>
            <p:spPr bwMode="auto">
              <a:xfrm>
                <a:off x="4485" y="2536"/>
                <a:ext cx="28" cy="88"/>
              </a:xfrm>
              <a:custGeom>
                <a:avLst/>
                <a:gdLst>
                  <a:gd name="T0" fmla="*/ 25 w 28"/>
                  <a:gd name="T1" fmla="*/ 80 h 88"/>
                  <a:gd name="T2" fmla="*/ 27 w 28"/>
                  <a:gd name="T3" fmla="*/ 84 h 88"/>
                  <a:gd name="T4" fmla="*/ 28 w 28"/>
                  <a:gd name="T5" fmla="*/ 67 h 88"/>
                  <a:gd name="T6" fmla="*/ 26 w 28"/>
                  <a:gd name="T7" fmla="*/ 46 h 88"/>
                  <a:gd name="T8" fmla="*/ 20 w 28"/>
                  <a:gd name="T9" fmla="*/ 23 h 88"/>
                  <a:gd name="T10" fmla="*/ 8 w 28"/>
                  <a:gd name="T11" fmla="*/ 0 h 88"/>
                  <a:gd name="T12" fmla="*/ 0 w 28"/>
                  <a:gd name="T13" fmla="*/ 5 h 88"/>
                  <a:gd name="T14" fmla="*/ 13 w 28"/>
                  <a:gd name="T15" fmla="*/ 26 h 88"/>
                  <a:gd name="T16" fmla="*/ 19 w 28"/>
                  <a:gd name="T17" fmla="*/ 46 h 88"/>
                  <a:gd name="T18" fmla="*/ 19 w 28"/>
                  <a:gd name="T19" fmla="*/ 67 h 88"/>
                  <a:gd name="T20" fmla="*/ 20 w 28"/>
                  <a:gd name="T21" fmla="*/ 84 h 88"/>
                  <a:gd name="T22" fmla="*/ 22 w 28"/>
                  <a:gd name="T23" fmla="*/ 88 h 88"/>
                  <a:gd name="T24" fmla="*/ 20 w 28"/>
                  <a:gd name="T25" fmla="*/ 84 h 88"/>
                  <a:gd name="T26" fmla="*/ 21 w 28"/>
                  <a:gd name="T27" fmla="*/ 87 h 88"/>
                  <a:gd name="T28" fmla="*/ 24 w 28"/>
                  <a:gd name="T29" fmla="*/ 88 h 88"/>
                  <a:gd name="T30" fmla="*/ 26 w 28"/>
                  <a:gd name="T31" fmla="*/ 87 h 88"/>
                  <a:gd name="T32" fmla="*/ 27 w 28"/>
                  <a:gd name="T33" fmla="*/ 84 h 88"/>
                  <a:gd name="T34" fmla="*/ 25 w 28"/>
                  <a:gd name="T35" fmla="*/ 80 h 8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8"/>
                  <a:gd name="T55" fmla="*/ 0 h 88"/>
                  <a:gd name="T56" fmla="*/ 28 w 28"/>
                  <a:gd name="T57" fmla="*/ 88 h 8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8" h="88">
                    <a:moveTo>
                      <a:pt x="25" y="80"/>
                    </a:moveTo>
                    <a:lnTo>
                      <a:pt x="27" y="84"/>
                    </a:lnTo>
                    <a:lnTo>
                      <a:pt x="28" y="67"/>
                    </a:lnTo>
                    <a:lnTo>
                      <a:pt x="26" y="46"/>
                    </a:lnTo>
                    <a:lnTo>
                      <a:pt x="20" y="23"/>
                    </a:lnTo>
                    <a:lnTo>
                      <a:pt x="8" y="0"/>
                    </a:lnTo>
                    <a:lnTo>
                      <a:pt x="0" y="5"/>
                    </a:lnTo>
                    <a:lnTo>
                      <a:pt x="13" y="26"/>
                    </a:lnTo>
                    <a:lnTo>
                      <a:pt x="19" y="46"/>
                    </a:lnTo>
                    <a:lnTo>
                      <a:pt x="19" y="67"/>
                    </a:lnTo>
                    <a:lnTo>
                      <a:pt x="20" y="84"/>
                    </a:lnTo>
                    <a:lnTo>
                      <a:pt x="22" y="88"/>
                    </a:lnTo>
                    <a:lnTo>
                      <a:pt x="20" y="84"/>
                    </a:lnTo>
                    <a:lnTo>
                      <a:pt x="21" y="87"/>
                    </a:lnTo>
                    <a:lnTo>
                      <a:pt x="24" y="88"/>
                    </a:lnTo>
                    <a:lnTo>
                      <a:pt x="26" y="87"/>
                    </a:lnTo>
                    <a:lnTo>
                      <a:pt x="27" y="84"/>
                    </a:lnTo>
                    <a:lnTo>
                      <a:pt x="25" y="8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500" name="Freeform 185"/>
              <p:cNvSpPr>
                <a:spLocks/>
              </p:cNvSpPr>
              <p:nvPr/>
            </p:nvSpPr>
            <p:spPr bwMode="auto">
              <a:xfrm>
                <a:off x="4507" y="2616"/>
                <a:ext cx="77" cy="209"/>
              </a:xfrm>
              <a:custGeom>
                <a:avLst/>
                <a:gdLst>
                  <a:gd name="T0" fmla="*/ 63 w 77"/>
                  <a:gd name="T1" fmla="*/ 209 h 209"/>
                  <a:gd name="T2" fmla="*/ 63 w 77"/>
                  <a:gd name="T3" fmla="*/ 209 h 209"/>
                  <a:gd name="T4" fmla="*/ 69 w 77"/>
                  <a:gd name="T5" fmla="*/ 192 h 209"/>
                  <a:gd name="T6" fmla="*/ 74 w 77"/>
                  <a:gd name="T7" fmla="*/ 166 h 209"/>
                  <a:gd name="T8" fmla="*/ 77 w 77"/>
                  <a:gd name="T9" fmla="*/ 137 h 209"/>
                  <a:gd name="T10" fmla="*/ 77 w 77"/>
                  <a:gd name="T11" fmla="*/ 105 h 209"/>
                  <a:gd name="T12" fmla="*/ 72 w 77"/>
                  <a:gd name="T13" fmla="*/ 72 h 209"/>
                  <a:gd name="T14" fmla="*/ 59 w 77"/>
                  <a:gd name="T15" fmla="*/ 42 h 209"/>
                  <a:gd name="T16" fmla="*/ 36 w 77"/>
                  <a:gd name="T17" fmla="*/ 18 h 209"/>
                  <a:gd name="T18" fmla="*/ 3 w 77"/>
                  <a:gd name="T19" fmla="*/ 0 h 209"/>
                  <a:gd name="T20" fmla="*/ 0 w 77"/>
                  <a:gd name="T21" fmla="*/ 8 h 209"/>
                  <a:gd name="T22" fmla="*/ 31 w 77"/>
                  <a:gd name="T23" fmla="*/ 25 h 209"/>
                  <a:gd name="T24" fmla="*/ 52 w 77"/>
                  <a:gd name="T25" fmla="*/ 47 h 209"/>
                  <a:gd name="T26" fmla="*/ 65 w 77"/>
                  <a:gd name="T27" fmla="*/ 75 h 209"/>
                  <a:gd name="T28" fmla="*/ 70 w 77"/>
                  <a:gd name="T29" fmla="*/ 105 h 209"/>
                  <a:gd name="T30" fmla="*/ 70 w 77"/>
                  <a:gd name="T31" fmla="*/ 137 h 209"/>
                  <a:gd name="T32" fmla="*/ 66 w 77"/>
                  <a:gd name="T33" fmla="*/ 166 h 209"/>
                  <a:gd name="T34" fmla="*/ 61 w 77"/>
                  <a:gd name="T35" fmla="*/ 190 h 209"/>
                  <a:gd name="T36" fmla="*/ 55 w 77"/>
                  <a:gd name="T37" fmla="*/ 207 h 209"/>
                  <a:gd name="T38" fmla="*/ 55 w 77"/>
                  <a:gd name="T39" fmla="*/ 207 h 209"/>
                  <a:gd name="T40" fmla="*/ 63 w 77"/>
                  <a:gd name="T41" fmla="*/ 209 h 20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7"/>
                  <a:gd name="T64" fmla="*/ 0 h 209"/>
                  <a:gd name="T65" fmla="*/ 77 w 77"/>
                  <a:gd name="T66" fmla="*/ 209 h 20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7" h="209">
                    <a:moveTo>
                      <a:pt x="63" y="209"/>
                    </a:moveTo>
                    <a:lnTo>
                      <a:pt x="63" y="209"/>
                    </a:lnTo>
                    <a:lnTo>
                      <a:pt x="69" y="192"/>
                    </a:lnTo>
                    <a:lnTo>
                      <a:pt x="74" y="166"/>
                    </a:lnTo>
                    <a:lnTo>
                      <a:pt x="77" y="137"/>
                    </a:lnTo>
                    <a:lnTo>
                      <a:pt x="77" y="105"/>
                    </a:lnTo>
                    <a:lnTo>
                      <a:pt x="72" y="72"/>
                    </a:lnTo>
                    <a:lnTo>
                      <a:pt x="59" y="42"/>
                    </a:lnTo>
                    <a:lnTo>
                      <a:pt x="36" y="18"/>
                    </a:lnTo>
                    <a:lnTo>
                      <a:pt x="3" y="0"/>
                    </a:lnTo>
                    <a:lnTo>
                      <a:pt x="0" y="8"/>
                    </a:lnTo>
                    <a:lnTo>
                      <a:pt x="31" y="25"/>
                    </a:lnTo>
                    <a:lnTo>
                      <a:pt x="52" y="47"/>
                    </a:lnTo>
                    <a:lnTo>
                      <a:pt x="65" y="75"/>
                    </a:lnTo>
                    <a:lnTo>
                      <a:pt x="70" y="105"/>
                    </a:lnTo>
                    <a:lnTo>
                      <a:pt x="70" y="137"/>
                    </a:lnTo>
                    <a:lnTo>
                      <a:pt x="66" y="166"/>
                    </a:lnTo>
                    <a:lnTo>
                      <a:pt x="61" y="190"/>
                    </a:lnTo>
                    <a:lnTo>
                      <a:pt x="55" y="207"/>
                    </a:lnTo>
                    <a:lnTo>
                      <a:pt x="63" y="20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501" name="Freeform 186"/>
              <p:cNvSpPr>
                <a:spLocks/>
              </p:cNvSpPr>
              <p:nvPr/>
            </p:nvSpPr>
            <p:spPr bwMode="auto">
              <a:xfrm>
                <a:off x="4554" y="2823"/>
                <a:ext cx="16" cy="47"/>
              </a:xfrm>
              <a:custGeom>
                <a:avLst/>
                <a:gdLst>
                  <a:gd name="T0" fmla="*/ 7 w 16"/>
                  <a:gd name="T1" fmla="*/ 47 h 47"/>
                  <a:gd name="T2" fmla="*/ 7 w 16"/>
                  <a:gd name="T3" fmla="*/ 47 h 47"/>
                  <a:gd name="T4" fmla="*/ 11 w 16"/>
                  <a:gd name="T5" fmla="*/ 35 h 47"/>
                  <a:gd name="T6" fmla="*/ 12 w 16"/>
                  <a:gd name="T7" fmla="*/ 23 h 47"/>
                  <a:gd name="T8" fmla="*/ 13 w 16"/>
                  <a:gd name="T9" fmla="*/ 11 h 47"/>
                  <a:gd name="T10" fmla="*/ 16 w 16"/>
                  <a:gd name="T11" fmla="*/ 2 h 47"/>
                  <a:gd name="T12" fmla="*/ 8 w 16"/>
                  <a:gd name="T13" fmla="*/ 0 h 47"/>
                  <a:gd name="T14" fmla="*/ 6 w 16"/>
                  <a:gd name="T15" fmla="*/ 11 h 47"/>
                  <a:gd name="T16" fmla="*/ 5 w 16"/>
                  <a:gd name="T17" fmla="*/ 23 h 47"/>
                  <a:gd name="T18" fmla="*/ 3 w 16"/>
                  <a:gd name="T19" fmla="*/ 35 h 47"/>
                  <a:gd name="T20" fmla="*/ 0 w 16"/>
                  <a:gd name="T21" fmla="*/ 42 h 47"/>
                  <a:gd name="T22" fmla="*/ 0 w 16"/>
                  <a:gd name="T23" fmla="*/ 42 h 47"/>
                  <a:gd name="T24" fmla="*/ 7 w 16"/>
                  <a:gd name="T25" fmla="*/ 47 h 4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47"/>
                  <a:gd name="T41" fmla="*/ 16 w 16"/>
                  <a:gd name="T42" fmla="*/ 47 h 4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47">
                    <a:moveTo>
                      <a:pt x="7" y="47"/>
                    </a:moveTo>
                    <a:lnTo>
                      <a:pt x="7" y="47"/>
                    </a:lnTo>
                    <a:lnTo>
                      <a:pt x="11" y="35"/>
                    </a:lnTo>
                    <a:lnTo>
                      <a:pt x="12" y="23"/>
                    </a:lnTo>
                    <a:lnTo>
                      <a:pt x="13" y="11"/>
                    </a:lnTo>
                    <a:lnTo>
                      <a:pt x="16" y="2"/>
                    </a:lnTo>
                    <a:lnTo>
                      <a:pt x="8" y="0"/>
                    </a:lnTo>
                    <a:lnTo>
                      <a:pt x="6" y="11"/>
                    </a:lnTo>
                    <a:lnTo>
                      <a:pt x="5" y="23"/>
                    </a:lnTo>
                    <a:lnTo>
                      <a:pt x="3" y="35"/>
                    </a:lnTo>
                    <a:lnTo>
                      <a:pt x="0" y="42"/>
                    </a:lnTo>
                    <a:lnTo>
                      <a:pt x="7" y="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502" name="Freeform 187"/>
              <p:cNvSpPr>
                <a:spLocks/>
              </p:cNvSpPr>
              <p:nvPr/>
            </p:nvSpPr>
            <p:spPr bwMode="auto">
              <a:xfrm>
                <a:off x="4526" y="2865"/>
                <a:ext cx="35" cy="139"/>
              </a:xfrm>
              <a:custGeom>
                <a:avLst/>
                <a:gdLst>
                  <a:gd name="T0" fmla="*/ 7 w 35"/>
                  <a:gd name="T1" fmla="*/ 139 h 139"/>
                  <a:gd name="T2" fmla="*/ 7 w 35"/>
                  <a:gd name="T3" fmla="*/ 139 h 139"/>
                  <a:gd name="T4" fmla="*/ 8 w 35"/>
                  <a:gd name="T5" fmla="*/ 100 h 139"/>
                  <a:gd name="T6" fmla="*/ 13 w 35"/>
                  <a:gd name="T7" fmla="*/ 63 h 139"/>
                  <a:gd name="T8" fmla="*/ 22 w 35"/>
                  <a:gd name="T9" fmla="*/ 30 h 139"/>
                  <a:gd name="T10" fmla="*/ 35 w 35"/>
                  <a:gd name="T11" fmla="*/ 5 h 139"/>
                  <a:gd name="T12" fmla="*/ 28 w 35"/>
                  <a:gd name="T13" fmla="*/ 0 h 139"/>
                  <a:gd name="T14" fmla="*/ 14 w 35"/>
                  <a:gd name="T15" fmla="*/ 27 h 139"/>
                  <a:gd name="T16" fmla="*/ 6 w 35"/>
                  <a:gd name="T17" fmla="*/ 63 h 139"/>
                  <a:gd name="T18" fmla="*/ 1 w 35"/>
                  <a:gd name="T19" fmla="*/ 100 h 139"/>
                  <a:gd name="T20" fmla="*/ 0 w 35"/>
                  <a:gd name="T21" fmla="*/ 139 h 139"/>
                  <a:gd name="T22" fmla="*/ 0 w 35"/>
                  <a:gd name="T23" fmla="*/ 139 h 139"/>
                  <a:gd name="T24" fmla="*/ 7 w 35"/>
                  <a:gd name="T25" fmla="*/ 139 h 13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"/>
                  <a:gd name="T40" fmla="*/ 0 h 139"/>
                  <a:gd name="T41" fmla="*/ 35 w 35"/>
                  <a:gd name="T42" fmla="*/ 139 h 13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" h="139">
                    <a:moveTo>
                      <a:pt x="7" y="139"/>
                    </a:moveTo>
                    <a:lnTo>
                      <a:pt x="7" y="139"/>
                    </a:lnTo>
                    <a:lnTo>
                      <a:pt x="8" y="100"/>
                    </a:lnTo>
                    <a:lnTo>
                      <a:pt x="13" y="63"/>
                    </a:lnTo>
                    <a:lnTo>
                      <a:pt x="22" y="30"/>
                    </a:lnTo>
                    <a:lnTo>
                      <a:pt x="35" y="5"/>
                    </a:lnTo>
                    <a:lnTo>
                      <a:pt x="28" y="0"/>
                    </a:lnTo>
                    <a:lnTo>
                      <a:pt x="14" y="27"/>
                    </a:lnTo>
                    <a:lnTo>
                      <a:pt x="6" y="63"/>
                    </a:lnTo>
                    <a:lnTo>
                      <a:pt x="1" y="100"/>
                    </a:lnTo>
                    <a:lnTo>
                      <a:pt x="0" y="139"/>
                    </a:lnTo>
                    <a:lnTo>
                      <a:pt x="7" y="1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503" name="Freeform 188"/>
              <p:cNvSpPr>
                <a:spLocks/>
              </p:cNvSpPr>
              <p:nvPr/>
            </p:nvSpPr>
            <p:spPr bwMode="auto">
              <a:xfrm>
                <a:off x="4493" y="3004"/>
                <a:ext cx="40" cy="114"/>
              </a:xfrm>
              <a:custGeom>
                <a:avLst/>
                <a:gdLst>
                  <a:gd name="T0" fmla="*/ 7 w 40"/>
                  <a:gd name="T1" fmla="*/ 110 h 114"/>
                  <a:gd name="T2" fmla="*/ 5 w 40"/>
                  <a:gd name="T3" fmla="*/ 114 h 114"/>
                  <a:gd name="T4" fmla="*/ 25 w 40"/>
                  <a:gd name="T5" fmla="*/ 95 h 114"/>
                  <a:gd name="T6" fmla="*/ 35 w 40"/>
                  <a:gd name="T7" fmla="*/ 66 h 114"/>
                  <a:gd name="T8" fmla="*/ 40 w 40"/>
                  <a:gd name="T9" fmla="*/ 35 h 114"/>
                  <a:gd name="T10" fmla="*/ 40 w 40"/>
                  <a:gd name="T11" fmla="*/ 0 h 114"/>
                  <a:gd name="T12" fmla="*/ 33 w 40"/>
                  <a:gd name="T13" fmla="*/ 0 h 114"/>
                  <a:gd name="T14" fmla="*/ 33 w 40"/>
                  <a:gd name="T15" fmla="*/ 35 h 114"/>
                  <a:gd name="T16" fmla="*/ 28 w 40"/>
                  <a:gd name="T17" fmla="*/ 66 h 114"/>
                  <a:gd name="T18" fmla="*/ 18 w 40"/>
                  <a:gd name="T19" fmla="*/ 91 h 114"/>
                  <a:gd name="T20" fmla="*/ 2 w 40"/>
                  <a:gd name="T21" fmla="*/ 106 h 114"/>
                  <a:gd name="T22" fmla="*/ 0 w 40"/>
                  <a:gd name="T23" fmla="*/ 110 h 114"/>
                  <a:gd name="T24" fmla="*/ 2 w 40"/>
                  <a:gd name="T25" fmla="*/ 106 h 114"/>
                  <a:gd name="T26" fmla="*/ 0 w 40"/>
                  <a:gd name="T27" fmla="*/ 108 h 114"/>
                  <a:gd name="T28" fmla="*/ 0 w 40"/>
                  <a:gd name="T29" fmla="*/ 111 h 114"/>
                  <a:gd name="T30" fmla="*/ 1 w 40"/>
                  <a:gd name="T31" fmla="*/ 114 h 114"/>
                  <a:gd name="T32" fmla="*/ 5 w 40"/>
                  <a:gd name="T33" fmla="*/ 114 h 114"/>
                  <a:gd name="T34" fmla="*/ 7 w 40"/>
                  <a:gd name="T35" fmla="*/ 110 h 11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0"/>
                  <a:gd name="T55" fmla="*/ 0 h 114"/>
                  <a:gd name="T56" fmla="*/ 40 w 40"/>
                  <a:gd name="T57" fmla="*/ 114 h 11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0" h="114">
                    <a:moveTo>
                      <a:pt x="7" y="110"/>
                    </a:moveTo>
                    <a:lnTo>
                      <a:pt x="5" y="114"/>
                    </a:lnTo>
                    <a:lnTo>
                      <a:pt x="25" y="95"/>
                    </a:lnTo>
                    <a:lnTo>
                      <a:pt x="35" y="66"/>
                    </a:lnTo>
                    <a:lnTo>
                      <a:pt x="40" y="35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33" y="35"/>
                    </a:lnTo>
                    <a:lnTo>
                      <a:pt x="28" y="66"/>
                    </a:lnTo>
                    <a:lnTo>
                      <a:pt x="18" y="91"/>
                    </a:lnTo>
                    <a:lnTo>
                      <a:pt x="2" y="106"/>
                    </a:lnTo>
                    <a:lnTo>
                      <a:pt x="0" y="110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1"/>
                    </a:lnTo>
                    <a:lnTo>
                      <a:pt x="1" y="114"/>
                    </a:lnTo>
                    <a:lnTo>
                      <a:pt x="5" y="114"/>
                    </a:lnTo>
                    <a:lnTo>
                      <a:pt x="7" y="1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504" name="Freeform 189"/>
              <p:cNvSpPr>
                <a:spLocks/>
              </p:cNvSpPr>
              <p:nvPr/>
            </p:nvSpPr>
            <p:spPr bwMode="auto">
              <a:xfrm>
                <a:off x="4440" y="3114"/>
                <a:ext cx="60" cy="55"/>
              </a:xfrm>
              <a:custGeom>
                <a:avLst/>
                <a:gdLst>
                  <a:gd name="T0" fmla="*/ 3 w 60"/>
                  <a:gd name="T1" fmla="*/ 55 h 55"/>
                  <a:gd name="T2" fmla="*/ 3 w 60"/>
                  <a:gd name="T3" fmla="*/ 55 h 55"/>
                  <a:gd name="T4" fmla="*/ 14 w 60"/>
                  <a:gd name="T5" fmla="*/ 50 h 55"/>
                  <a:gd name="T6" fmla="*/ 23 w 60"/>
                  <a:gd name="T7" fmla="*/ 45 h 55"/>
                  <a:gd name="T8" fmla="*/ 34 w 60"/>
                  <a:gd name="T9" fmla="*/ 39 h 55"/>
                  <a:gd name="T10" fmla="*/ 43 w 60"/>
                  <a:gd name="T11" fmla="*/ 33 h 55"/>
                  <a:gd name="T12" fmla="*/ 50 w 60"/>
                  <a:gd name="T13" fmla="*/ 26 h 55"/>
                  <a:gd name="T14" fmla="*/ 56 w 60"/>
                  <a:gd name="T15" fmla="*/ 18 h 55"/>
                  <a:gd name="T16" fmla="*/ 60 w 60"/>
                  <a:gd name="T17" fmla="*/ 9 h 55"/>
                  <a:gd name="T18" fmla="*/ 60 w 60"/>
                  <a:gd name="T19" fmla="*/ 0 h 55"/>
                  <a:gd name="T20" fmla="*/ 53 w 60"/>
                  <a:gd name="T21" fmla="*/ 0 h 55"/>
                  <a:gd name="T22" fmla="*/ 53 w 60"/>
                  <a:gd name="T23" fmla="*/ 9 h 55"/>
                  <a:gd name="T24" fmla="*/ 49 w 60"/>
                  <a:gd name="T25" fmla="*/ 14 h 55"/>
                  <a:gd name="T26" fmla="*/ 45 w 60"/>
                  <a:gd name="T27" fmla="*/ 21 h 55"/>
                  <a:gd name="T28" fmla="*/ 38 w 60"/>
                  <a:gd name="T29" fmla="*/ 26 h 55"/>
                  <a:gd name="T30" fmla="*/ 30 w 60"/>
                  <a:gd name="T31" fmla="*/ 32 h 55"/>
                  <a:gd name="T32" fmla="*/ 21 w 60"/>
                  <a:gd name="T33" fmla="*/ 38 h 55"/>
                  <a:gd name="T34" fmla="*/ 11 w 60"/>
                  <a:gd name="T35" fmla="*/ 43 h 55"/>
                  <a:gd name="T36" fmla="*/ 0 w 60"/>
                  <a:gd name="T37" fmla="*/ 48 h 55"/>
                  <a:gd name="T38" fmla="*/ 0 w 60"/>
                  <a:gd name="T39" fmla="*/ 48 h 55"/>
                  <a:gd name="T40" fmla="*/ 3 w 60"/>
                  <a:gd name="T41" fmla="*/ 55 h 5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0"/>
                  <a:gd name="T64" fmla="*/ 0 h 55"/>
                  <a:gd name="T65" fmla="*/ 60 w 60"/>
                  <a:gd name="T66" fmla="*/ 55 h 5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0" h="55">
                    <a:moveTo>
                      <a:pt x="3" y="55"/>
                    </a:moveTo>
                    <a:lnTo>
                      <a:pt x="3" y="55"/>
                    </a:lnTo>
                    <a:lnTo>
                      <a:pt x="14" y="50"/>
                    </a:lnTo>
                    <a:lnTo>
                      <a:pt x="23" y="45"/>
                    </a:lnTo>
                    <a:lnTo>
                      <a:pt x="34" y="39"/>
                    </a:lnTo>
                    <a:lnTo>
                      <a:pt x="43" y="33"/>
                    </a:lnTo>
                    <a:lnTo>
                      <a:pt x="50" y="26"/>
                    </a:lnTo>
                    <a:lnTo>
                      <a:pt x="56" y="18"/>
                    </a:lnTo>
                    <a:lnTo>
                      <a:pt x="60" y="9"/>
                    </a:lnTo>
                    <a:lnTo>
                      <a:pt x="60" y="0"/>
                    </a:lnTo>
                    <a:lnTo>
                      <a:pt x="53" y="0"/>
                    </a:lnTo>
                    <a:lnTo>
                      <a:pt x="53" y="9"/>
                    </a:lnTo>
                    <a:lnTo>
                      <a:pt x="49" y="14"/>
                    </a:lnTo>
                    <a:lnTo>
                      <a:pt x="45" y="21"/>
                    </a:lnTo>
                    <a:lnTo>
                      <a:pt x="38" y="26"/>
                    </a:lnTo>
                    <a:lnTo>
                      <a:pt x="30" y="32"/>
                    </a:lnTo>
                    <a:lnTo>
                      <a:pt x="21" y="38"/>
                    </a:lnTo>
                    <a:lnTo>
                      <a:pt x="11" y="43"/>
                    </a:lnTo>
                    <a:lnTo>
                      <a:pt x="0" y="48"/>
                    </a:lnTo>
                    <a:lnTo>
                      <a:pt x="3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505" name="Freeform 190"/>
              <p:cNvSpPr>
                <a:spLocks/>
              </p:cNvSpPr>
              <p:nvPr/>
            </p:nvSpPr>
            <p:spPr bwMode="auto">
              <a:xfrm>
                <a:off x="4384" y="3162"/>
                <a:ext cx="59" cy="40"/>
              </a:xfrm>
              <a:custGeom>
                <a:avLst/>
                <a:gdLst>
                  <a:gd name="T0" fmla="*/ 8 w 59"/>
                  <a:gd name="T1" fmla="*/ 40 h 40"/>
                  <a:gd name="T2" fmla="*/ 8 w 59"/>
                  <a:gd name="T3" fmla="*/ 40 h 40"/>
                  <a:gd name="T4" fmla="*/ 10 w 59"/>
                  <a:gd name="T5" fmla="*/ 36 h 40"/>
                  <a:gd name="T6" fmla="*/ 14 w 59"/>
                  <a:gd name="T7" fmla="*/ 33 h 40"/>
                  <a:gd name="T8" fmla="*/ 18 w 59"/>
                  <a:gd name="T9" fmla="*/ 29 h 40"/>
                  <a:gd name="T10" fmla="*/ 25 w 59"/>
                  <a:gd name="T11" fmla="*/ 24 h 40"/>
                  <a:gd name="T12" fmla="*/ 31 w 59"/>
                  <a:gd name="T13" fmla="*/ 20 h 40"/>
                  <a:gd name="T14" fmla="*/ 39 w 59"/>
                  <a:gd name="T15" fmla="*/ 16 h 40"/>
                  <a:gd name="T16" fmla="*/ 49 w 59"/>
                  <a:gd name="T17" fmla="*/ 12 h 40"/>
                  <a:gd name="T18" fmla="*/ 59 w 59"/>
                  <a:gd name="T19" fmla="*/ 7 h 40"/>
                  <a:gd name="T20" fmla="*/ 56 w 59"/>
                  <a:gd name="T21" fmla="*/ 0 h 40"/>
                  <a:gd name="T22" fmla="*/ 47 w 59"/>
                  <a:gd name="T23" fmla="*/ 5 h 40"/>
                  <a:gd name="T24" fmla="*/ 37 w 59"/>
                  <a:gd name="T25" fmla="*/ 8 h 40"/>
                  <a:gd name="T26" fmla="*/ 28 w 59"/>
                  <a:gd name="T27" fmla="*/ 13 h 40"/>
                  <a:gd name="T28" fmla="*/ 20 w 59"/>
                  <a:gd name="T29" fmla="*/ 17 h 40"/>
                  <a:gd name="T30" fmla="*/ 14 w 59"/>
                  <a:gd name="T31" fmla="*/ 22 h 40"/>
                  <a:gd name="T32" fmla="*/ 9 w 59"/>
                  <a:gd name="T33" fmla="*/ 25 h 40"/>
                  <a:gd name="T34" fmla="*/ 3 w 59"/>
                  <a:gd name="T35" fmla="*/ 31 h 40"/>
                  <a:gd name="T36" fmla="*/ 0 w 59"/>
                  <a:gd name="T37" fmla="*/ 37 h 40"/>
                  <a:gd name="T38" fmla="*/ 0 w 59"/>
                  <a:gd name="T39" fmla="*/ 37 h 40"/>
                  <a:gd name="T40" fmla="*/ 8 w 59"/>
                  <a:gd name="T41" fmla="*/ 40 h 4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9"/>
                  <a:gd name="T64" fmla="*/ 0 h 40"/>
                  <a:gd name="T65" fmla="*/ 59 w 59"/>
                  <a:gd name="T66" fmla="*/ 40 h 4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9" h="40">
                    <a:moveTo>
                      <a:pt x="8" y="40"/>
                    </a:moveTo>
                    <a:lnTo>
                      <a:pt x="8" y="40"/>
                    </a:lnTo>
                    <a:lnTo>
                      <a:pt x="10" y="36"/>
                    </a:lnTo>
                    <a:lnTo>
                      <a:pt x="14" y="33"/>
                    </a:lnTo>
                    <a:lnTo>
                      <a:pt x="18" y="29"/>
                    </a:lnTo>
                    <a:lnTo>
                      <a:pt x="25" y="24"/>
                    </a:lnTo>
                    <a:lnTo>
                      <a:pt x="31" y="20"/>
                    </a:lnTo>
                    <a:lnTo>
                      <a:pt x="39" y="16"/>
                    </a:lnTo>
                    <a:lnTo>
                      <a:pt x="49" y="12"/>
                    </a:lnTo>
                    <a:lnTo>
                      <a:pt x="59" y="7"/>
                    </a:lnTo>
                    <a:lnTo>
                      <a:pt x="56" y="0"/>
                    </a:lnTo>
                    <a:lnTo>
                      <a:pt x="47" y="5"/>
                    </a:lnTo>
                    <a:lnTo>
                      <a:pt x="37" y="8"/>
                    </a:lnTo>
                    <a:lnTo>
                      <a:pt x="28" y="13"/>
                    </a:lnTo>
                    <a:lnTo>
                      <a:pt x="20" y="17"/>
                    </a:lnTo>
                    <a:lnTo>
                      <a:pt x="14" y="22"/>
                    </a:lnTo>
                    <a:lnTo>
                      <a:pt x="9" y="25"/>
                    </a:lnTo>
                    <a:lnTo>
                      <a:pt x="3" y="31"/>
                    </a:lnTo>
                    <a:lnTo>
                      <a:pt x="0" y="37"/>
                    </a:lnTo>
                    <a:lnTo>
                      <a:pt x="8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506" name="Freeform 191"/>
              <p:cNvSpPr>
                <a:spLocks/>
              </p:cNvSpPr>
              <p:nvPr/>
            </p:nvSpPr>
            <p:spPr bwMode="auto">
              <a:xfrm>
                <a:off x="4295" y="3199"/>
                <a:ext cx="97" cy="44"/>
              </a:xfrm>
              <a:custGeom>
                <a:avLst/>
                <a:gdLst>
                  <a:gd name="T0" fmla="*/ 3 w 97"/>
                  <a:gd name="T1" fmla="*/ 44 h 44"/>
                  <a:gd name="T2" fmla="*/ 3 w 97"/>
                  <a:gd name="T3" fmla="*/ 44 h 44"/>
                  <a:gd name="T4" fmla="*/ 14 w 97"/>
                  <a:gd name="T5" fmla="*/ 41 h 44"/>
                  <a:gd name="T6" fmla="*/ 26 w 97"/>
                  <a:gd name="T7" fmla="*/ 37 h 44"/>
                  <a:gd name="T8" fmla="*/ 40 w 97"/>
                  <a:gd name="T9" fmla="*/ 32 h 44"/>
                  <a:gd name="T10" fmla="*/ 55 w 97"/>
                  <a:gd name="T11" fmla="*/ 27 h 44"/>
                  <a:gd name="T12" fmla="*/ 68 w 97"/>
                  <a:gd name="T13" fmla="*/ 22 h 44"/>
                  <a:gd name="T14" fmla="*/ 81 w 97"/>
                  <a:gd name="T15" fmla="*/ 16 h 44"/>
                  <a:gd name="T16" fmla="*/ 90 w 97"/>
                  <a:gd name="T17" fmla="*/ 11 h 44"/>
                  <a:gd name="T18" fmla="*/ 97 w 97"/>
                  <a:gd name="T19" fmla="*/ 3 h 44"/>
                  <a:gd name="T20" fmla="*/ 89 w 97"/>
                  <a:gd name="T21" fmla="*/ 0 h 44"/>
                  <a:gd name="T22" fmla="*/ 86 w 97"/>
                  <a:gd name="T23" fmla="*/ 4 h 44"/>
                  <a:gd name="T24" fmla="*/ 78 w 97"/>
                  <a:gd name="T25" fmla="*/ 9 h 44"/>
                  <a:gd name="T26" fmla="*/ 66 w 97"/>
                  <a:gd name="T27" fmla="*/ 15 h 44"/>
                  <a:gd name="T28" fmla="*/ 53 w 97"/>
                  <a:gd name="T29" fmla="*/ 20 h 44"/>
                  <a:gd name="T30" fmla="*/ 38 w 97"/>
                  <a:gd name="T31" fmla="*/ 25 h 44"/>
                  <a:gd name="T32" fmla="*/ 23 w 97"/>
                  <a:gd name="T33" fmla="*/ 30 h 44"/>
                  <a:gd name="T34" fmla="*/ 11 w 97"/>
                  <a:gd name="T35" fmla="*/ 33 h 44"/>
                  <a:gd name="T36" fmla="*/ 0 w 97"/>
                  <a:gd name="T37" fmla="*/ 37 h 44"/>
                  <a:gd name="T38" fmla="*/ 0 w 97"/>
                  <a:gd name="T39" fmla="*/ 37 h 44"/>
                  <a:gd name="T40" fmla="*/ 3 w 97"/>
                  <a:gd name="T41" fmla="*/ 44 h 4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7"/>
                  <a:gd name="T64" fmla="*/ 0 h 44"/>
                  <a:gd name="T65" fmla="*/ 97 w 97"/>
                  <a:gd name="T66" fmla="*/ 44 h 4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7" h="44">
                    <a:moveTo>
                      <a:pt x="3" y="44"/>
                    </a:moveTo>
                    <a:lnTo>
                      <a:pt x="3" y="44"/>
                    </a:lnTo>
                    <a:lnTo>
                      <a:pt x="14" y="41"/>
                    </a:lnTo>
                    <a:lnTo>
                      <a:pt x="26" y="37"/>
                    </a:lnTo>
                    <a:lnTo>
                      <a:pt x="40" y="32"/>
                    </a:lnTo>
                    <a:lnTo>
                      <a:pt x="55" y="27"/>
                    </a:lnTo>
                    <a:lnTo>
                      <a:pt x="68" y="22"/>
                    </a:lnTo>
                    <a:lnTo>
                      <a:pt x="81" y="16"/>
                    </a:lnTo>
                    <a:lnTo>
                      <a:pt x="90" y="11"/>
                    </a:lnTo>
                    <a:lnTo>
                      <a:pt x="97" y="3"/>
                    </a:lnTo>
                    <a:lnTo>
                      <a:pt x="89" y="0"/>
                    </a:lnTo>
                    <a:lnTo>
                      <a:pt x="86" y="4"/>
                    </a:lnTo>
                    <a:lnTo>
                      <a:pt x="78" y="9"/>
                    </a:lnTo>
                    <a:lnTo>
                      <a:pt x="66" y="15"/>
                    </a:lnTo>
                    <a:lnTo>
                      <a:pt x="53" y="20"/>
                    </a:lnTo>
                    <a:lnTo>
                      <a:pt x="38" y="25"/>
                    </a:lnTo>
                    <a:lnTo>
                      <a:pt x="23" y="30"/>
                    </a:lnTo>
                    <a:lnTo>
                      <a:pt x="11" y="33"/>
                    </a:lnTo>
                    <a:lnTo>
                      <a:pt x="0" y="37"/>
                    </a:lnTo>
                    <a:lnTo>
                      <a:pt x="3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507" name="Freeform 192"/>
              <p:cNvSpPr>
                <a:spLocks/>
              </p:cNvSpPr>
              <p:nvPr/>
            </p:nvSpPr>
            <p:spPr bwMode="auto">
              <a:xfrm>
                <a:off x="4167" y="3236"/>
                <a:ext cx="131" cy="66"/>
              </a:xfrm>
              <a:custGeom>
                <a:avLst/>
                <a:gdLst>
                  <a:gd name="T0" fmla="*/ 0 w 131"/>
                  <a:gd name="T1" fmla="*/ 66 h 66"/>
                  <a:gd name="T2" fmla="*/ 0 w 131"/>
                  <a:gd name="T3" fmla="*/ 66 h 66"/>
                  <a:gd name="T4" fmla="*/ 15 w 131"/>
                  <a:gd name="T5" fmla="*/ 62 h 66"/>
                  <a:gd name="T6" fmla="*/ 32 w 131"/>
                  <a:gd name="T7" fmla="*/ 56 h 66"/>
                  <a:gd name="T8" fmla="*/ 50 w 131"/>
                  <a:gd name="T9" fmla="*/ 48 h 66"/>
                  <a:gd name="T10" fmla="*/ 68 w 131"/>
                  <a:gd name="T11" fmla="*/ 38 h 66"/>
                  <a:gd name="T12" fmla="*/ 88 w 131"/>
                  <a:gd name="T13" fmla="*/ 28 h 66"/>
                  <a:gd name="T14" fmla="*/ 105 w 131"/>
                  <a:gd name="T15" fmla="*/ 18 h 66"/>
                  <a:gd name="T16" fmla="*/ 120 w 131"/>
                  <a:gd name="T17" fmla="*/ 12 h 66"/>
                  <a:gd name="T18" fmla="*/ 131 w 131"/>
                  <a:gd name="T19" fmla="*/ 7 h 66"/>
                  <a:gd name="T20" fmla="*/ 128 w 131"/>
                  <a:gd name="T21" fmla="*/ 0 h 66"/>
                  <a:gd name="T22" fmla="*/ 117 w 131"/>
                  <a:gd name="T23" fmla="*/ 5 h 66"/>
                  <a:gd name="T24" fmla="*/ 103 w 131"/>
                  <a:gd name="T25" fmla="*/ 11 h 66"/>
                  <a:gd name="T26" fmla="*/ 85 w 131"/>
                  <a:gd name="T27" fmla="*/ 21 h 66"/>
                  <a:gd name="T28" fmla="*/ 66 w 131"/>
                  <a:gd name="T29" fmla="*/ 31 h 66"/>
                  <a:gd name="T30" fmla="*/ 48 w 131"/>
                  <a:gd name="T31" fmla="*/ 40 h 66"/>
                  <a:gd name="T32" fmla="*/ 29 w 131"/>
                  <a:gd name="T33" fmla="*/ 49 h 66"/>
                  <a:gd name="T34" fmla="*/ 12 w 131"/>
                  <a:gd name="T35" fmla="*/ 55 h 66"/>
                  <a:gd name="T36" fmla="*/ 0 w 131"/>
                  <a:gd name="T37" fmla="*/ 59 h 66"/>
                  <a:gd name="T38" fmla="*/ 0 w 131"/>
                  <a:gd name="T39" fmla="*/ 59 h 66"/>
                  <a:gd name="T40" fmla="*/ 0 w 131"/>
                  <a:gd name="T41" fmla="*/ 66 h 6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31"/>
                  <a:gd name="T64" fmla="*/ 0 h 66"/>
                  <a:gd name="T65" fmla="*/ 131 w 131"/>
                  <a:gd name="T66" fmla="*/ 66 h 6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31" h="66">
                    <a:moveTo>
                      <a:pt x="0" y="66"/>
                    </a:moveTo>
                    <a:lnTo>
                      <a:pt x="0" y="66"/>
                    </a:lnTo>
                    <a:lnTo>
                      <a:pt x="15" y="62"/>
                    </a:lnTo>
                    <a:lnTo>
                      <a:pt x="32" y="56"/>
                    </a:lnTo>
                    <a:lnTo>
                      <a:pt x="50" y="48"/>
                    </a:lnTo>
                    <a:lnTo>
                      <a:pt x="68" y="38"/>
                    </a:lnTo>
                    <a:lnTo>
                      <a:pt x="88" y="28"/>
                    </a:lnTo>
                    <a:lnTo>
                      <a:pt x="105" y="18"/>
                    </a:lnTo>
                    <a:lnTo>
                      <a:pt x="120" y="12"/>
                    </a:lnTo>
                    <a:lnTo>
                      <a:pt x="131" y="7"/>
                    </a:lnTo>
                    <a:lnTo>
                      <a:pt x="128" y="0"/>
                    </a:lnTo>
                    <a:lnTo>
                      <a:pt x="117" y="5"/>
                    </a:lnTo>
                    <a:lnTo>
                      <a:pt x="103" y="11"/>
                    </a:lnTo>
                    <a:lnTo>
                      <a:pt x="85" y="21"/>
                    </a:lnTo>
                    <a:lnTo>
                      <a:pt x="66" y="31"/>
                    </a:lnTo>
                    <a:lnTo>
                      <a:pt x="48" y="40"/>
                    </a:lnTo>
                    <a:lnTo>
                      <a:pt x="29" y="49"/>
                    </a:lnTo>
                    <a:lnTo>
                      <a:pt x="12" y="55"/>
                    </a:lnTo>
                    <a:lnTo>
                      <a:pt x="0" y="59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508" name="Freeform 193"/>
              <p:cNvSpPr>
                <a:spLocks/>
              </p:cNvSpPr>
              <p:nvPr/>
            </p:nvSpPr>
            <p:spPr bwMode="auto">
              <a:xfrm>
                <a:off x="4016" y="3295"/>
                <a:ext cx="151" cy="69"/>
              </a:xfrm>
              <a:custGeom>
                <a:avLst/>
                <a:gdLst>
                  <a:gd name="T0" fmla="*/ 5 w 151"/>
                  <a:gd name="T1" fmla="*/ 69 h 69"/>
                  <a:gd name="T2" fmla="*/ 5 w 151"/>
                  <a:gd name="T3" fmla="*/ 69 h 69"/>
                  <a:gd name="T4" fmla="*/ 17 w 151"/>
                  <a:gd name="T5" fmla="*/ 62 h 69"/>
                  <a:gd name="T6" fmla="*/ 35 w 151"/>
                  <a:gd name="T7" fmla="*/ 52 h 69"/>
                  <a:gd name="T8" fmla="*/ 56 w 151"/>
                  <a:gd name="T9" fmla="*/ 42 h 69"/>
                  <a:gd name="T10" fmla="*/ 78 w 151"/>
                  <a:gd name="T11" fmla="*/ 33 h 69"/>
                  <a:gd name="T12" fmla="*/ 100 w 151"/>
                  <a:gd name="T13" fmla="*/ 24 h 69"/>
                  <a:gd name="T14" fmla="*/ 121 w 151"/>
                  <a:gd name="T15" fmla="*/ 17 h 69"/>
                  <a:gd name="T16" fmla="*/ 139 w 151"/>
                  <a:gd name="T17" fmla="*/ 11 h 69"/>
                  <a:gd name="T18" fmla="*/ 151 w 151"/>
                  <a:gd name="T19" fmla="*/ 7 h 69"/>
                  <a:gd name="T20" fmla="*/ 151 w 151"/>
                  <a:gd name="T21" fmla="*/ 0 h 69"/>
                  <a:gd name="T22" fmla="*/ 136 w 151"/>
                  <a:gd name="T23" fmla="*/ 3 h 69"/>
                  <a:gd name="T24" fmla="*/ 118 w 151"/>
                  <a:gd name="T25" fmla="*/ 9 h 69"/>
                  <a:gd name="T26" fmla="*/ 97 w 151"/>
                  <a:gd name="T27" fmla="*/ 17 h 69"/>
                  <a:gd name="T28" fmla="*/ 76 w 151"/>
                  <a:gd name="T29" fmla="*/ 25 h 69"/>
                  <a:gd name="T30" fmla="*/ 54 w 151"/>
                  <a:gd name="T31" fmla="*/ 35 h 69"/>
                  <a:gd name="T32" fmla="*/ 33 w 151"/>
                  <a:gd name="T33" fmla="*/ 45 h 69"/>
                  <a:gd name="T34" fmla="*/ 15 w 151"/>
                  <a:gd name="T35" fmla="*/ 55 h 69"/>
                  <a:gd name="T36" fmla="*/ 0 w 151"/>
                  <a:gd name="T37" fmla="*/ 62 h 69"/>
                  <a:gd name="T38" fmla="*/ 0 w 151"/>
                  <a:gd name="T39" fmla="*/ 62 h 69"/>
                  <a:gd name="T40" fmla="*/ 5 w 151"/>
                  <a:gd name="T41" fmla="*/ 69 h 6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1"/>
                  <a:gd name="T64" fmla="*/ 0 h 69"/>
                  <a:gd name="T65" fmla="*/ 151 w 151"/>
                  <a:gd name="T66" fmla="*/ 69 h 6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1" h="69">
                    <a:moveTo>
                      <a:pt x="5" y="69"/>
                    </a:moveTo>
                    <a:lnTo>
                      <a:pt x="5" y="69"/>
                    </a:lnTo>
                    <a:lnTo>
                      <a:pt x="17" y="62"/>
                    </a:lnTo>
                    <a:lnTo>
                      <a:pt x="35" y="52"/>
                    </a:lnTo>
                    <a:lnTo>
                      <a:pt x="56" y="42"/>
                    </a:lnTo>
                    <a:lnTo>
                      <a:pt x="78" y="33"/>
                    </a:lnTo>
                    <a:lnTo>
                      <a:pt x="100" y="24"/>
                    </a:lnTo>
                    <a:lnTo>
                      <a:pt x="121" y="17"/>
                    </a:lnTo>
                    <a:lnTo>
                      <a:pt x="139" y="11"/>
                    </a:lnTo>
                    <a:lnTo>
                      <a:pt x="151" y="7"/>
                    </a:lnTo>
                    <a:lnTo>
                      <a:pt x="151" y="0"/>
                    </a:lnTo>
                    <a:lnTo>
                      <a:pt x="136" y="3"/>
                    </a:lnTo>
                    <a:lnTo>
                      <a:pt x="118" y="9"/>
                    </a:lnTo>
                    <a:lnTo>
                      <a:pt x="97" y="17"/>
                    </a:lnTo>
                    <a:lnTo>
                      <a:pt x="76" y="25"/>
                    </a:lnTo>
                    <a:lnTo>
                      <a:pt x="54" y="35"/>
                    </a:lnTo>
                    <a:lnTo>
                      <a:pt x="33" y="45"/>
                    </a:lnTo>
                    <a:lnTo>
                      <a:pt x="15" y="55"/>
                    </a:lnTo>
                    <a:lnTo>
                      <a:pt x="0" y="62"/>
                    </a:lnTo>
                    <a:lnTo>
                      <a:pt x="5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509" name="Freeform 194"/>
              <p:cNvSpPr>
                <a:spLocks/>
              </p:cNvSpPr>
              <p:nvPr/>
            </p:nvSpPr>
            <p:spPr bwMode="auto">
              <a:xfrm>
                <a:off x="3907" y="3357"/>
                <a:ext cx="114" cy="35"/>
              </a:xfrm>
              <a:custGeom>
                <a:avLst/>
                <a:gdLst>
                  <a:gd name="T0" fmla="*/ 0 w 114"/>
                  <a:gd name="T1" fmla="*/ 34 h 35"/>
                  <a:gd name="T2" fmla="*/ 0 w 114"/>
                  <a:gd name="T3" fmla="*/ 34 h 35"/>
                  <a:gd name="T4" fmla="*/ 15 w 114"/>
                  <a:gd name="T5" fmla="*/ 35 h 35"/>
                  <a:gd name="T6" fmla="*/ 30 w 114"/>
                  <a:gd name="T7" fmla="*/ 34 h 35"/>
                  <a:gd name="T8" fmla="*/ 44 w 114"/>
                  <a:gd name="T9" fmla="*/ 32 h 35"/>
                  <a:gd name="T10" fmla="*/ 59 w 114"/>
                  <a:gd name="T11" fmla="*/ 28 h 35"/>
                  <a:gd name="T12" fmla="*/ 75 w 114"/>
                  <a:gd name="T13" fmla="*/ 24 h 35"/>
                  <a:gd name="T14" fmla="*/ 88 w 114"/>
                  <a:gd name="T15" fmla="*/ 19 h 35"/>
                  <a:gd name="T16" fmla="*/ 100 w 114"/>
                  <a:gd name="T17" fmla="*/ 13 h 35"/>
                  <a:gd name="T18" fmla="*/ 114 w 114"/>
                  <a:gd name="T19" fmla="*/ 7 h 35"/>
                  <a:gd name="T20" fmla="*/ 109 w 114"/>
                  <a:gd name="T21" fmla="*/ 0 h 35"/>
                  <a:gd name="T22" fmla="*/ 98 w 114"/>
                  <a:gd name="T23" fmla="*/ 6 h 35"/>
                  <a:gd name="T24" fmla="*/ 86 w 114"/>
                  <a:gd name="T25" fmla="*/ 12 h 35"/>
                  <a:gd name="T26" fmla="*/ 72 w 114"/>
                  <a:gd name="T27" fmla="*/ 17 h 35"/>
                  <a:gd name="T28" fmla="*/ 59 w 114"/>
                  <a:gd name="T29" fmla="*/ 21 h 35"/>
                  <a:gd name="T30" fmla="*/ 44 w 114"/>
                  <a:gd name="T31" fmla="*/ 24 h 35"/>
                  <a:gd name="T32" fmla="*/ 30 w 114"/>
                  <a:gd name="T33" fmla="*/ 27 h 35"/>
                  <a:gd name="T34" fmla="*/ 15 w 114"/>
                  <a:gd name="T35" fmla="*/ 25 h 35"/>
                  <a:gd name="T36" fmla="*/ 0 w 114"/>
                  <a:gd name="T37" fmla="*/ 27 h 35"/>
                  <a:gd name="T38" fmla="*/ 0 w 114"/>
                  <a:gd name="T39" fmla="*/ 27 h 35"/>
                  <a:gd name="T40" fmla="*/ 0 w 114"/>
                  <a:gd name="T41" fmla="*/ 34 h 3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4"/>
                  <a:gd name="T64" fmla="*/ 0 h 35"/>
                  <a:gd name="T65" fmla="*/ 114 w 114"/>
                  <a:gd name="T66" fmla="*/ 35 h 3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4" h="35">
                    <a:moveTo>
                      <a:pt x="0" y="34"/>
                    </a:moveTo>
                    <a:lnTo>
                      <a:pt x="0" y="34"/>
                    </a:lnTo>
                    <a:lnTo>
                      <a:pt x="15" y="35"/>
                    </a:lnTo>
                    <a:lnTo>
                      <a:pt x="30" y="34"/>
                    </a:lnTo>
                    <a:lnTo>
                      <a:pt x="44" y="32"/>
                    </a:lnTo>
                    <a:lnTo>
                      <a:pt x="59" y="28"/>
                    </a:lnTo>
                    <a:lnTo>
                      <a:pt x="75" y="24"/>
                    </a:lnTo>
                    <a:lnTo>
                      <a:pt x="88" y="19"/>
                    </a:lnTo>
                    <a:lnTo>
                      <a:pt x="100" y="13"/>
                    </a:lnTo>
                    <a:lnTo>
                      <a:pt x="114" y="7"/>
                    </a:lnTo>
                    <a:lnTo>
                      <a:pt x="109" y="0"/>
                    </a:lnTo>
                    <a:lnTo>
                      <a:pt x="98" y="6"/>
                    </a:lnTo>
                    <a:lnTo>
                      <a:pt x="86" y="12"/>
                    </a:lnTo>
                    <a:lnTo>
                      <a:pt x="72" y="17"/>
                    </a:lnTo>
                    <a:lnTo>
                      <a:pt x="59" y="21"/>
                    </a:lnTo>
                    <a:lnTo>
                      <a:pt x="44" y="24"/>
                    </a:lnTo>
                    <a:lnTo>
                      <a:pt x="30" y="27"/>
                    </a:lnTo>
                    <a:lnTo>
                      <a:pt x="15" y="25"/>
                    </a:lnTo>
                    <a:lnTo>
                      <a:pt x="0" y="27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510" name="Freeform 195"/>
              <p:cNvSpPr>
                <a:spLocks/>
              </p:cNvSpPr>
              <p:nvPr/>
            </p:nvSpPr>
            <p:spPr bwMode="auto">
              <a:xfrm>
                <a:off x="3772" y="3384"/>
                <a:ext cx="135" cy="45"/>
              </a:xfrm>
              <a:custGeom>
                <a:avLst/>
                <a:gdLst>
                  <a:gd name="T0" fmla="*/ 2 w 135"/>
                  <a:gd name="T1" fmla="*/ 45 h 45"/>
                  <a:gd name="T2" fmla="*/ 2 w 135"/>
                  <a:gd name="T3" fmla="*/ 45 h 45"/>
                  <a:gd name="T4" fmla="*/ 18 w 135"/>
                  <a:gd name="T5" fmla="*/ 40 h 45"/>
                  <a:gd name="T6" fmla="*/ 35 w 135"/>
                  <a:gd name="T7" fmla="*/ 34 h 45"/>
                  <a:gd name="T8" fmla="*/ 54 w 135"/>
                  <a:gd name="T9" fmla="*/ 27 h 45"/>
                  <a:gd name="T10" fmla="*/ 71 w 135"/>
                  <a:gd name="T11" fmla="*/ 20 h 45"/>
                  <a:gd name="T12" fmla="*/ 89 w 135"/>
                  <a:gd name="T13" fmla="*/ 14 h 45"/>
                  <a:gd name="T14" fmla="*/ 105 w 135"/>
                  <a:gd name="T15" fmla="*/ 9 h 45"/>
                  <a:gd name="T16" fmla="*/ 121 w 135"/>
                  <a:gd name="T17" fmla="*/ 7 h 45"/>
                  <a:gd name="T18" fmla="*/ 135 w 135"/>
                  <a:gd name="T19" fmla="*/ 7 h 45"/>
                  <a:gd name="T20" fmla="*/ 135 w 135"/>
                  <a:gd name="T21" fmla="*/ 0 h 45"/>
                  <a:gd name="T22" fmla="*/ 121 w 135"/>
                  <a:gd name="T23" fmla="*/ 0 h 45"/>
                  <a:gd name="T24" fmla="*/ 105 w 135"/>
                  <a:gd name="T25" fmla="*/ 2 h 45"/>
                  <a:gd name="T26" fmla="*/ 87 w 135"/>
                  <a:gd name="T27" fmla="*/ 7 h 45"/>
                  <a:gd name="T28" fmla="*/ 68 w 135"/>
                  <a:gd name="T29" fmla="*/ 13 h 45"/>
                  <a:gd name="T30" fmla="*/ 51 w 135"/>
                  <a:gd name="T31" fmla="*/ 19 h 45"/>
                  <a:gd name="T32" fmla="*/ 33 w 135"/>
                  <a:gd name="T33" fmla="*/ 27 h 45"/>
                  <a:gd name="T34" fmla="*/ 16 w 135"/>
                  <a:gd name="T35" fmla="*/ 33 h 45"/>
                  <a:gd name="T36" fmla="*/ 0 w 135"/>
                  <a:gd name="T37" fmla="*/ 37 h 45"/>
                  <a:gd name="T38" fmla="*/ 0 w 135"/>
                  <a:gd name="T39" fmla="*/ 37 h 45"/>
                  <a:gd name="T40" fmla="*/ 2 w 135"/>
                  <a:gd name="T41" fmla="*/ 45 h 4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35"/>
                  <a:gd name="T64" fmla="*/ 0 h 45"/>
                  <a:gd name="T65" fmla="*/ 135 w 135"/>
                  <a:gd name="T66" fmla="*/ 45 h 4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35" h="45">
                    <a:moveTo>
                      <a:pt x="2" y="45"/>
                    </a:moveTo>
                    <a:lnTo>
                      <a:pt x="2" y="45"/>
                    </a:lnTo>
                    <a:lnTo>
                      <a:pt x="18" y="40"/>
                    </a:lnTo>
                    <a:lnTo>
                      <a:pt x="35" y="34"/>
                    </a:lnTo>
                    <a:lnTo>
                      <a:pt x="54" y="27"/>
                    </a:lnTo>
                    <a:lnTo>
                      <a:pt x="71" y="20"/>
                    </a:lnTo>
                    <a:lnTo>
                      <a:pt x="89" y="14"/>
                    </a:lnTo>
                    <a:lnTo>
                      <a:pt x="105" y="9"/>
                    </a:lnTo>
                    <a:lnTo>
                      <a:pt x="121" y="7"/>
                    </a:lnTo>
                    <a:lnTo>
                      <a:pt x="135" y="7"/>
                    </a:lnTo>
                    <a:lnTo>
                      <a:pt x="135" y="0"/>
                    </a:lnTo>
                    <a:lnTo>
                      <a:pt x="121" y="0"/>
                    </a:lnTo>
                    <a:lnTo>
                      <a:pt x="105" y="2"/>
                    </a:lnTo>
                    <a:lnTo>
                      <a:pt x="87" y="7"/>
                    </a:lnTo>
                    <a:lnTo>
                      <a:pt x="68" y="13"/>
                    </a:lnTo>
                    <a:lnTo>
                      <a:pt x="51" y="19"/>
                    </a:lnTo>
                    <a:lnTo>
                      <a:pt x="33" y="27"/>
                    </a:lnTo>
                    <a:lnTo>
                      <a:pt x="16" y="33"/>
                    </a:lnTo>
                    <a:lnTo>
                      <a:pt x="0" y="37"/>
                    </a:lnTo>
                    <a:lnTo>
                      <a:pt x="2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511" name="Freeform 196"/>
              <p:cNvSpPr>
                <a:spLocks/>
              </p:cNvSpPr>
              <p:nvPr/>
            </p:nvSpPr>
            <p:spPr bwMode="auto">
              <a:xfrm>
                <a:off x="3505" y="3421"/>
                <a:ext cx="269" cy="22"/>
              </a:xfrm>
              <a:custGeom>
                <a:avLst/>
                <a:gdLst>
                  <a:gd name="T0" fmla="*/ 0 w 269"/>
                  <a:gd name="T1" fmla="*/ 18 h 22"/>
                  <a:gd name="T2" fmla="*/ 0 w 269"/>
                  <a:gd name="T3" fmla="*/ 18 h 22"/>
                  <a:gd name="T4" fmla="*/ 11 w 269"/>
                  <a:gd name="T5" fmla="*/ 19 h 22"/>
                  <a:gd name="T6" fmla="*/ 24 w 269"/>
                  <a:gd name="T7" fmla="*/ 21 h 22"/>
                  <a:gd name="T8" fmla="*/ 40 w 269"/>
                  <a:gd name="T9" fmla="*/ 21 h 22"/>
                  <a:gd name="T10" fmla="*/ 57 w 269"/>
                  <a:gd name="T11" fmla="*/ 21 h 22"/>
                  <a:gd name="T12" fmla="*/ 77 w 269"/>
                  <a:gd name="T13" fmla="*/ 22 h 22"/>
                  <a:gd name="T14" fmla="*/ 96 w 269"/>
                  <a:gd name="T15" fmla="*/ 22 h 22"/>
                  <a:gd name="T16" fmla="*/ 117 w 269"/>
                  <a:gd name="T17" fmla="*/ 21 h 22"/>
                  <a:gd name="T18" fmla="*/ 138 w 269"/>
                  <a:gd name="T19" fmla="*/ 21 h 22"/>
                  <a:gd name="T20" fmla="*/ 158 w 269"/>
                  <a:gd name="T21" fmla="*/ 20 h 22"/>
                  <a:gd name="T22" fmla="*/ 179 w 269"/>
                  <a:gd name="T23" fmla="*/ 20 h 22"/>
                  <a:gd name="T24" fmla="*/ 199 w 269"/>
                  <a:gd name="T25" fmla="*/ 18 h 22"/>
                  <a:gd name="T26" fmla="*/ 217 w 269"/>
                  <a:gd name="T27" fmla="*/ 16 h 22"/>
                  <a:gd name="T28" fmla="*/ 233 w 269"/>
                  <a:gd name="T29" fmla="*/ 14 h 22"/>
                  <a:gd name="T30" fmla="*/ 247 w 269"/>
                  <a:gd name="T31" fmla="*/ 13 h 22"/>
                  <a:gd name="T32" fmla="*/ 260 w 269"/>
                  <a:gd name="T33" fmla="*/ 10 h 22"/>
                  <a:gd name="T34" fmla="*/ 269 w 269"/>
                  <a:gd name="T35" fmla="*/ 8 h 22"/>
                  <a:gd name="T36" fmla="*/ 267 w 269"/>
                  <a:gd name="T37" fmla="*/ 0 h 22"/>
                  <a:gd name="T38" fmla="*/ 260 w 269"/>
                  <a:gd name="T39" fmla="*/ 3 h 22"/>
                  <a:gd name="T40" fmla="*/ 247 w 269"/>
                  <a:gd name="T41" fmla="*/ 5 h 22"/>
                  <a:gd name="T42" fmla="*/ 233 w 269"/>
                  <a:gd name="T43" fmla="*/ 7 h 22"/>
                  <a:gd name="T44" fmla="*/ 217 w 269"/>
                  <a:gd name="T45" fmla="*/ 9 h 22"/>
                  <a:gd name="T46" fmla="*/ 199 w 269"/>
                  <a:gd name="T47" fmla="*/ 10 h 22"/>
                  <a:gd name="T48" fmla="*/ 179 w 269"/>
                  <a:gd name="T49" fmla="*/ 10 h 22"/>
                  <a:gd name="T50" fmla="*/ 158 w 269"/>
                  <a:gd name="T51" fmla="*/ 10 h 22"/>
                  <a:gd name="T52" fmla="*/ 138 w 269"/>
                  <a:gd name="T53" fmla="*/ 11 h 22"/>
                  <a:gd name="T54" fmla="*/ 117 w 269"/>
                  <a:gd name="T55" fmla="*/ 11 h 22"/>
                  <a:gd name="T56" fmla="*/ 96 w 269"/>
                  <a:gd name="T57" fmla="*/ 13 h 22"/>
                  <a:gd name="T58" fmla="*/ 77 w 269"/>
                  <a:gd name="T59" fmla="*/ 13 h 22"/>
                  <a:gd name="T60" fmla="*/ 57 w 269"/>
                  <a:gd name="T61" fmla="*/ 11 h 22"/>
                  <a:gd name="T62" fmla="*/ 40 w 269"/>
                  <a:gd name="T63" fmla="*/ 11 h 22"/>
                  <a:gd name="T64" fmla="*/ 24 w 269"/>
                  <a:gd name="T65" fmla="*/ 11 h 22"/>
                  <a:gd name="T66" fmla="*/ 11 w 269"/>
                  <a:gd name="T67" fmla="*/ 11 h 22"/>
                  <a:gd name="T68" fmla="*/ 0 w 269"/>
                  <a:gd name="T69" fmla="*/ 10 h 22"/>
                  <a:gd name="T70" fmla="*/ 0 w 269"/>
                  <a:gd name="T71" fmla="*/ 10 h 22"/>
                  <a:gd name="T72" fmla="*/ 0 w 269"/>
                  <a:gd name="T73" fmla="*/ 18 h 2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69"/>
                  <a:gd name="T112" fmla="*/ 0 h 22"/>
                  <a:gd name="T113" fmla="*/ 269 w 269"/>
                  <a:gd name="T114" fmla="*/ 22 h 2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69" h="22">
                    <a:moveTo>
                      <a:pt x="0" y="18"/>
                    </a:moveTo>
                    <a:lnTo>
                      <a:pt x="0" y="18"/>
                    </a:lnTo>
                    <a:lnTo>
                      <a:pt x="11" y="19"/>
                    </a:lnTo>
                    <a:lnTo>
                      <a:pt x="24" y="21"/>
                    </a:lnTo>
                    <a:lnTo>
                      <a:pt x="40" y="21"/>
                    </a:lnTo>
                    <a:lnTo>
                      <a:pt x="57" y="21"/>
                    </a:lnTo>
                    <a:lnTo>
                      <a:pt x="77" y="22"/>
                    </a:lnTo>
                    <a:lnTo>
                      <a:pt x="96" y="22"/>
                    </a:lnTo>
                    <a:lnTo>
                      <a:pt x="117" y="21"/>
                    </a:lnTo>
                    <a:lnTo>
                      <a:pt x="138" y="21"/>
                    </a:lnTo>
                    <a:lnTo>
                      <a:pt x="158" y="20"/>
                    </a:lnTo>
                    <a:lnTo>
                      <a:pt x="179" y="20"/>
                    </a:lnTo>
                    <a:lnTo>
                      <a:pt x="199" y="18"/>
                    </a:lnTo>
                    <a:lnTo>
                      <a:pt x="217" y="16"/>
                    </a:lnTo>
                    <a:lnTo>
                      <a:pt x="233" y="14"/>
                    </a:lnTo>
                    <a:lnTo>
                      <a:pt x="247" y="13"/>
                    </a:lnTo>
                    <a:lnTo>
                      <a:pt x="260" y="10"/>
                    </a:lnTo>
                    <a:lnTo>
                      <a:pt x="269" y="8"/>
                    </a:lnTo>
                    <a:lnTo>
                      <a:pt x="267" y="0"/>
                    </a:lnTo>
                    <a:lnTo>
                      <a:pt x="260" y="3"/>
                    </a:lnTo>
                    <a:lnTo>
                      <a:pt x="247" y="5"/>
                    </a:lnTo>
                    <a:lnTo>
                      <a:pt x="233" y="7"/>
                    </a:lnTo>
                    <a:lnTo>
                      <a:pt x="217" y="9"/>
                    </a:lnTo>
                    <a:lnTo>
                      <a:pt x="199" y="10"/>
                    </a:lnTo>
                    <a:lnTo>
                      <a:pt x="179" y="10"/>
                    </a:lnTo>
                    <a:lnTo>
                      <a:pt x="158" y="10"/>
                    </a:lnTo>
                    <a:lnTo>
                      <a:pt x="138" y="11"/>
                    </a:lnTo>
                    <a:lnTo>
                      <a:pt x="117" y="11"/>
                    </a:lnTo>
                    <a:lnTo>
                      <a:pt x="96" y="13"/>
                    </a:lnTo>
                    <a:lnTo>
                      <a:pt x="77" y="13"/>
                    </a:lnTo>
                    <a:lnTo>
                      <a:pt x="57" y="11"/>
                    </a:lnTo>
                    <a:lnTo>
                      <a:pt x="40" y="11"/>
                    </a:lnTo>
                    <a:lnTo>
                      <a:pt x="24" y="11"/>
                    </a:lnTo>
                    <a:lnTo>
                      <a:pt x="11" y="11"/>
                    </a:lnTo>
                    <a:lnTo>
                      <a:pt x="0" y="1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512" name="Freeform 197"/>
              <p:cNvSpPr>
                <a:spLocks/>
              </p:cNvSpPr>
              <p:nvPr/>
            </p:nvSpPr>
            <p:spPr bwMode="auto">
              <a:xfrm>
                <a:off x="3433" y="3404"/>
                <a:ext cx="72" cy="35"/>
              </a:xfrm>
              <a:custGeom>
                <a:avLst/>
                <a:gdLst>
                  <a:gd name="T0" fmla="*/ 0 w 72"/>
                  <a:gd name="T1" fmla="*/ 8 h 35"/>
                  <a:gd name="T2" fmla="*/ 0 w 72"/>
                  <a:gd name="T3" fmla="*/ 8 h 35"/>
                  <a:gd name="T4" fmla="*/ 7 w 72"/>
                  <a:gd name="T5" fmla="*/ 10 h 35"/>
                  <a:gd name="T6" fmla="*/ 15 w 72"/>
                  <a:gd name="T7" fmla="*/ 13 h 35"/>
                  <a:gd name="T8" fmla="*/ 23 w 72"/>
                  <a:gd name="T9" fmla="*/ 16 h 35"/>
                  <a:gd name="T10" fmla="*/ 33 w 72"/>
                  <a:gd name="T11" fmla="*/ 21 h 35"/>
                  <a:gd name="T12" fmla="*/ 41 w 72"/>
                  <a:gd name="T13" fmla="*/ 26 h 35"/>
                  <a:gd name="T14" fmla="*/ 51 w 72"/>
                  <a:gd name="T15" fmla="*/ 30 h 35"/>
                  <a:gd name="T16" fmla="*/ 62 w 72"/>
                  <a:gd name="T17" fmla="*/ 32 h 35"/>
                  <a:gd name="T18" fmla="*/ 72 w 72"/>
                  <a:gd name="T19" fmla="*/ 35 h 35"/>
                  <a:gd name="T20" fmla="*/ 72 w 72"/>
                  <a:gd name="T21" fmla="*/ 27 h 35"/>
                  <a:gd name="T22" fmla="*/ 62 w 72"/>
                  <a:gd name="T23" fmla="*/ 25 h 35"/>
                  <a:gd name="T24" fmla="*/ 54 w 72"/>
                  <a:gd name="T25" fmla="*/ 22 h 35"/>
                  <a:gd name="T26" fmla="*/ 44 w 72"/>
                  <a:gd name="T27" fmla="*/ 19 h 35"/>
                  <a:gd name="T28" fmla="*/ 35 w 72"/>
                  <a:gd name="T29" fmla="*/ 14 h 35"/>
                  <a:gd name="T30" fmla="*/ 26 w 72"/>
                  <a:gd name="T31" fmla="*/ 9 h 35"/>
                  <a:gd name="T32" fmla="*/ 17 w 72"/>
                  <a:gd name="T33" fmla="*/ 5 h 35"/>
                  <a:gd name="T34" fmla="*/ 10 w 72"/>
                  <a:gd name="T35" fmla="*/ 3 h 35"/>
                  <a:gd name="T36" fmla="*/ 0 w 72"/>
                  <a:gd name="T37" fmla="*/ 0 h 35"/>
                  <a:gd name="T38" fmla="*/ 0 w 72"/>
                  <a:gd name="T39" fmla="*/ 0 h 35"/>
                  <a:gd name="T40" fmla="*/ 0 w 72"/>
                  <a:gd name="T41" fmla="*/ 8 h 3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2"/>
                  <a:gd name="T64" fmla="*/ 0 h 35"/>
                  <a:gd name="T65" fmla="*/ 72 w 72"/>
                  <a:gd name="T66" fmla="*/ 35 h 3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2" h="35">
                    <a:moveTo>
                      <a:pt x="0" y="8"/>
                    </a:moveTo>
                    <a:lnTo>
                      <a:pt x="0" y="8"/>
                    </a:lnTo>
                    <a:lnTo>
                      <a:pt x="7" y="10"/>
                    </a:lnTo>
                    <a:lnTo>
                      <a:pt x="15" y="13"/>
                    </a:lnTo>
                    <a:lnTo>
                      <a:pt x="23" y="16"/>
                    </a:lnTo>
                    <a:lnTo>
                      <a:pt x="33" y="21"/>
                    </a:lnTo>
                    <a:lnTo>
                      <a:pt x="41" y="26"/>
                    </a:lnTo>
                    <a:lnTo>
                      <a:pt x="51" y="30"/>
                    </a:lnTo>
                    <a:lnTo>
                      <a:pt x="62" y="32"/>
                    </a:lnTo>
                    <a:lnTo>
                      <a:pt x="72" y="35"/>
                    </a:lnTo>
                    <a:lnTo>
                      <a:pt x="72" y="27"/>
                    </a:lnTo>
                    <a:lnTo>
                      <a:pt x="62" y="25"/>
                    </a:lnTo>
                    <a:lnTo>
                      <a:pt x="54" y="22"/>
                    </a:lnTo>
                    <a:lnTo>
                      <a:pt x="44" y="19"/>
                    </a:lnTo>
                    <a:lnTo>
                      <a:pt x="35" y="14"/>
                    </a:lnTo>
                    <a:lnTo>
                      <a:pt x="26" y="9"/>
                    </a:lnTo>
                    <a:lnTo>
                      <a:pt x="17" y="5"/>
                    </a:lnTo>
                    <a:lnTo>
                      <a:pt x="10" y="3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513" name="Freeform 198"/>
              <p:cNvSpPr>
                <a:spLocks/>
              </p:cNvSpPr>
              <p:nvPr/>
            </p:nvSpPr>
            <p:spPr bwMode="auto">
              <a:xfrm>
                <a:off x="3374" y="3401"/>
                <a:ext cx="59" cy="12"/>
              </a:xfrm>
              <a:custGeom>
                <a:avLst/>
                <a:gdLst>
                  <a:gd name="T0" fmla="*/ 0 w 59"/>
                  <a:gd name="T1" fmla="*/ 7 h 12"/>
                  <a:gd name="T2" fmla="*/ 0 w 59"/>
                  <a:gd name="T3" fmla="*/ 7 h 12"/>
                  <a:gd name="T4" fmla="*/ 11 w 59"/>
                  <a:gd name="T5" fmla="*/ 10 h 12"/>
                  <a:gd name="T6" fmla="*/ 20 w 59"/>
                  <a:gd name="T7" fmla="*/ 11 h 12"/>
                  <a:gd name="T8" fmla="*/ 28 w 59"/>
                  <a:gd name="T9" fmla="*/ 12 h 12"/>
                  <a:gd name="T10" fmla="*/ 36 w 59"/>
                  <a:gd name="T11" fmla="*/ 12 h 12"/>
                  <a:gd name="T12" fmla="*/ 43 w 59"/>
                  <a:gd name="T13" fmla="*/ 12 h 12"/>
                  <a:gd name="T14" fmla="*/ 49 w 59"/>
                  <a:gd name="T15" fmla="*/ 12 h 12"/>
                  <a:gd name="T16" fmla="*/ 54 w 59"/>
                  <a:gd name="T17" fmla="*/ 12 h 12"/>
                  <a:gd name="T18" fmla="*/ 59 w 59"/>
                  <a:gd name="T19" fmla="*/ 11 h 12"/>
                  <a:gd name="T20" fmla="*/ 59 w 59"/>
                  <a:gd name="T21" fmla="*/ 3 h 12"/>
                  <a:gd name="T22" fmla="*/ 54 w 59"/>
                  <a:gd name="T23" fmla="*/ 2 h 12"/>
                  <a:gd name="T24" fmla="*/ 49 w 59"/>
                  <a:gd name="T25" fmla="*/ 2 h 12"/>
                  <a:gd name="T26" fmla="*/ 43 w 59"/>
                  <a:gd name="T27" fmla="*/ 2 h 12"/>
                  <a:gd name="T28" fmla="*/ 36 w 59"/>
                  <a:gd name="T29" fmla="*/ 2 h 12"/>
                  <a:gd name="T30" fmla="*/ 28 w 59"/>
                  <a:gd name="T31" fmla="*/ 2 h 12"/>
                  <a:gd name="T32" fmla="*/ 20 w 59"/>
                  <a:gd name="T33" fmla="*/ 3 h 12"/>
                  <a:gd name="T34" fmla="*/ 11 w 59"/>
                  <a:gd name="T35" fmla="*/ 2 h 12"/>
                  <a:gd name="T36" fmla="*/ 3 w 59"/>
                  <a:gd name="T37" fmla="*/ 0 h 12"/>
                  <a:gd name="T38" fmla="*/ 3 w 59"/>
                  <a:gd name="T39" fmla="*/ 0 h 12"/>
                  <a:gd name="T40" fmla="*/ 0 w 59"/>
                  <a:gd name="T41" fmla="*/ 7 h 1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9"/>
                  <a:gd name="T64" fmla="*/ 0 h 12"/>
                  <a:gd name="T65" fmla="*/ 59 w 59"/>
                  <a:gd name="T66" fmla="*/ 12 h 1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9" h="12">
                    <a:moveTo>
                      <a:pt x="0" y="7"/>
                    </a:moveTo>
                    <a:lnTo>
                      <a:pt x="0" y="7"/>
                    </a:lnTo>
                    <a:lnTo>
                      <a:pt x="11" y="10"/>
                    </a:lnTo>
                    <a:lnTo>
                      <a:pt x="20" y="11"/>
                    </a:lnTo>
                    <a:lnTo>
                      <a:pt x="28" y="12"/>
                    </a:lnTo>
                    <a:lnTo>
                      <a:pt x="36" y="12"/>
                    </a:lnTo>
                    <a:lnTo>
                      <a:pt x="43" y="12"/>
                    </a:lnTo>
                    <a:lnTo>
                      <a:pt x="49" y="12"/>
                    </a:lnTo>
                    <a:lnTo>
                      <a:pt x="54" y="12"/>
                    </a:lnTo>
                    <a:lnTo>
                      <a:pt x="59" y="11"/>
                    </a:lnTo>
                    <a:lnTo>
                      <a:pt x="59" y="3"/>
                    </a:lnTo>
                    <a:lnTo>
                      <a:pt x="54" y="2"/>
                    </a:lnTo>
                    <a:lnTo>
                      <a:pt x="49" y="2"/>
                    </a:lnTo>
                    <a:lnTo>
                      <a:pt x="43" y="2"/>
                    </a:lnTo>
                    <a:lnTo>
                      <a:pt x="36" y="2"/>
                    </a:lnTo>
                    <a:lnTo>
                      <a:pt x="28" y="2"/>
                    </a:lnTo>
                    <a:lnTo>
                      <a:pt x="20" y="3"/>
                    </a:lnTo>
                    <a:lnTo>
                      <a:pt x="11" y="2"/>
                    </a:lnTo>
                    <a:lnTo>
                      <a:pt x="3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514" name="Freeform 199"/>
              <p:cNvSpPr>
                <a:spLocks/>
              </p:cNvSpPr>
              <p:nvPr/>
            </p:nvSpPr>
            <p:spPr bwMode="auto">
              <a:xfrm>
                <a:off x="3279" y="3369"/>
                <a:ext cx="98" cy="39"/>
              </a:xfrm>
              <a:custGeom>
                <a:avLst/>
                <a:gdLst>
                  <a:gd name="T0" fmla="*/ 0 w 98"/>
                  <a:gd name="T1" fmla="*/ 7 h 39"/>
                  <a:gd name="T2" fmla="*/ 0 w 98"/>
                  <a:gd name="T3" fmla="*/ 7 h 39"/>
                  <a:gd name="T4" fmla="*/ 15 w 98"/>
                  <a:gd name="T5" fmla="*/ 15 h 39"/>
                  <a:gd name="T6" fmla="*/ 28 w 98"/>
                  <a:gd name="T7" fmla="*/ 21 h 39"/>
                  <a:gd name="T8" fmla="*/ 38 w 98"/>
                  <a:gd name="T9" fmla="*/ 24 h 39"/>
                  <a:gd name="T10" fmla="*/ 49 w 98"/>
                  <a:gd name="T11" fmla="*/ 27 h 39"/>
                  <a:gd name="T12" fmla="*/ 59 w 98"/>
                  <a:gd name="T13" fmla="*/ 29 h 39"/>
                  <a:gd name="T14" fmla="*/ 67 w 98"/>
                  <a:gd name="T15" fmla="*/ 32 h 39"/>
                  <a:gd name="T16" fmla="*/ 81 w 98"/>
                  <a:gd name="T17" fmla="*/ 35 h 39"/>
                  <a:gd name="T18" fmla="*/ 95 w 98"/>
                  <a:gd name="T19" fmla="*/ 39 h 39"/>
                  <a:gd name="T20" fmla="*/ 98 w 98"/>
                  <a:gd name="T21" fmla="*/ 32 h 39"/>
                  <a:gd name="T22" fmla="*/ 83 w 98"/>
                  <a:gd name="T23" fmla="*/ 28 h 39"/>
                  <a:gd name="T24" fmla="*/ 70 w 98"/>
                  <a:gd name="T25" fmla="*/ 24 h 39"/>
                  <a:gd name="T26" fmla="*/ 59 w 98"/>
                  <a:gd name="T27" fmla="*/ 22 h 39"/>
                  <a:gd name="T28" fmla="*/ 49 w 98"/>
                  <a:gd name="T29" fmla="*/ 20 h 39"/>
                  <a:gd name="T30" fmla="*/ 41 w 98"/>
                  <a:gd name="T31" fmla="*/ 17 h 39"/>
                  <a:gd name="T32" fmla="*/ 31 w 98"/>
                  <a:gd name="T33" fmla="*/ 13 h 39"/>
                  <a:gd name="T34" fmla="*/ 17 w 98"/>
                  <a:gd name="T35" fmla="*/ 7 h 39"/>
                  <a:gd name="T36" fmla="*/ 3 w 98"/>
                  <a:gd name="T37" fmla="*/ 0 h 39"/>
                  <a:gd name="T38" fmla="*/ 3 w 98"/>
                  <a:gd name="T39" fmla="*/ 0 h 39"/>
                  <a:gd name="T40" fmla="*/ 0 w 98"/>
                  <a:gd name="T41" fmla="*/ 7 h 3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8"/>
                  <a:gd name="T64" fmla="*/ 0 h 39"/>
                  <a:gd name="T65" fmla="*/ 98 w 98"/>
                  <a:gd name="T66" fmla="*/ 39 h 3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8" h="39">
                    <a:moveTo>
                      <a:pt x="0" y="7"/>
                    </a:moveTo>
                    <a:lnTo>
                      <a:pt x="0" y="7"/>
                    </a:lnTo>
                    <a:lnTo>
                      <a:pt x="15" y="15"/>
                    </a:lnTo>
                    <a:lnTo>
                      <a:pt x="28" y="21"/>
                    </a:lnTo>
                    <a:lnTo>
                      <a:pt x="38" y="24"/>
                    </a:lnTo>
                    <a:lnTo>
                      <a:pt x="49" y="27"/>
                    </a:lnTo>
                    <a:lnTo>
                      <a:pt x="59" y="29"/>
                    </a:lnTo>
                    <a:lnTo>
                      <a:pt x="67" y="32"/>
                    </a:lnTo>
                    <a:lnTo>
                      <a:pt x="81" y="35"/>
                    </a:lnTo>
                    <a:lnTo>
                      <a:pt x="95" y="39"/>
                    </a:lnTo>
                    <a:lnTo>
                      <a:pt x="98" y="32"/>
                    </a:lnTo>
                    <a:lnTo>
                      <a:pt x="83" y="28"/>
                    </a:lnTo>
                    <a:lnTo>
                      <a:pt x="70" y="24"/>
                    </a:lnTo>
                    <a:lnTo>
                      <a:pt x="59" y="22"/>
                    </a:lnTo>
                    <a:lnTo>
                      <a:pt x="49" y="20"/>
                    </a:lnTo>
                    <a:lnTo>
                      <a:pt x="41" y="17"/>
                    </a:lnTo>
                    <a:lnTo>
                      <a:pt x="31" y="13"/>
                    </a:lnTo>
                    <a:lnTo>
                      <a:pt x="17" y="7"/>
                    </a:lnTo>
                    <a:lnTo>
                      <a:pt x="3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515" name="Freeform 200"/>
              <p:cNvSpPr>
                <a:spLocks/>
              </p:cNvSpPr>
              <p:nvPr/>
            </p:nvSpPr>
            <p:spPr bwMode="auto">
              <a:xfrm>
                <a:off x="2888" y="2964"/>
                <a:ext cx="394" cy="412"/>
              </a:xfrm>
              <a:custGeom>
                <a:avLst/>
                <a:gdLst>
                  <a:gd name="T0" fmla="*/ 0 w 394"/>
                  <a:gd name="T1" fmla="*/ 3 h 412"/>
                  <a:gd name="T2" fmla="*/ 0 w 394"/>
                  <a:gd name="T3" fmla="*/ 3 h 412"/>
                  <a:gd name="T4" fmla="*/ 10 w 394"/>
                  <a:gd name="T5" fmla="*/ 26 h 412"/>
                  <a:gd name="T6" fmla="*/ 22 w 394"/>
                  <a:gd name="T7" fmla="*/ 51 h 412"/>
                  <a:gd name="T8" fmla="*/ 36 w 394"/>
                  <a:gd name="T9" fmla="*/ 78 h 412"/>
                  <a:gd name="T10" fmla="*/ 54 w 394"/>
                  <a:gd name="T11" fmla="*/ 105 h 412"/>
                  <a:gd name="T12" fmla="*/ 72 w 394"/>
                  <a:gd name="T13" fmla="*/ 133 h 412"/>
                  <a:gd name="T14" fmla="*/ 94 w 394"/>
                  <a:gd name="T15" fmla="*/ 161 h 412"/>
                  <a:gd name="T16" fmla="*/ 117 w 394"/>
                  <a:gd name="T17" fmla="*/ 189 h 412"/>
                  <a:gd name="T18" fmla="*/ 144 w 394"/>
                  <a:gd name="T19" fmla="*/ 217 h 412"/>
                  <a:gd name="T20" fmla="*/ 171 w 394"/>
                  <a:gd name="T21" fmla="*/ 245 h 412"/>
                  <a:gd name="T22" fmla="*/ 199 w 394"/>
                  <a:gd name="T23" fmla="*/ 273 h 412"/>
                  <a:gd name="T24" fmla="*/ 228 w 394"/>
                  <a:gd name="T25" fmla="*/ 300 h 412"/>
                  <a:gd name="T26" fmla="*/ 258 w 394"/>
                  <a:gd name="T27" fmla="*/ 326 h 412"/>
                  <a:gd name="T28" fmla="*/ 290 w 394"/>
                  <a:gd name="T29" fmla="*/ 350 h 412"/>
                  <a:gd name="T30" fmla="*/ 323 w 394"/>
                  <a:gd name="T31" fmla="*/ 373 h 412"/>
                  <a:gd name="T32" fmla="*/ 356 w 394"/>
                  <a:gd name="T33" fmla="*/ 394 h 412"/>
                  <a:gd name="T34" fmla="*/ 391 w 394"/>
                  <a:gd name="T35" fmla="*/ 412 h 412"/>
                  <a:gd name="T36" fmla="*/ 394 w 394"/>
                  <a:gd name="T37" fmla="*/ 405 h 412"/>
                  <a:gd name="T38" fmla="*/ 361 w 394"/>
                  <a:gd name="T39" fmla="*/ 387 h 412"/>
                  <a:gd name="T40" fmla="*/ 328 w 394"/>
                  <a:gd name="T41" fmla="*/ 366 h 412"/>
                  <a:gd name="T42" fmla="*/ 295 w 394"/>
                  <a:gd name="T43" fmla="*/ 343 h 412"/>
                  <a:gd name="T44" fmla="*/ 263 w 394"/>
                  <a:gd name="T45" fmla="*/ 318 h 412"/>
                  <a:gd name="T46" fmla="*/ 233 w 394"/>
                  <a:gd name="T47" fmla="*/ 293 h 412"/>
                  <a:gd name="T48" fmla="*/ 204 w 394"/>
                  <a:gd name="T49" fmla="*/ 268 h 412"/>
                  <a:gd name="T50" fmla="*/ 175 w 394"/>
                  <a:gd name="T51" fmla="*/ 240 h 412"/>
                  <a:gd name="T52" fmla="*/ 149 w 394"/>
                  <a:gd name="T53" fmla="*/ 212 h 412"/>
                  <a:gd name="T54" fmla="*/ 124 w 394"/>
                  <a:gd name="T55" fmla="*/ 184 h 412"/>
                  <a:gd name="T56" fmla="*/ 101 w 394"/>
                  <a:gd name="T57" fmla="*/ 156 h 412"/>
                  <a:gd name="T58" fmla="*/ 79 w 394"/>
                  <a:gd name="T59" fmla="*/ 128 h 412"/>
                  <a:gd name="T60" fmla="*/ 61 w 394"/>
                  <a:gd name="T61" fmla="*/ 100 h 412"/>
                  <a:gd name="T62" fmla="*/ 44 w 394"/>
                  <a:gd name="T63" fmla="*/ 73 h 412"/>
                  <a:gd name="T64" fmla="*/ 29 w 394"/>
                  <a:gd name="T65" fmla="*/ 49 h 412"/>
                  <a:gd name="T66" fmla="*/ 17 w 394"/>
                  <a:gd name="T67" fmla="*/ 23 h 412"/>
                  <a:gd name="T68" fmla="*/ 7 w 394"/>
                  <a:gd name="T69" fmla="*/ 0 h 412"/>
                  <a:gd name="T70" fmla="*/ 7 w 394"/>
                  <a:gd name="T71" fmla="*/ 0 h 412"/>
                  <a:gd name="T72" fmla="*/ 0 w 394"/>
                  <a:gd name="T73" fmla="*/ 3 h 41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94"/>
                  <a:gd name="T112" fmla="*/ 0 h 412"/>
                  <a:gd name="T113" fmla="*/ 394 w 394"/>
                  <a:gd name="T114" fmla="*/ 412 h 41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94" h="412">
                    <a:moveTo>
                      <a:pt x="0" y="3"/>
                    </a:moveTo>
                    <a:lnTo>
                      <a:pt x="0" y="3"/>
                    </a:lnTo>
                    <a:lnTo>
                      <a:pt x="10" y="26"/>
                    </a:lnTo>
                    <a:lnTo>
                      <a:pt x="22" y="51"/>
                    </a:lnTo>
                    <a:lnTo>
                      <a:pt x="36" y="78"/>
                    </a:lnTo>
                    <a:lnTo>
                      <a:pt x="54" y="105"/>
                    </a:lnTo>
                    <a:lnTo>
                      <a:pt x="72" y="133"/>
                    </a:lnTo>
                    <a:lnTo>
                      <a:pt x="94" y="161"/>
                    </a:lnTo>
                    <a:lnTo>
                      <a:pt x="117" y="189"/>
                    </a:lnTo>
                    <a:lnTo>
                      <a:pt x="144" y="217"/>
                    </a:lnTo>
                    <a:lnTo>
                      <a:pt x="171" y="245"/>
                    </a:lnTo>
                    <a:lnTo>
                      <a:pt x="199" y="273"/>
                    </a:lnTo>
                    <a:lnTo>
                      <a:pt x="228" y="300"/>
                    </a:lnTo>
                    <a:lnTo>
                      <a:pt x="258" y="326"/>
                    </a:lnTo>
                    <a:lnTo>
                      <a:pt x="290" y="350"/>
                    </a:lnTo>
                    <a:lnTo>
                      <a:pt x="323" y="373"/>
                    </a:lnTo>
                    <a:lnTo>
                      <a:pt x="356" y="394"/>
                    </a:lnTo>
                    <a:lnTo>
                      <a:pt x="391" y="412"/>
                    </a:lnTo>
                    <a:lnTo>
                      <a:pt x="394" y="405"/>
                    </a:lnTo>
                    <a:lnTo>
                      <a:pt x="361" y="387"/>
                    </a:lnTo>
                    <a:lnTo>
                      <a:pt x="328" y="366"/>
                    </a:lnTo>
                    <a:lnTo>
                      <a:pt x="295" y="343"/>
                    </a:lnTo>
                    <a:lnTo>
                      <a:pt x="263" y="318"/>
                    </a:lnTo>
                    <a:lnTo>
                      <a:pt x="233" y="293"/>
                    </a:lnTo>
                    <a:lnTo>
                      <a:pt x="204" y="268"/>
                    </a:lnTo>
                    <a:lnTo>
                      <a:pt x="175" y="240"/>
                    </a:lnTo>
                    <a:lnTo>
                      <a:pt x="149" y="212"/>
                    </a:lnTo>
                    <a:lnTo>
                      <a:pt x="124" y="184"/>
                    </a:lnTo>
                    <a:lnTo>
                      <a:pt x="101" y="156"/>
                    </a:lnTo>
                    <a:lnTo>
                      <a:pt x="79" y="128"/>
                    </a:lnTo>
                    <a:lnTo>
                      <a:pt x="61" y="100"/>
                    </a:lnTo>
                    <a:lnTo>
                      <a:pt x="44" y="73"/>
                    </a:lnTo>
                    <a:lnTo>
                      <a:pt x="29" y="49"/>
                    </a:lnTo>
                    <a:lnTo>
                      <a:pt x="17" y="23"/>
                    </a:ln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516" name="Freeform 201"/>
              <p:cNvSpPr>
                <a:spLocks/>
              </p:cNvSpPr>
              <p:nvPr/>
            </p:nvSpPr>
            <p:spPr bwMode="auto">
              <a:xfrm>
                <a:off x="2857" y="2791"/>
                <a:ext cx="38" cy="176"/>
              </a:xfrm>
              <a:custGeom>
                <a:avLst/>
                <a:gdLst>
                  <a:gd name="T0" fmla="*/ 0 w 38"/>
                  <a:gd name="T1" fmla="*/ 2 h 176"/>
                  <a:gd name="T2" fmla="*/ 0 w 38"/>
                  <a:gd name="T3" fmla="*/ 2 h 176"/>
                  <a:gd name="T4" fmla="*/ 11 w 38"/>
                  <a:gd name="T5" fmla="*/ 54 h 176"/>
                  <a:gd name="T6" fmla="*/ 17 w 38"/>
                  <a:gd name="T7" fmla="*/ 97 h 176"/>
                  <a:gd name="T8" fmla="*/ 22 w 38"/>
                  <a:gd name="T9" fmla="*/ 138 h 176"/>
                  <a:gd name="T10" fmla="*/ 31 w 38"/>
                  <a:gd name="T11" fmla="*/ 176 h 176"/>
                  <a:gd name="T12" fmla="*/ 38 w 38"/>
                  <a:gd name="T13" fmla="*/ 173 h 176"/>
                  <a:gd name="T14" fmla="*/ 30 w 38"/>
                  <a:gd name="T15" fmla="*/ 138 h 176"/>
                  <a:gd name="T16" fmla="*/ 25 w 38"/>
                  <a:gd name="T17" fmla="*/ 97 h 176"/>
                  <a:gd name="T18" fmla="*/ 19 w 38"/>
                  <a:gd name="T19" fmla="*/ 54 h 176"/>
                  <a:gd name="T20" fmla="*/ 8 w 38"/>
                  <a:gd name="T21" fmla="*/ 0 h 176"/>
                  <a:gd name="T22" fmla="*/ 8 w 38"/>
                  <a:gd name="T23" fmla="*/ 0 h 176"/>
                  <a:gd name="T24" fmla="*/ 0 w 38"/>
                  <a:gd name="T25" fmla="*/ 2 h 1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176"/>
                  <a:gd name="T41" fmla="*/ 38 w 38"/>
                  <a:gd name="T42" fmla="*/ 176 h 17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176">
                    <a:moveTo>
                      <a:pt x="0" y="2"/>
                    </a:moveTo>
                    <a:lnTo>
                      <a:pt x="0" y="2"/>
                    </a:lnTo>
                    <a:lnTo>
                      <a:pt x="11" y="54"/>
                    </a:lnTo>
                    <a:lnTo>
                      <a:pt x="17" y="97"/>
                    </a:lnTo>
                    <a:lnTo>
                      <a:pt x="22" y="138"/>
                    </a:lnTo>
                    <a:lnTo>
                      <a:pt x="31" y="176"/>
                    </a:lnTo>
                    <a:lnTo>
                      <a:pt x="38" y="173"/>
                    </a:lnTo>
                    <a:lnTo>
                      <a:pt x="30" y="138"/>
                    </a:lnTo>
                    <a:lnTo>
                      <a:pt x="25" y="97"/>
                    </a:lnTo>
                    <a:lnTo>
                      <a:pt x="19" y="54"/>
                    </a:lnTo>
                    <a:lnTo>
                      <a:pt x="8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517" name="Freeform 202"/>
              <p:cNvSpPr>
                <a:spLocks/>
              </p:cNvSpPr>
              <p:nvPr/>
            </p:nvSpPr>
            <p:spPr bwMode="auto">
              <a:xfrm>
                <a:off x="2846" y="2552"/>
                <a:ext cx="20" cy="241"/>
              </a:xfrm>
              <a:custGeom>
                <a:avLst/>
                <a:gdLst>
                  <a:gd name="T0" fmla="*/ 13 w 20"/>
                  <a:gd name="T1" fmla="*/ 0 h 241"/>
                  <a:gd name="T2" fmla="*/ 13 w 20"/>
                  <a:gd name="T3" fmla="*/ 0 h 241"/>
                  <a:gd name="T4" fmla="*/ 5 w 20"/>
                  <a:gd name="T5" fmla="*/ 44 h 241"/>
                  <a:gd name="T6" fmla="*/ 0 w 20"/>
                  <a:gd name="T7" fmla="*/ 107 h 241"/>
                  <a:gd name="T8" fmla="*/ 0 w 20"/>
                  <a:gd name="T9" fmla="*/ 177 h 241"/>
                  <a:gd name="T10" fmla="*/ 11 w 20"/>
                  <a:gd name="T11" fmla="*/ 241 h 241"/>
                  <a:gd name="T12" fmla="*/ 19 w 20"/>
                  <a:gd name="T13" fmla="*/ 239 h 241"/>
                  <a:gd name="T14" fmla="*/ 8 w 20"/>
                  <a:gd name="T15" fmla="*/ 177 h 241"/>
                  <a:gd name="T16" fmla="*/ 8 w 20"/>
                  <a:gd name="T17" fmla="*/ 107 h 241"/>
                  <a:gd name="T18" fmla="*/ 13 w 20"/>
                  <a:gd name="T19" fmla="*/ 44 h 241"/>
                  <a:gd name="T20" fmla="*/ 20 w 20"/>
                  <a:gd name="T21" fmla="*/ 0 h 241"/>
                  <a:gd name="T22" fmla="*/ 20 w 20"/>
                  <a:gd name="T23" fmla="*/ 0 h 241"/>
                  <a:gd name="T24" fmla="*/ 13 w 20"/>
                  <a:gd name="T25" fmla="*/ 0 h 2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"/>
                  <a:gd name="T40" fmla="*/ 0 h 241"/>
                  <a:gd name="T41" fmla="*/ 20 w 20"/>
                  <a:gd name="T42" fmla="*/ 241 h 24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" h="241">
                    <a:moveTo>
                      <a:pt x="13" y="0"/>
                    </a:moveTo>
                    <a:lnTo>
                      <a:pt x="13" y="0"/>
                    </a:lnTo>
                    <a:lnTo>
                      <a:pt x="5" y="44"/>
                    </a:lnTo>
                    <a:lnTo>
                      <a:pt x="0" y="107"/>
                    </a:lnTo>
                    <a:lnTo>
                      <a:pt x="0" y="177"/>
                    </a:lnTo>
                    <a:lnTo>
                      <a:pt x="11" y="241"/>
                    </a:lnTo>
                    <a:lnTo>
                      <a:pt x="19" y="239"/>
                    </a:lnTo>
                    <a:lnTo>
                      <a:pt x="8" y="177"/>
                    </a:lnTo>
                    <a:lnTo>
                      <a:pt x="8" y="107"/>
                    </a:lnTo>
                    <a:lnTo>
                      <a:pt x="13" y="44"/>
                    </a:lnTo>
                    <a:lnTo>
                      <a:pt x="2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518" name="Freeform 203"/>
              <p:cNvSpPr>
                <a:spLocks/>
              </p:cNvSpPr>
              <p:nvPr/>
            </p:nvSpPr>
            <p:spPr bwMode="auto">
              <a:xfrm>
                <a:off x="2859" y="2482"/>
                <a:ext cx="42" cy="70"/>
              </a:xfrm>
              <a:custGeom>
                <a:avLst/>
                <a:gdLst>
                  <a:gd name="T0" fmla="*/ 35 w 42"/>
                  <a:gd name="T1" fmla="*/ 0 h 70"/>
                  <a:gd name="T2" fmla="*/ 35 w 42"/>
                  <a:gd name="T3" fmla="*/ 0 h 70"/>
                  <a:gd name="T4" fmla="*/ 23 w 42"/>
                  <a:gd name="T5" fmla="*/ 17 h 70"/>
                  <a:gd name="T6" fmla="*/ 13 w 42"/>
                  <a:gd name="T7" fmla="*/ 37 h 70"/>
                  <a:gd name="T8" fmla="*/ 4 w 42"/>
                  <a:gd name="T9" fmla="*/ 54 h 70"/>
                  <a:gd name="T10" fmla="*/ 0 w 42"/>
                  <a:gd name="T11" fmla="*/ 70 h 70"/>
                  <a:gd name="T12" fmla="*/ 7 w 42"/>
                  <a:gd name="T13" fmla="*/ 70 h 70"/>
                  <a:gd name="T14" fmla="*/ 12 w 42"/>
                  <a:gd name="T15" fmla="*/ 56 h 70"/>
                  <a:gd name="T16" fmla="*/ 20 w 42"/>
                  <a:gd name="T17" fmla="*/ 39 h 70"/>
                  <a:gd name="T18" fmla="*/ 30 w 42"/>
                  <a:gd name="T19" fmla="*/ 22 h 70"/>
                  <a:gd name="T20" fmla="*/ 42 w 42"/>
                  <a:gd name="T21" fmla="*/ 5 h 70"/>
                  <a:gd name="T22" fmla="*/ 42 w 42"/>
                  <a:gd name="T23" fmla="*/ 5 h 70"/>
                  <a:gd name="T24" fmla="*/ 35 w 42"/>
                  <a:gd name="T25" fmla="*/ 0 h 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2"/>
                  <a:gd name="T40" fmla="*/ 0 h 70"/>
                  <a:gd name="T41" fmla="*/ 42 w 42"/>
                  <a:gd name="T42" fmla="*/ 70 h 7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2" h="70">
                    <a:moveTo>
                      <a:pt x="35" y="0"/>
                    </a:moveTo>
                    <a:lnTo>
                      <a:pt x="35" y="0"/>
                    </a:lnTo>
                    <a:lnTo>
                      <a:pt x="23" y="17"/>
                    </a:lnTo>
                    <a:lnTo>
                      <a:pt x="13" y="37"/>
                    </a:lnTo>
                    <a:lnTo>
                      <a:pt x="4" y="54"/>
                    </a:lnTo>
                    <a:lnTo>
                      <a:pt x="0" y="70"/>
                    </a:lnTo>
                    <a:lnTo>
                      <a:pt x="7" y="70"/>
                    </a:lnTo>
                    <a:lnTo>
                      <a:pt x="12" y="56"/>
                    </a:lnTo>
                    <a:lnTo>
                      <a:pt x="20" y="39"/>
                    </a:lnTo>
                    <a:lnTo>
                      <a:pt x="30" y="22"/>
                    </a:lnTo>
                    <a:lnTo>
                      <a:pt x="42" y="5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519" name="Freeform 204"/>
              <p:cNvSpPr>
                <a:spLocks/>
              </p:cNvSpPr>
              <p:nvPr/>
            </p:nvSpPr>
            <p:spPr bwMode="auto">
              <a:xfrm>
                <a:off x="2894" y="2424"/>
                <a:ext cx="48" cy="63"/>
              </a:xfrm>
              <a:custGeom>
                <a:avLst/>
                <a:gdLst>
                  <a:gd name="T0" fmla="*/ 40 w 48"/>
                  <a:gd name="T1" fmla="*/ 0 h 63"/>
                  <a:gd name="T2" fmla="*/ 40 w 48"/>
                  <a:gd name="T3" fmla="*/ 0 h 63"/>
                  <a:gd name="T4" fmla="*/ 38 w 48"/>
                  <a:gd name="T5" fmla="*/ 3 h 63"/>
                  <a:gd name="T6" fmla="*/ 35 w 48"/>
                  <a:gd name="T7" fmla="*/ 7 h 63"/>
                  <a:gd name="T8" fmla="*/ 30 w 48"/>
                  <a:gd name="T9" fmla="*/ 13 h 63"/>
                  <a:gd name="T10" fmla="*/ 26 w 48"/>
                  <a:gd name="T11" fmla="*/ 21 h 63"/>
                  <a:gd name="T12" fmla="*/ 19 w 48"/>
                  <a:gd name="T13" fmla="*/ 29 h 63"/>
                  <a:gd name="T14" fmla="*/ 13 w 48"/>
                  <a:gd name="T15" fmla="*/ 39 h 63"/>
                  <a:gd name="T16" fmla="*/ 7 w 48"/>
                  <a:gd name="T17" fmla="*/ 49 h 63"/>
                  <a:gd name="T18" fmla="*/ 0 w 48"/>
                  <a:gd name="T19" fmla="*/ 58 h 63"/>
                  <a:gd name="T20" fmla="*/ 7 w 48"/>
                  <a:gd name="T21" fmla="*/ 63 h 63"/>
                  <a:gd name="T22" fmla="*/ 15 w 48"/>
                  <a:gd name="T23" fmla="*/ 53 h 63"/>
                  <a:gd name="T24" fmla="*/ 21 w 48"/>
                  <a:gd name="T25" fmla="*/ 44 h 63"/>
                  <a:gd name="T26" fmla="*/ 27 w 48"/>
                  <a:gd name="T27" fmla="*/ 34 h 63"/>
                  <a:gd name="T28" fmla="*/ 33 w 48"/>
                  <a:gd name="T29" fmla="*/ 25 h 63"/>
                  <a:gd name="T30" fmla="*/ 38 w 48"/>
                  <a:gd name="T31" fmla="*/ 18 h 63"/>
                  <a:gd name="T32" fmla="*/ 43 w 48"/>
                  <a:gd name="T33" fmla="*/ 12 h 63"/>
                  <a:gd name="T34" fmla="*/ 45 w 48"/>
                  <a:gd name="T35" fmla="*/ 6 h 63"/>
                  <a:gd name="T36" fmla="*/ 48 w 48"/>
                  <a:gd name="T37" fmla="*/ 2 h 63"/>
                  <a:gd name="T38" fmla="*/ 48 w 48"/>
                  <a:gd name="T39" fmla="*/ 2 h 63"/>
                  <a:gd name="T40" fmla="*/ 40 w 48"/>
                  <a:gd name="T41" fmla="*/ 0 h 6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8"/>
                  <a:gd name="T64" fmla="*/ 0 h 63"/>
                  <a:gd name="T65" fmla="*/ 48 w 48"/>
                  <a:gd name="T66" fmla="*/ 63 h 6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8" h="63">
                    <a:moveTo>
                      <a:pt x="40" y="0"/>
                    </a:moveTo>
                    <a:lnTo>
                      <a:pt x="40" y="0"/>
                    </a:lnTo>
                    <a:lnTo>
                      <a:pt x="38" y="3"/>
                    </a:lnTo>
                    <a:lnTo>
                      <a:pt x="35" y="7"/>
                    </a:lnTo>
                    <a:lnTo>
                      <a:pt x="30" y="13"/>
                    </a:lnTo>
                    <a:lnTo>
                      <a:pt x="26" y="21"/>
                    </a:lnTo>
                    <a:lnTo>
                      <a:pt x="19" y="29"/>
                    </a:lnTo>
                    <a:lnTo>
                      <a:pt x="13" y="39"/>
                    </a:lnTo>
                    <a:lnTo>
                      <a:pt x="7" y="49"/>
                    </a:lnTo>
                    <a:lnTo>
                      <a:pt x="0" y="58"/>
                    </a:lnTo>
                    <a:lnTo>
                      <a:pt x="7" y="63"/>
                    </a:lnTo>
                    <a:lnTo>
                      <a:pt x="15" y="53"/>
                    </a:lnTo>
                    <a:lnTo>
                      <a:pt x="21" y="44"/>
                    </a:lnTo>
                    <a:lnTo>
                      <a:pt x="27" y="34"/>
                    </a:lnTo>
                    <a:lnTo>
                      <a:pt x="33" y="25"/>
                    </a:lnTo>
                    <a:lnTo>
                      <a:pt x="38" y="18"/>
                    </a:lnTo>
                    <a:lnTo>
                      <a:pt x="43" y="12"/>
                    </a:lnTo>
                    <a:lnTo>
                      <a:pt x="45" y="6"/>
                    </a:lnTo>
                    <a:lnTo>
                      <a:pt x="48" y="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520" name="Freeform 205"/>
              <p:cNvSpPr>
                <a:spLocks/>
              </p:cNvSpPr>
              <p:nvPr/>
            </p:nvSpPr>
            <p:spPr bwMode="auto">
              <a:xfrm>
                <a:off x="2934" y="2396"/>
                <a:ext cx="36" cy="30"/>
              </a:xfrm>
              <a:custGeom>
                <a:avLst/>
                <a:gdLst>
                  <a:gd name="T0" fmla="*/ 33 w 36"/>
                  <a:gd name="T1" fmla="*/ 0 h 30"/>
                  <a:gd name="T2" fmla="*/ 33 w 36"/>
                  <a:gd name="T3" fmla="*/ 0 h 30"/>
                  <a:gd name="T4" fmla="*/ 23 w 36"/>
                  <a:gd name="T5" fmla="*/ 3 h 30"/>
                  <a:gd name="T6" fmla="*/ 14 w 36"/>
                  <a:gd name="T7" fmla="*/ 8 h 30"/>
                  <a:gd name="T8" fmla="*/ 5 w 36"/>
                  <a:gd name="T9" fmla="*/ 17 h 30"/>
                  <a:gd name="T10" fmla="*/ 0 w 36"/>
                  <a:gd name="T11" fmla="*/ 28 h 30"/>
                  <a:gd name="T12" fmla="*/ 8 w 36"/>
                  <a:gd name="T13" fmla="*/ 30 h 30"/>
                  <a:gd name="T14" fmla="*/ 12 w 36"/>
                  <a:gd name="T15" fmla="*/ 22 h 30"/>
                  <a:gd name="T16" fmla="*/ 18 w 36"/>
                  <a:gd name="T17" fmla="*/ 16 h 30"/>
                  <a:gd name="T18" fmla="*/ 26 w 36"/>
                  <a:gd name="T19" fmla="*/ 11 h 30"/>
                  <a:gd name="T20" fmla="*/ 36 w 36"/>
                  <a:gd name="T21" fmla="*/ 7 h 30"/>
                  <a:gd name="T22" fmla="*/ 36 w 36"/>
                  <a:gd name="T23" fmla="*/ 7 h 30"/>
                  <a:gd name="T24" fmla="*/ 33 w 36"/>
                  <a:gd name="T25" fmla="*/ 0 h 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30"/>
                  <a:gd name="T41" fmla="*/ 36 w 36"/>
                  <a:gd name="T42" fmla="*/ 30 h 3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30">
                    <a:moveTo>
                      <a:pt x="33" y="0"/>
                    </a:moveTo>
                    <a:lnTo>
                      <a:pt x="33" y="0"/>
                    </a:lnTo>
                    <a:lnTo>
                      <a:pt x="23" y="3"/>
                    </a:lnTo>
                    <a:lnTo>
                      <a:pt x="14" y="8"/>
                    </a:lnTo>
                    <a:lnTo>
                      <a:pt x="5" y="17"/>
                    </a:lnTo>
                    <a:lnTo>
                      <a:pt x="0" y="2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6"/>
                    </a:lnTo>
                    <a:lnTo>
                      <a:pt x="26" y="11"/>
                    </a:lnTo>
                    <a:lnTo>
                      <a:pt x="36" y="7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7654" name="Group 407"/>
            <p:cNvGrpSpPr>
              <a:grpSpLocks/>
            </p:cNvGrpSpPr>
            <p:nvPr/>
          </p:nvGrpSpPr>
          <p:grpSpPr bwMode="auto">
            <a:xfrm>
              <a:off x="2846" y="2153"/>
              <a:ext cx="1647" cy="1290"/>
              <a:chOff x="2846" y="2153"/>
              <a:chExt cx="1647" cy="1290"/>
            </a:xfrm>
          </p:grpSpPr>
          <p:sp>
            <p:nvSpPr>
              <p:cNvPr id="28121" name="Freeform 207"/>
              <p:cNvSpPr>
                <a:spLocks/>
              </p:cNvSpPr>
              <p:nvPr/>
            </p:nvSpPr>
            <p:spPr bwMode="auto">
              <a:xfrm>
                <a:off x="2967" y="2369"/>
                <a:ext cx="34" cy="34"/>
              </a:xfrm>
              <a:custGeom>
                <a:avLst/>
                <a:gdLst>
                  <a:gd name="T0" fmla="*/ 29 w 34"/>
                  <a:gd name="T1" fmla="*/ 0 h 34"/>
                  <a:gd name="T2" fmla="*/ 29 w 34"/>
                  <a:gd name="T3" fmla="*/ 0 h 34"/>
                  <a:gd name="T4" fmla="*/ 22 w 34"/>
                  <a:gd name="T5" fmla="*/ 7 h 34"/>
                  <a:gd name="T6" fmla="*/ 15 w 34"/>
                  <a:gd name="T7" fmla="*/ 16 h 34"/>
                  <a:gd name="T8" fmla="*/ 9 w 34"/>
                  <a:gd name="T9" fmla="*/ 22 h 34"/>
                  <a:gd name="T10" fmla="*/ 0 w 34"/>
                  <a:gd name="T11" fmla="*/ 27 h 34"/>
                  <a:gd name="T12" fmla="*/ 3 w 34"/>
                  <a:gd name="T13" fmla="*/ 34 h 34"/>
                  <a:gd name="T14" fmla="*/ 14 w 34"/>
                  <a:gd name="T15" fmla="*/ 29 h 34"/>
                  <a:gd name="T16" fmla="*/ 22 w 34"/>
                  <a:gd name="T17" fmla="*/ 21 h 34"/>
                  <a:gd name="T18" fmla="*/ 27 w 34"/>
                  <a:gd name="T19" fmla="*/ 12 h 34"/>
                  <a:gd name="T20" fmla="*/ 34 w 34"/>
                  <a:gd name="T21" fmla="*/ 7 h 34"/>
                  <a:gd name="T22" fmla="*/ 34 w 34"/>
                  <a:gd name="T23" fmla="*/ 7 h 34"/>
                  <a:gd name="T24" fmla="*/ 29 w 34"/>
                  <a:gd name="T25" fmla="*/ 0 h 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4"/>
                  <a:gd name="T40" fmla="*/ 0 h 34"/>
                  <a:gd name="T41" fmla="*/ 34 w 34"/>
                  <a:gd name="T42" fmla="*/ 34 h 3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4" h="34">
                    <a:moveTo>
                      <a:pt x="29" y="0"/>
                    </a:moveTo>
                    <a:lnTo>
                      <a:pt x="29" y="0"/>
                    </a:lnTo>
                    <a:lnTo>
                      <a:pt x="22" y="7"/>
                    </a:lnTo>
                    <a:lnTo>
                      <a:pt x="15" y="16"/>
                    </a:lnTo>
                    <a:lnTo>
                      <a:pt x="9" y="22"/>
                    </a:lnTo>
                    <a:lnTo>
                      <a:pt x="0" y="27"/>
                    </a:lnTo>
                    <a:lnTo>
                      <a:pt x="3" y="34"/>
                    </a:lnTo>
                    <a:lnTo>
                      <a:pt x="14" y="29"/>
                    </a:lnTo>
                    <a:lnTo>
                      <a:pt x="22" y="21"/>
                    </a:lnTo>
                    <a:lnTo>
                      <a:pt x="27" y="12"/>
                    </a:lnTo>
                    <a:lnTo>
                      <a:pt x="34" y="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22" name="Freeform 208"/>
              <p:cNvSpPr>
                <a:spLocks/>
              </p:cNvSpPr>
              <p:nvPr/>
            </p:nvSpPr>
            <p:spPr bwMode="auto">
              <a:xfrm>
                <a:off x="2996" y="2326"/>
                <a:ext cx="26" cy="50"/>
              </a:xfrm>
              <a:custGeom>
                <a:avLst/>
                <a:gdLst>
                  <a:gd name="T0" fmla="*/ 16 w 26"/>
                  <a:gd name="T1" fmla="*/ 0 h 50"/>
                  <a:gd name="T2" fmla="*/ 16 w 26"/>
                  <a:gd name="T3" fmla="*/ 0 h 50"/>
                  <a:gd name="T4" fmla="*/ 16 w 26"/>
                  <a:gd name="T5" fmla="*/ 9 h 50"/>
                  <a:gd name="T6" fmla="*/ 11 w 26"/>
                  <a:gd name="T7" fmla="*/ 22 h 50"/>
                  <a:gd name="T8" fmla="*/ 5 w 26"/>
                  <a:gd name="T9" fmla="*/ 36 h 50"/>
                  <a:gd name="T10" fmla="*/ 0 w 26"/>
                  <a:gd name="T11" fmla="*/ 43 h 50"/>
                  <a:gd name="T12" fmla="*/ 5 w 26"/>
                  <a:gd name="T13" fmla="*/ 50 h 50"/>
                  <a:gd name="T14" fmla="*/ 13 w 26"/>
                  <a:gd name="T15" fmla="*/ 38 h 50"/>
                  <a:gd name="T16" fmla="*/ 19 w 26"/>
                  <a:gd name="T17" fmla="*/ 25 h 50"/>
                  <a:gd name="T18" fmla="*/ 24 w 26"/>
                  <a:gd name="T19" fmla="*/ 11 h 50"/>
                  <a:gd name="T20" fmla="*/ 26 w 26"/>
                  <a:gd name="T21" fmla="*/ 0 h 50"/>
                  <a:gd name="T22" fmla="*/ 26 w 26"/>
                  <a:gd name="T23" fmla="*/ 0 h 50"/>
                  <a:gd name="T24" fmla="*/ 16 w 26"/>
                  <a:gd name="T25" fmla="*/ 0 h 5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6"/>
                  <a:gd name="T40" fmla="*/ 0 h 50"/>
                  <a:gd name="T41" fmla="*/ 26 w 26"/>
                  <a:gd name="T42" fmla="*/ 50 h 5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6" h="50">
                    <a:moveTo>
                      <a:pt x="16" y="0"/>
                    </a:moveTo>
                    <a:lnTo>
                      <a:pt x="16" y="0"/>
                    </a:lnTo>
                    <a:lnTo>
                      <a:pt x="16" y="9"/>
                    </a:lnTo>
                    <a:lnTo>
                      <a:pt x="11" y="22"/>
                    </a:lnTo>
                    <a:lnTo>
                      <a:pt x="5" y="36"/>
                    </a:lnTo>
                    <a:lnTo>
                      <a:pt x="0" y="43"/>
                    </a:lnTo>
                    <a:lnTo>
                      <a:pt x="5" y="50"/>
                    </a:lnTo>
                    <a:lnTo>
                      <a:pt x="13" y="38"/>
                    </a:lnTo>
                    <a:lnTo>
                      <a:pt x="19" y="25"/>
                    </a:lnTo>
                    <a:lnTo>
                      <a:pt x="24" y="11"/>
                    </a:lnTo>
                    <a:lnTo>
                      <a:pt x="2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23" name="Freeform 209"/>
              <p:cNvSpPr>
                <a:spLocks/>
              </p:cNvSpPr>
              <p:nvPr/>
            </p:nvSpPr>
            <p:spPr bwMode="auto">
              <a:xfrm>
                <a:off x="3012" y="2294"/>
                <a:ext cx="31" cy="32"/>
              </a:xfrm>
              <a:custGeom>
                <a:avLst/>
                <a:gdLst>
                  <a:gd name="T0" fmla="*/ 26 w 31"/>
                  <a:gd name="T1" fmla="*/ 0 h 32"/>
                  <a:gd name="T2" fmla="*/ 26 w 31"/>
                  <a:gd name="T3" fmla="*/ 0 h 32"/>
                  <a:gd name="T4" fmla="*/ 19 w 31"/>
                  <a:gd name="T5" fmla="*/ 9 h 32"/>
                  <a:gd name="T6" fmla="*/ 11 w 31"/>
                  <a:gd name="T7" fmla="*/ 16 h 32"/>
                  <a:gd name="T8" fmla="*/ 4 w 31"/>
                  <a:gd name="T9" fmla="*/ 24 h 32"/>
                  <a:gd name="T10" fmla="*/ 0 w 31"/>
                  <a:gd name="T11" fmla="*/ 32 h 32"/>
                  <a:gd name="T12" fmla="*/ 10 w 31"/>
                  <a:gd name="T13" fmla="*/ 32 h 32"/>
                  <a:gd name="T14" fmla="*/ 11 w 31"/>
                  <a:gd name="T15" fmla="*/ 29 h 32"/>
                  <a:gd name="T16" fmla="*/ 16 w 31"/>
                  <a:gd name="T17" fmla="*/ 21 h 32"/>
                  <a:gd name="T18" fmla="*/ 23 w 31"/>
                  <a:gd name="T19" fmla="*/ 14 h 32"/>
                  <a:gd name="T20" fmla="*/ 31 w 31"/>
                  <a:gd name="T21" fmla="*/ 5 h 32"/>
                  <a:gd name="T22" fmla="*/ 31 w 31"/>
                  <a:gd name="T23" fmla="*/ 5 h 32"/>
                  <a:gd name="T24" fmla="*/ 26 w 31"/>
                  <a:gd name="T25" fmla="*/ 0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"/>
                  <a:gd name="T40" fmla="*/ 0 h 32"/>
                  <a:gd name="T41" fmla="*/ 31 w 31"/>
                  <a:gd name="T42" fmla="*/ 32 h 3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" h="32">
                    <a:moveTo>
                      <a:pt x="26" y="0"/>
                    </a:moveTo>
                    <a:lnTo>
                      <a:pt x="26" y="0"/>
                    </a:lnTo>
                    <a:lnTo>
                      <a:pt x="19" y="9"/>
                    </a:lnTo>
                    <a:lnTo>
                      <a:pt x="11" y="16"/>
                    </a:lnTo>
                    <a:lnTo>
                      <a:pt x="4" y="24"/>
                    </a:lnTo>
                    <a:lnTo>
                      <a:pt x="0" y="32"/>
                    </a:lnTo>
                    <a:lnTo>
                      <a:pt x="10" y="32"/>
                    </a:lnTo>
                    <a:lnTo>
                      <a:pt x="11" y="29"/>
                    </a:lnTo>
                    <a:lnTo>
                      <a:pt x="16" y="21"/>
                    </a:lnTo>
                    <a:lnTo>
                      <a:pt x="23" y="14"/>
                    </a:lnTo>
                    <a:lnTo>
                      <a:pt x="31" y="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24" name="Freeform 210"/>
              <p:cNvSpPr>
                <a:spLocks/>
              </p:cNvSpPr>
              <p:nvPr/>
            </p:nvSpPr>
            <p:spPr bwMode="auto">
              <a:xfrm>
                <a:off x="3038" y="2234"/>
                <a:ext cx="29" cy="65"/>
              </a:xfrm>
              <a:custGeom>
                <a:avLst/>
                <a:gdLst>
                  <a:gd name="T0" fmla="*/ 22 w 29"/>
                  <a:gd name="T1" fmla="*/ 0 h 65"/>
                  <a:gd name="T2" fmla="*/ 22 w 29"/>
                  <a:gd name="T3" fmla="*/ 0 h 65"/>
                  <a:gd name="T4" fmla="*/ 17 w 29"/>
                  <a:gd name="T5" fmla="*/ 12 h 65"/>
                  <a:gd name="T6" fmla="*/ 12 w 29"/>
                  <a:gd name="T7" fmla="*/ 30 h 65"/>
                  <a:gd name="T8" fmla="*/ 6 w 29"/>
                  <a:gd name="T9" fmla="*/ 48 h 65"/>
                  <a:gd name="T10" fmla="*/ 0 w 29"/>
                  <a:gd name="T11" fmla="*/ 60 h 65"/>
                  <a:gd name="T12" fmla="*/ 5 w 29"/>
                  <a:gd name="T13" fmla="*/ 65 h 65"/>
                  <a:gd name="T14" fmla="*/ 13 w 29"/>
                  <a:gd name="T15" fmla="*/ 51 h 65"/>
                  <a:gd name="T16" fmla="*/ 19 w 29"/>
                  <a:gd name="T17" fmla="*/ 32 h 65"/>
                  <a:gd name="T18" fmla="*/ 24 w 29"/>
                  <a:gd name="T19" fmla="*/ 14 h 65"/>
                  <a:gd name="T20" fmla="*/ 29 w 29"/>
                  <a:gd name="T21" fmla="*/ 2 h 65"/>
                  <a:gd name="T22" fmla="*/ 29 w 29"/>
                  <a:gd name="T23" fmla="*/ 2 h 65"/>
                  <a:gd name="T24" fmla="*/ 22 w 29"/>
                  <a:gd name="T25" fmla="*/ 0 h 6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"/>
                  <a:gd name="T40" fmla="*/ 0 h 65"/>
                  <a:gd name="T41" fmla="*/ 29 w 29"/>
                  <a:gd name="T42" fmla="*/ 65 h 6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" h="65">
                    <a:moveTo>
                      <a:pt x="22" y="0"/>
                    </a:moveTo>
                    <a:lnTo>
                      <a:pt x="22" y="0"/>
                    </a:lnTo>
                    <a:lnTo>
                      <a:pt x="17" y="12"/>
                    </a:lnTo>
                    <a:lnTo>
                      <a:pt x="12" y="30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5" y="65"/>
                    </a:lnTo>
                    <a:lnTo>
                      <a:pt x="13" y="51"/>
                    </a:lnTo>
                    <a:lnTo>
                      <a:pt x="19" y="32"/>
                    </a:lnTo>
                    <a:lnTo>
                      <a:pt x="24" y="14"/>
                    </a:lnTo>
                    <a:lnTo>
                      <a:pt x="29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25" name="Freeform 211"/>
              <p:cNvSpPr>
                <a:spLocks/>
              </p:cNvSpPr>
              <p:nvPr/>
            </p:nvSpPr>
            <p:spPr bwMode="auto">
              <a:xfrm>
                <a:off x="3060" y="2204"/>
                <a:ext cx="66" cy="32"/>
              </a:xfrm>
              <a:custGeom>
                <a:avLst/>
                <a:gdLst>
                  <a:gd name="T0" fmla="*/ 63 w 66"/>
                  <a:gd name="T1" fmla="*/ 0 h 32"/>
                  <a:gd name="T2" fmla="*/ 63 w 66"/>
                  <a:gd name="T3" fmla="*/ 0 h 32"/>
                  <a:gd name="T4" fmla="*/ 58 w 66"/>
                  <a:gd name="T5" fmla="*/ 3 h 32"/>
                  <a:gd name="T6" fmla="*/ 50 w 66"/>
                  <a:gd name="T7" fmla="*/ 5 h 32"/>
                  <a:gd name="T8" fmla="*/ 41 w 66"/>
                  <a:gd name="T9" fmla="*/ 9 h 32"/>
                  <a:gd name="T10" fmla="*/ 32 w 66"/>
                  <a:gd name="T11" fmla="*/ 11 h 32"/>
                  <a:gd name="T12" fmla="*/ 21 w 66"/>
                  <a:gd name="T13" fmla="*/ 16 h 32"/>
                  <a:gd name="T14" fmla="*/ 12 w 66"/>
                  <a:gd name="T15" fmla="*/ 20 h 32"/>
                  <a:gd name="T16" fmla="*/ 5 w 66"/>
                  <a:gd name="T17" fmla="*/ 23 h 32"/>
                  <a:gd name="T18" fmla="*/ 0 w 66"/>
                  <a:gd name="T19" fmla="*/ 30 h 32"/>
                  <a:gd name="T20" fmla="*/ 7 w 66"/>
                  <a:gd name="T21" fmla="*/ 32 h 32"/>
                  <a:gd name="T22" fmla="*/ 10 w 66"/>
                  <a:gd name="T23" fmla="*/ 31 h 32"/>
                  <a:gd name="T24" fmla="*/ 14 w 66"/>
                  <a:gd name="T25" fmla="*/ 27 h 32"/>
                  <a:gd name="T26" fmla="*/ 23 w 66"/>
                  <a:gd name="T27" fmla="*/ 23 h 32"/>
                  <a:gd name="T28" fmla="*/ 34 w 66"/>
                  <a:gd name="T29" fmla="*/ 19 h 32"/>
                  <a:gd name="T30" fmla="*/ 44 w 66"/>
                  <a:gd name="T31" fmla="*/ 16 h 32"/>
                  <a:gd name="T32" fmla="*/ 52 w 66"/>
                  <a:gd name="T33" fmla="*/ 12 h 32"/>
                  <a:gd name="T34" fmla="*/ 61 w 66"/>
                  <a:gd name="T35" fmla="*/ 10 h 32"/>
                  <a:gd name="T36" fmla="*/ 66 w 66"/>
                  <a:gd name="T37" fmla="*/ 8 h 32"/>
                  <a:gd name="T38" fmla="*/ 66 w 66"/>
                  <a:gd name="T39" fmla="*/ 8 h 32"/>
                  <a:gd name="T40" fmla="*/ 63 w 66"/>
                  <a:gd name="T41" fmla="*/ 0 h 3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6"/>
                  <a:gd name="T64" fmla="*/ 0 h 32"/>
                  <a:gd name="T65" fmla="*/ 66 w 66"/>
                  <a:gd name="T66" fmla="*/ 32 h 3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6" h="32">
                    <a:moveTo>
                      <a:pt x="63" y="0"/>
                    </a:moveTo>
                    <a:lnTo>
                      <a:pt x="63" y="0"/>
                    </a:lnTo>
                    <a:lnTo>
                      <a:pt x="58" y="3"/>
                    </a:lnTo>
                    <a:lnTo>
                      <a:pt x="50" y="5"/>
                    </a:lnTo>
                    <a:lnTo>
                      <a:pt x="41" y="9"/>
                    </a:lnTo>
                    <a:lnTo>
                      <a:pt x="32" y="11"/>
                    </a:lnTo>
                    <a:lnTo>
                      <a:pt x="21" y="16"/>
                    </a:lnTo>
                    <a:lnTo>
                      <a:pt x="12" y="20"/>
                    </a:lnTo>
                    <a:lnTo>
                      <a:pt x="5" y="23"/>
                    </a:lnTo>
                    <a:lnTo>
                      <a:pt x="0" y="30"/>
                    </a:lnTo>
                    <a:lnTo>
                      <a:pt x="7" y="32"/>
                    </a:lnTo>
                    <a:lnTo>
                      <a:pt x="10" y="31"/>
                    </a:lnTo>
                    <a:lnTo>
                      <a:pt x="14" y="27"/>
                    </a:lnTo>
                    <a:lnTo>
                      <a:pt x="23" y="23"/>
                    </a:lnTo>
                    <a:lnTo>
                      <a:pt x="34" y="19"/>
                    </a:lnTo>
                    <a:lnTo>
                      <a:pt x="44" y="16"/>
                    </a:lnTo>
                    <a:lnTo>
                      <a:pt x="52" y="12"/>
                    </a:lnTo>
                    <a:lnTo>
                      <a:pt x="61" y="10"/>
                    </a:lnTo>
                    <a:lnTo>
                      <a:pt x="66" y="8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26" name="Freeform 212"/>
              <p:cNvSpPr>
                <a:spLocks/>
              </p:cNvSpPr>
              <p:nvPr/>
            </p:nvSpPr>
            <p:spPr bwMode="auto">
              <a:xfrm>
                <a:off x="3123" y="2202"/>
                <a:ext cx="45" cy="14"/>
              </a:xfrm>
              <a:custGeom>
                <a:avLst/>
                <a:gdLst>
                  <a:gd name="T0" fmla="*/ 38 w 45"/>
                  <a:gd name="T1" fmla="*/ 11 h 14"/>
                  <a:gd name="T2" fmla="*/ 43 w 45"/>
                  <a:gd name="T3" fmla="*/ 7 h 14"/>
                  <a:gd name="T4" fmla="*/ 36 w 45"/>
                  <a:gd name="T5" fmla="*/ 5 h 14"/>
                  <a:gd name="T6" fmla="*/ 29 w 45"/>
                  <a:gd name="T7" fmla="*/ 3 h 14"/>
                  <a:gd name="T8" fmla="*/ 22 w 45"/>
                  <a:gd name="T9" fmla="*/ 1 h 14"/>
                  <a:gd name="T10" fmla="*/ 17 w 45"/>
                  <a:gd name="T11" fmla="*/ 1 h 14"/>
                  <a:gd name="T12" fmla="*/ 12 w 45"/>
                  <a:gd name="T13" fmla="*/ 0 h 14"/>
                  <a:gd name="T14" fmla="*/ 9 w 45"/>
                  <a:gd name="T15" fmla="*/ 0 h 14"/>
                  <a:gd name="T16" fmla="*/ 4 w 45"/>
                  <a:gd name="T17" fmla="*/ 1 h 14"/>
                  <a:gd name="T18" fmla="*/ 0 w 45"/>
                  <a:gd name="T19" fmla="*/ 2 h 14"/>
                  <a:gd name="T20" fmla="*/ 3 w 45"/>
                  <a:gd name="T21" fmla="*/ 10 h 14"/>
                  <a:gd name="T22" fmla="*/ 6 w 45"/>
                  <a:gd name="T23" fmla="*/ 8 h 14"/>
                  <a:gd name="T24" fmla="*/ 9 w 45"/>
                  <a:gd name="T25" fmla="*/ 7 h 14"/>
                  <a:gd name="T26" fmla="*/ 12 w 45"/>
                  <a:gd name="T27" fmla="*/ 7 h 14"/>
                  <a:gd name="T28" fmla="*/ 17 w 45"/>
                  <a:gd name="T29" fmla="*/ 8 h 14"/>
                  <a:gd name="T30" fmla="*/ 22 w 45"/>
                  <a:gd name="T31" fmla="*/ 8 h 14"/>
                  <a:gd name="T32" fmla="*/ 27 w 45"/>
                  <a:gd name="T33" fmla="*/ 11 h 14"/>
                  <a:gd name="T34" fmla="*/ 33 w 45"/>
                  <a:gd name="T35" fmla="*/ 12 h 14"/>
                  <a:gd name="T36" fmla="*/ 40 w 45"/>
                  <a:gd name="T37" fmla="*/ 14 h 14"/>
                  <a:gd name="T38" fmla="*/ 45 w 45"/>
                  <a:gd name="T39" fmla="*/ 11 h 14"/>
                  <a:gd name="T40" fmla="*/ 40 w 45"/>
                  <a:gd name="T41" fmla="*/ 14 h 14"/>
                  <a:gd name="T42" fmla="*/ 44 w 45"/>
                  <a:gd name="T43" fmla="*/ 14 h 14"/>
                  <a:gd name="T44" fmla="*/ 45 w 45"/>
                  <a:gd name="T45" fmla="*/ 12 h 14"/>
                  <a:gd name="T46" fmla="*/ 45 w 45"/>
                  <a:gd name="T47" fmla="*/ 8 h 14"/>
                  <a:gd name="T48" fmla="*/ 43 w 45"/>
                  <a:gd name="T49" fmla="*/ 7 h 14"/>
                  <a:gd name="T50" fmla="*/ 38 w 45"/>
                  <a:gd name="T51" fmla="*/ 11 h 1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5"/>
                  <a:gd name="T79" fmla="*/ 0 h 14"/>
                  <a:gd name="T80" fmla="*/ 45 w 45"/>
                  <a:gd name="T81" fmla="*/ 14 h 1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5" h="14">
                    <a:moveTo>
                      <a:pt x="38" y="11"/>
                    </a:moveTo>
                    <a:lnTo>
                      <a:pt x="43" y="7"/>
                    </a:lnTo>
                    <a:lnTo>
                      <a:pt x="36" y="5"/>
                    </a:lnTo>
                    <a:lnTo>
                      <a:pt x="29" y="3"/>
                    </a:lnTo>
                    <a:lnTo>
                      <a:pt x="22" y="1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4" y="1"/>
                    </a:lnTo>
                    <a:lnTo>
                      <a:pt x="0" y="2"/>
                    </a:lnTo>
                    <a:lnTo>
                      <a:pt x="3" y="10"/>
                    </a:lnTo>
                    <a:lnTo>
                      <a:pt x="6" y="8"/>
                    </a:lnTo>
                    <a:lnTo>
                      <a:pt x="9" y="7"/>
                    </a:lnTo>
                    <a:lnTo>
                      <a:pt x="12" y="7"/>
                    </a:lnTo>
                    <a:lnTo>
                      <a:pt x="17" y="8"/>
                    </a:lnTo>
                    <a:lnTo>
                      <a:pt x="22" y="8"/>
                    </a:lnTo>
                    <a:lnTo>
                      <a:pt x="27" y="11"/>
                    </a:lnTo>
                    <a:lnTo>
                      <a:pt x="33" y="12"/>
                    </a:lnTo>
                    <a:lnTo>
                      <a:pt x="40" y="14"/>
                    </a:lnTo>
                    <a:lnTo>
                      <a:pt x="45" y="11"/>
                    </a:lnTo>
                    <a:lnTo>
                      <a:pt x="40" y="14"/>
                    </a:lnTo>
                    <a:lnTo>
                      <a:pt x="44" y="14"/>
                    </a:lnTo>
                    <a:lnTo>
                      <a:pt x="45" y="12"/>
                    </a:lnTo>
                    <a:lnTo>
                      <a:pt x="45" y="8"/>
                    </a:lnTo>
                    <a:lnTo>
                      <a:pt x="43" y="7"/>
                    </a:lnTo>
                    <a:lnTo>
                      <a:pt x="38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27" name="Freeform 213"/>
              <p:cNvSpPr>
                <a:spLocks/>
              </p:cNvSpPr>
              <p:nvPr/>
            </p:nvSpPr>
            <p:spPr bwMode="auto">
              <a:xfrm>
                <a:off x="3161" y="2165"/>
                <a:ext cx="112" cy="48"/>
              </a:xfrm>
              <a:custGeom>
                <a:avLst/>
                <a:gdLst>
                  <a:gd name="T0" fmla="*/ 105 w 112"/>
                  <a:gd name="T1" fmla="*/ 4 h 48"/>
                  <a:gd name="T2" fmla="*/ 109 w 112"/>
                  <a:gd name="T3" fmla="*/ 3 h 48"/>
                  <a:gd name="T4" fmla="*/ 98 w 112"/>
                  <a:gd name="T5" fmla="*/ 0 h 48"/>
                  <a:gd name="T6" fmla="*/ 84 w 112"/>
                  <a:gd name="T7" fmla="*/ 3 h 48"/>
                  <a:gd name="T8" fmla="*/ 67 w 112"/>
                  <a:gd name="T9" fmla="*/ 5 h 48"/>
                  <a:gd name="T10" fmla="*/ 50 w 112"/>
                  <a:gd name="T11" fmla="*/ 9 h 48"/>
                  <a:gd name="T12" fmla="*/ 33 w 112"/>
                  <a:gd name="T13" fmla="*/ 15 h 48"/>
                  <a:gd name="T14" fmla="*/ 18 w 112"/>
                  <a:gd name="T15" fmla="*/ 22 h 48"/>
                  <a:gd name="T16" fmla="*/ 6 w 112"/>
                  <a:gd name="T17" fmla="*/ 33 h 48"/>
                  <a:gd name="T18" fmla="*/ 0 w 112"/>
                  <a:gd name="T19" fmla="*/ 48 h 48"/>
                  <a:gd name="T20" fmla="*/ 7 w 112"/>
                  <a:gd name="T21" fmla="*/ 48 h 48"/>
                  <a:gd name="T22" fmla="*/ 13 w 112"/>
                  <a:gd name="T23" fmla="*/ 38 h 48"/>
                  <a:gd name="T24" fmla="*/ 23 w 112"/>
                  <a:gd name="T25" fmla="*/ 29 h 48"/>
                  <a:gd name="T26" fmla="*/ 35 w 112"/>
                  <a:gd name="T27" fmla="*/ 22 h 48"/>
                  <a:gd name="T28" fmla="*/ 52 w 112"/>
                  <a:gd name="T29" fmla="*/ 16 h 48"/>
                  <a:gd name="T30" fmla="*/ 67 w 112"/>
                  <a:gd name="T31" fmla="*/ 12 h 48"/>
                  <a:gd name="T32" fmla="*/ 84 w 112"/>
                  <a:gd name="T33" fmla="*/ 10 h 48"/>
                  <a:gd name="T34" fmla="*/ 98 w 112"/>
                  <a:gd name="T35" fmla="*/ 10 h 48"/>
                  <a:gd name="T36" fmla="*/ 109 w 112"/>
                  <a:gd name="T37" fmla="*/ 10 h 48"/>
                  <a:gd name="T38" fmla="*/ 112 w 112"/>
                  <a:gd name="T39" fmla="*/ 9 h 48"/>
                  <a:gd name="T40" fmla="*/ 109 w 112"/>
                  <a:gd name="T41" fmla="*/ 10 h 48"/>
                  <a:gd name="T42" fmla="*/ 111 w 112"/>
                  <a:gd name="T43" fmla="*/ 9 h 48"/>
                  <a:gd name="T44" fmla="*/ 112 w 112"/>
                  <a:gd name="T45" fmla="*/ 6 h 48"/>
                  <a:gd name="T46" fmla="*/ 111 w 112"/>
                  <a:gd name="T47" fmla="*/ 4 h 48"/>
                  <a:gd name="T48" fmla="*/ 109 w 112"/>
                  <a:gd name="T49" fmla="*/ 3 h 48"/>
                  <a:gd name="T50" fmla="*/ 105 w 112"/>
                  <a:gd name="T51" fmla="*/ 4 h 4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2"/>
                  <a:gd name="T79" fmla="*/ 0 h 48"/>
                  <a:gd name="T80" fmla="*/ 112 w 112"/>
                  <a:gd name="T81" fmla="*/ 48 h 4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2" h="48">
                    <a:moveTo>
                      <a:pt x="105" y="4"/>
                    </a:moveTo>
                    <a:lnTo>
                      <a:pt x="109" y="3"/>
                    </a:lnTo>
                    <a:lnTo>
                      <a:pt x="98" y="0"/>
                    </a:lnTo>
                    <a:lnTo>
                      <a:pt x="84" y="3"/>
                    </a:lnTo>
                    <a:lnTo>
                      <a:pt x="67" y="5"/>
                    </a:lnTo>
                    <a:lnTo>
                      <a:pt x="50" y="9"/>
                    </a:lnTo>
                    <a:lnTo>
                      <a:pt x="33" y="15"/>
                    </a:lnTo>
                    <a:lnTo>
                      <a:pt x="18" y="22"/>
                    </a:lnTo>
                    <a:lnTo>
                      <a:pt x="6" y="33"/>
                    </a:lnTo>
                    <a:lnTo>
                      <a:pt x="0" y="48"/>
                    </a:lnTo>
                    <a:lnTo>
                      <a:pt x="7" y="48"/>
                    </a:lnTo>
                    <a:lnTo>
                      <a:pt x="13" y="38"/>
                    </a:lnTo>
                    <a:lnTo>
                      <a:pt x="23" y="29"/>
                    </a:lnTo>
                    <a:lnTo>
                      <a:pt x="35" y="22"/>
                    </a:lnTo>
                    <a:lnTo>
                      <a:pt x="52" y="16"/>
                    </a:lnTo>
                    <a:lnTo>
                      <a:pt x="67" y="12"/>
                    </a:lnTo>
                    <a:lnTo>
                      <a:pt x="84" y="10"/>
                    </a:lnTo>
                    <a:lnTo>
                      <a:pt x="98" y="10"/>
                    </a:lnTo>
                    <a:lnTo>
                      <a:pt x="109" y="10"/>
                    </a:lnTo>
                    <a:lnTo>
                      <a:pt x="112" y="9"/>
                    </a:lnTo>
                    <a:lnTo>
                      <a:pt x="109" y="10"/>
                    </a:lnTo>
                    <a:lnTo>
                      <a:pt x="111" y="9"/>
                    </a:lnTo>
                    <a:lnTo>
                      <a:pt x="112" y="6"/>
                    </a:lnTo>
                    <a:lnTo>
                      <a:pt x="111" y="4"/>
                    </a:lnTo>
                    <a:lnTo>
                      <a:pt x="109" y="3"/>
                    </a:lnTo>
                    <a:lnTo>
                      <a:pt x="10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28" name="Freeform 214"/>
              <p:cNvSpPr>
                <a:spLocks/>
              </p:cNvSpPr>
              <p:nvPr/>
            </p:nvSpPr>
            <p:spPr bwMode="auto">
              <a:xfrm>
                <a:off x="3266" y="2153"/>
                <a:ext cx="39" cy="21"/>
              </a:xfrm>
              <a:custGeom>
                <a:avLst/>
                <a:gdLst>
                  <a:gd name="T0" fmla="*/ 38 w 39"/>
                  <a:gd name="T1" fmla="*/ 0 h 21"/>
                  <a:gd name="T2" fmla="*/ 36 w 39"/>
                  <a:gd name="T3" fmla="*/ 0 h 21"/>
                  <a:gd name="T4" fmla="*/ 27 w 39"/>
                  <a:gd name="T5" fmla="*/ 2 h 21"/>
                  <a:gd name="T6" fmla="*/ 16 w 39"/>
                  <a:gd name="T7" fmla="*/ 5 h 21"/>
                  <a:gd name="T8" fmla="*/ 7 w 39"/>
                  <a:gd name="T9" fmla="*/ 9 h 21"/>
                  <a:gd name="T10" fmla="*/ 0 w 39"/>
                  <a:gd name="T11" fmla="*/ 16 h 21"/>
                  <a:gd name="T12" fmla="*/ 7 w 39"/>
                  <a:gd name="T13" fmla="*/ 21 h 21"/>
                  <a:gd name="T14" fmla="*/ 12 w 39"/>
                  <a:gd name="T15" fmla="*/ 16 h 21"/>
                  <a:gd name="T16" fmla="*/ 18 w 39"/>
                  <a:gd name="T17" fmla="*/ 12 h 21"/>
                  <a:gd name="T18" fmla="*/ 27 w 39"/>
                  <a:gd name="T19" fmla="*/ 10 h 21"/>
                  <a:gd name="T20" fmla="*/ 39 w 39"/>
                  <a:gd name="T21" fmla="*/ 7 h 21"/>
                  <a:gd name="T22" fmla="*/ 38 w 39"/>
                  <a:gd name="T23" fmla="*/ 7 h 21"/>
                  <a:gd name="T24" fmla="*/ 38 w 39"/>
                  <a:gd name="T25" fmla="*/ 0 h 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21"/>
                  <a:gd name="T41" fmla="*/ 39 w 39"/>
                  <a:gd name="T42" fmla="*/ 21 h 2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21">
                    <a:moveTo>
                      <a:pt x="38" y="0"/>
                    </a:moveTo>
                    <a:lnTo>
                      <a:pt x="36" y="0"/>
                    </a:lnTo>
                    <a:lnTo>
                      <a:pt x="27" y="2"/>
                    </a:lnTo>
                    <a:lnTo>
                      <a:pt x="16" y="5"/>
                    </a:lnTo>
                    <a:lnTo>
                      <a:pt x="7" y="9"/>
                    </a:lnTo>
                    <a:lnTo>
                      <a:pt x="0" y="16"/>
                    </a:lnTo>
                    <a:lnTo>
                      <a:pt x="7" y="21"/>
                    </a:lnTo>
                    <a:lnTo>
                      <a:pt x="12" y="16"/>
                    </a:lnTo>
                    <a:lnTo>
                      <a:pt x="18" y="12"/>
                    </a:lnTo>
                    <a:lnTo>
                      <a:pt x="27" y="10"/>
                    </a:lnTo>
                    <a:lnTo>
                      <a:pt x="39" y="7"/>
                    </a:lnTo>
                    <a:lnTo>
                      <a:pt x="38" y="7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29" name="Freeform 215"/>
              <p:cNvSpPr>
                <a:spLocks/>
              </p:cNvSpPr>
              <p:nvPr/>
            </p:nvSpPr>
            <p:spPr bwMode="auto">
              <a:xfrm>
                <a:off x="3304" y="2153"/>
                <a:ext cx="84" cy="41"/>
              </a:xfrm>
              <a:custGeom>
                <a:avLst/>
                <a:gdLst>
                  <a:gd name="T0" fmla="*/ 80 w 84"/>
                  <a:gd name="T1" fmla="*/ 34 h 41"/>
                  <a:gd name="T2" fmla="*/ 81 w 84"/>
                  <a:gd name="T3" fmla="*/ 34 h 41"/>
                  <a:gd name="T4" fmla="*/ 77 w 84"/>
                  <a:gd name="T5" fmla="*/ 31 h 41"/>
                  <a:gd name="T6" fmla="*/ 67 w 84"/>
                  <a:gd name="T7" fmla="*/ 26 h 41"/>
                  <a:gd name="T8" fmla="*/ 56 w 84"/>
                  <a:gd name="T9" fmla="*/ 20 h 41"/>
                  <a:gd name="T10" fmla="*/ 44 w 84"/>
                  <a:gd name="T11" fmla="*/ 13 h 41"/>
                  <a:gd name="T12" fmla="*/ 30 w 84"/>
                  <a:gd name="T13" fmla="*/ 7 h 41"/>
                  <a:gd name="T14" fmla="*/ 19 w 84"/>
                  <a:gd name="T15" fmla="*/ 2 h 41"/>
                  <a:gd name="T16" fmla="*/ 7 w 84"/>
                  <a:gd name="T17" fmla="*/ 0 h 41"/>
                  <a:gd name="T18" fmla="*/ 0 w 84"/>
                  <a:gd name="T19" fmla="*/ 0 h 41"/>
                  <a:gd name="T20" fmla="*/ 0 w 84"/>
                  <a:gd name="T21" fmla="*/ 7 h 41"/>
                  <a:gd name="T22" fmla="*/ 7 w 84"/>
                  <a:gd name="T23" fmla="*/ 7 h 41"/>
                  <a:gd name="T24" fmla="*/ 17 w 84"/>
                  <a:gd name="T25" fmla="*/ 10 h 41"/>
                  <a:gd name="T26" fmla="*/ 28 w 84"/>
                  <a:gd name="T27" fmla="*/ 15 h 41"/>
                  <a:gd name="T28" fmla="*/ 41 w 84"/>
                  <a:gd name="T29" fmla="*/ 21 h 41"/>
                  <a:gd name="T30" fmla="*/ 53 w 84"/>
                  <a:gd name="T31" fmla="*/ 27 h 41"/>
                  <a:gd name="T32" fmla="*/ 64 w 84"/>
                  <a:gd name="T33" fmla="*/ 33 h 41"/>
                  <a:gd name="T34" fmla="*/ 72 w 84"/>
                  <a:gd name="T35" fmla="*/ 38 h 41"/>
                  <a:gd name="T36" fmla="*/ 79 w 84"/>
                  <a:gd name="T37" fmla="*/ 41 h 41"/>
                  <a:gd name="T38" fmla="*/ 80 w 84"/>
                  <a:gd name="T39" fmla="*/ 41 h 41"/>
                  <a:gd name="T40" fmla="*/ 79 w 84"/>
                  <a:gd name="T41" fmla="*/ 41 h 41"/>
                  <a:gd name="T42" fmla="*/ 83 w 84"/>
                  <a:gd name="T43" fmla="*/ 41 h 41"/>
                  <a:gd name="T44" fmla="*/ 84 w 84"/>
                  <a:gd name="T45" fmla="*/ 39 h 41"/>
                  <a:gd name="T46" fmla="*/ 84 w 84"/>
                  <a:gd name="T47" fmla="*/ 35 h 41"/>
                  <a:gd name="T48" fmla="*/ 81 w 84"/>
                  <a:gd name="T49" fmla="*/ 34 h 41"/>
                  <a:gd name="T50" fmla="*/ 80 w 84"/>
                  <a:gd name="T51" fmla="*/ 34 h 4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4"/>
                  <a:gd name="T79" fmla="*/ 0 h 41"/>
                  <a:gd name="T80" fmla="*/ 84 w 84"/>
                  <a:gd name="T81" fmla="*/ 41 h 4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4" h="41">
                    <a:moveTo>
                      <a:pt x="80" y="34"/>
                    </a:moveTo>
                    <a:lnTo>
                      <a:pt x="81" y="34"/>
                    </a:lnTo>
                    <a:lnTo>
                      <a:pt x="77" y="31"/>
                    </a:lnTo>
                    <a:lnTo>
                      <a:pt x="67" y="26"/>
                    </a:lnTo>
                    <a:lnTo>
                      <a:pt x="56" y="20"/>
                    </a:lnTo>
                    <a:lnTo>
                      <a:pt x="44" y="13"/>
                    </a:lnTo>
                    <a:lnTo>
                      <a:pt x="30" y="7"/>
                    </a:lnTo>
                    <a:lnTo>
                      <a:pt x="19" y="2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7" y="7"/>
                    </a:lnTo>
                    <a:lnTo>
                      <a:pt x="17" y="10"/>
                    </a:lnTo>
                    <a:lnTo>
                      <a:pt x="28" y="15"/>
                    </a:lnTo>
                    <a:lnTo>
                      <a:pt x="41" y="21"/>
                    </a:lnTo>
                    <a:lnTo>
                      <a:pt x="53" y="27"/>
                    </a:lnTo>
                    <a:lnTo>
                      <a:pt x="64" y="33"/>
                    </a:lnTo>
                    <a:lnTo>
                      <a:pt x="72" y="38"/>
                    </a:lnTo>
                    <a:lnTo>
                      <a:pt x="79" y="41"/>
                    </a:lnTo>
                    <a:lnTo>
                      <a:pt x="80" y="41"/>
                    </a:lnTo>
                    <a:lnTo>
                      <a:pt x="79" y="41"/>
                    </a:lnTo>
                    <a:lnTo>
                      <a:pt x="83" y="41"/>
                    </a:lnTo>
                    <a:lnTo>
                      <a:pt x="84" y="39"/>
                    </a:lnTo>
                    <a:lnTo>
                      <a:pt x="84" y="35"/>
                    </a:lnTo>
                    <a:lnTo>
                      <a:pt x="81" y="34"/>
                    </a:lnTo>
                    <a:lnTo>
                      <a:pt x="80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30" name="Freeform 216"/>
              <p:cNvSpPr>
                <a:spLocks/>
              </p:cNvSpPr>
              <p:nvPr/>
            </p:nvSpPr>
            <p:spPr bwMode="auto">
              <a:xfrm>
                <a:off x="3384" y="2169"/>
                <a:ext cx="44" cy="25"/>
              </a:xfrm>
              <a:custGeom>
                <a:avLst/>
                <a:gdLst>
                  <a:gd name="T0" fmla="*/ 40 w 44"/>
                  <a:gd name="T1" fmla="*/ 0 h 25"/>
                  <a:gd name="T2" fmla="*/ 37 w 44"/>
                  <a:gd name="T3" fmla="*/ 0 h 25"/>
                  <a:gd name="T4" fmla="*/ 34 w 44"/>
                  <a:gd name="T5" fmla="*/ 2 h 25"/>
                  <a:gd name="T6" fmla="*/ 29 w 44"/>
                  <a:gd name="T7" fmla="*/ 5 h 25"/>
                  <a:gd name="T8" fmla="*/ 25 w 44"/>
                  <a:gd name="T9" fmla="*/ 7 h 25"/>
                  <a:gd name="T10" fmla="*/ 20 w 44"/>
                  <a:gd name="T11" fmla="*/ 11 h 25"/>
                  <a:gd name="T12" fmla="*/ 16 w 44"/>
                  <a:gd name="T13" fmla="*/ 13 h 25"/>
                  <a:gd name="T14" fmla="*/ 10 w 44"/>
                  <a:gd name="T15" fmla="*/ 16 h 25"/>
                  <a:gd name="T16" fmla="*/ 6 w 44"/>
                  <a:gd name="T17" fmla="*/ 17 h 25"/>
                  <a:gd name="T18" fmla="*/ 0 w 44"/>
                  <a:gd name="T19" fmla="*/ 18 h 25"/>
                  <a:gd name="T20" fmla="*/ 0 w 44"/>
                  <a:gd name="T21" fmla="*/ 25 h 25"/>
                  <a:gd name="T22" fmla="*/ 6 w 44"/>
                  <a:gd name="T23" fmla="*/ 24 h 25"/>
                  <a:gd name="T24" fmla="*/ 12 w 44"/>
                  <a:gd name="T25" fmla="*/ 23 h 25"/>
                  <a:gd name="T26" fmla="*/ 18 w 44"/>
                  <a:gd name="T27" fmla="*/ 21 h 25"/>
                  <a:gd name="T28" fmla="*/ 25 w 44"/>
                  <a:gd name="T29" fmla="*/ 18 h 25"/>
                  <a:gd name="T30" fmla="*/ 29 w 44"/>
                  <a:gd name="T31" fmla="*/ 15 h 25"/>
                  <a:gd name="T32" fmla="*/ 32 w 44"/>
                  <a:gd name="T33" fmla="*/ 12 h 25"/>
                  <a:gd name="T34" fmla="*/ 37 w 44"/>
                  <a:gd name="T35" fmla="*/ 10 h 25"/>
                  <a:gd name="T36" fmla="*/ 42 w 44"/>
                  <a:gd name="T37" fmla="*/ 7 h 25"/>
                  <a:gd name="T38" fmla="*/ 38 w 44"/>
                  <a:gd name="T39" fmla="*/ 7 h 25"/>
                  <a:gd name="T40" fmla="*/ 42 w 44"/>
                  <a:gd name="T41" fmla="*/ 7 h 25"/>
                  <a:gd name="T42" fmla="*/ 44 w 44"/>
                  <a:gd name="T43" fmla="*/ 5 h 25"/>
                  <a:gd name="T44" fmla="*/ 43 w 44"/>
                  <a:gd name="T45" fmla="*/ 1 h 25"/>
                  <a:gd name="T46" fmla="*/ 40 w 44"/>
                  <a:gd name="T47" fmla="*/ 0 h 25"/>
                  <a:gd name="T48" fmla="*/ 37 w 44"/>
                  <a:gd name="T49" fmla="*/ 0 h 25"/>
                  <a:gd name="T50" fmla="*/ 40 w 44"/>
                  <a:gd name="T51" fmla="*/ 0 h 2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4"/>
                  <a:gd name="T79" fmla="*/ 0 h 25"/>
                  <a:gd name="T80" fmla="*/ 44 w 44"/>
                  <a:gd name="T81" fmla="*/ 25 h 2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4" h="25">
                    <a:moveTo>
                      <a:pt x="40" y="0"/>
                    </a:moveTo>
                    <a:lnTo>
                      <a:pt x="37" y="0"/>
                    </a:lnTo>
                    <a:lnTo>
                      <a:pt x="34" y="2"/>
                    </a:lnTo>
                    <a:lnTo>
                      <a:pt x="29" y="5"/>
                    </a:lnTo>
                    <a:lnTo>
                      <a:pt x="25" y="7"/>
                    </a:lnTo>
                    <a:lnTo>
                      <a:pt x="20" y="11"/>
                    </a:lnTo>
                    <a:lnTo>
                      <a:pt x="16" y="13"/>
                    </a:lnTo>
                    <a:lnTo>
                      <a:pt x="10" y="16"/>
                    </a:lnTo>
                    <a:lnTo>
                      <a:pt x="6" y="17"/>
                    </a:lnTo>
                    <a:lnTo>
                      <a:pt x="0" y="18"/>
                    </a:lnTo>
                    <a:lnTo>
                      <a:pt x="0" y="25"/>
                    </a:lnTo>
                    <a:lnTo>
                      <a:pt x="6" y="24"/>
                    </a:lnTo>
                    <a:lnTo>
                      <a:pt x="12" y="23"/>
                    </a:lnTo>
                    <a:lnTo>
                      <a:pt x="18" y="21"/>
                    </a:lnTo>
                    <a:lnTo>
                      <a:pt x="25" y="18"/>
                    </a:lnTo>
                    <a:lnTo>
                      <a:pt x="29" y="15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2" y="7"/>
                    </a:lnTo>
                    <a:lnTo>
                      <a:pt x="38" y="7"/>
                    </a:lnTo>
                    <a:lnTo>
                      <a:pt x="42" y="7"/>
                    </a:lnTo>
                    <a:lnTo>
                      <a:pt x="44" y="5"/>
                    </a:lnTo>
                    <a:lnTo>
                      <a:pt x="43" y="1"/>
                    </a:lnTo>
                    <a:lnTo>
                      <a:pt x="40" y="0"/>
                    </a:lnTo>
                    <a:lnTo>
                      <a:pt x="37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31" name="Freeform 217"/>
              <p:cNvSpPr>
                <a:spLocks/>
              </p:cNvSpPr>
              <p:nvPr/>
            </p:nvSpPr>
            <p:spPr bwMode="auto">
              <a:xfrm>
                <a:off x="3422" y="2169"/>
                <a:ext cx="52" cy="35"/>
              </a:xfrm>
              <a:custGeom>
                <a:avLst/>
                <a:gdLst>
                  <a:gd name="T0" fmla="*/ 51 w 52"/>
                  <a:gd name="T1" fmla="*/ 30 h 35"/>
                  <a:gd name="T2" fmla="*/ 51 w 52"/>
                  <a:gd name="T3" fmla="*/ 30 h 35"/>
                  <a:gd name="T4" fmla="*/ 46 w 52"/>
                  <a:gd name="T5" fmla="*/ 25 h 35"/>
                  <a:gd name="T6" fmla="*/ 41 w 52"/>
                  <a:gd name="T7" fmla="*/ 19 h 35"/>
                  <a:gd name="T8" fmla="*/ 35 w 52"/>
                  <a:gd name="T9" fmla="*/ 16 h 35"/>
                  <a:gd name="T10" fmla="*/ 29 w 52"/>
                  <a:gd name="T11" fmla="*/ 12 h 35"/>
                  <a:gd name="T12" fmla="*/ 23 w 52"/>
                  <a:gd name="T13" fmla="*/ 8 h 35"/>
                  <a:gd name="T14" fmla="*/ 16 w 52"/>
                  <a:gd name="T15" fmla="*/ 5 h 35"/>
                  <a:gd name="T16" fmla="*/ 10 w 52"/>
                  <a:gd name="T17" fmla="*/ 2 h 35"/>
                  <a:gd name="T18" fmla="*/ 2 w 52"/>
                  <a:gd name="T19" fmla="*/ 0 h 35"/>
                  <a:gd name="T20" fmla="*/ 0 w 52"/>
                  <a:gd name="T21" fmla="*/ 7 h 35"/>
                  <a:gd name="T22" fmla="*/ 7 w 52"/>
                  <a:gd name="T23" fmla="*/ 10 h 35"/>
                  <a:gd name="T24" fmla="*/ 13 w 52"/>
                  <a:gd name="T25" fmla="*/ 12 h 35"/>
                  <a:gd name="T26" fmla="*/ 18 w 52"/>
                  <a:gd name="T27" fmla="*/ 16 h 35"/>
                  <a:gd name="T28" fmla="*/ 24 w 52"/>
                  <a:gd name="T29" fmla="*/ 19 h 35"/>
                  <a:gd name="T30" fmla="*/ 30 w 52"/>
                  <a:gd name="T31" fmla="*/ 23 h 35"/>
                  <a:gd name="T32" fmla="*/ 37 w 52"/>
                  <a:gd name="T33" fmla="*/ 27 h 35"/>
                  <a:gd name="T34" fmla="*/ 41 w 52"/>
                  <a:gd name="T35" fmla="*/ 30 h 35"/>
                  <a:gd name="T36" fmla="*/ 46 w 52"/>
                  <a:gd name="T37" fmla="*/ 35 h 35"/>
                  <a:gd name="T38" fmla="*/ 46 w 52"/>
                  <a:gd name="T39" fmla="*/ 35 h 35"/>
                  <a:gd name="T40" fmla="*/ 46 w 52"/>
                  <a:gd name="T41" fmla="*/ 35 h 35"/>
                  <a:gd name="T42" fmla="*/ 49 w 52"/>
                  <a:gd name="T43" fmla="*/ 35 h 35"/>
                  <a:gd name="T44" fmla="*/ 51 w 52"/>
                  <a:gd name="T45" fmla="*/ 34 h 35"/>
                  <a:gd name="T46" fmla="*/ 52 w 52"/>
                  <a:gd name="T47" fmla="*/ 33 h 35"/>
                  <a:gd name="T48" fmla="*/ 51 w 52"/>
                  <a:gd name="T49" fmla="*/ 30 h 3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5"/>
                  <a:gd name="T77" fmla="*/ 52 w 52"/>
                  <a:gd name="T78" fmla="*/ 35 h 3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5">
                    <a:moveTo>
                      <a:pt x="51" y="30"/>
                    </a:moveTo>
                    <a:lnTo>
                      <a:pt x="51" y="30"/>
                    </a:lnTo>
                    <a:lnTo>
                      <a:pt x="46" y="25"/>
                    </a:lnTo>
                    <a:lnTo>
                      <a:pt x="41" y="19"/>
                    </a:lnTo>
                    <a:lnTo>
                      <a:pt x="35" y="16"/>
                    </a:lnTo>
                    <a:lnTo>
                      <a:pt x="29" y="12"/>
                    </a:lnTo>
                    <a:lnTo>
                      <a:pt x="23" y="8"/>
                    </a:lnTo>
                    <a:lnTo>
                      <a:pt x="16" y="5"/>
                    </a:lnTo>
                    <a:lnTo>
                      <a:pt x="10" y="2"/>
                    </a:lnTo>
                    <a:lnTo>
                      <a:pt x="2" y="0"/>
                    </a:lnTo>
                    <a:lnTo>
                      <a:pt x="0" y="7"/>
                    </a:lnTo>
                    <a:lnTo>
                      <a:pt x="7" y="10"/>
                    </a:lnTo>
                    <a:lnTo>
                      <a:pt x="13" y="12"/>
                    </a:lnTo>
                    <a:lnTo>
                      <a:pt x="18" y="16"/>
                    </a:lnTo>
                    <a:lnTo>
                      <a:pt x="24" y="19"/>
                    </a:lnTo>
                    <a:lnTo>
                      <a:pt x="30" y="23"/>
                    </a:lnTo>
                    <a:lnTo>
                      <a:pt x="37" y="27"/>
                    </a:lnTo>
                    <a:lnTo>
                      <a:pt x="41" y="30"/>
                    </a:lnTo>
                    <a:lnTo>
                      <a:pt x="46" y="35"/>
                    </a:lnTo>
                    <a:lnTo>
                      <a:pt x="49" y="35"/>
                    </a:lnTo>
                    <a:lnTo>
                      <a:pt x="51" y="34"/>
                    </a:lnTo>
                    <a:lnTo>
                      <a:pt x="52" y="33"/>
                    </a:lnTo>
                    <a:lnTo>
                      <a:pt x="51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32" name="Freeform 218"/>
              <p:cNvSpPr>
                <a:spLocks/>
              </p:cNvSpPr>
              <p:nvPr/>
            </p:nvSpPr>
            <p:spPr bwMode="auto">
              <a:xfrm>
                <a:off x="3468" y="2199"/>
                <a:ext cx="43" cy="125"/>
              </a:xfrm>
              <a:custGeom>
                <a:avLst/>
                <a:gdLst>
                  <a:gd name="T0" fmla="*/ 41 w 43"/>
                  <a:gd name="T1" fmla="*/ 124 h 125"/>
                  <a:gd name="T2" fmla="*/ 41 w 43"/>
                  <a:gd name="T3" fmla="*/ 121 h 125"/>
                  <a:gd name="T4" fmla="*/ 43 w 43"/>
                  <a:gd name="T5" fmla="*/ 103 h 125"/>
                  <a:gd name="T6" fmla="*/ 43 w 43"/>
                  <a:gd name="T7" fmla="*/ 86 h 125"/>
                  <a:gd name="T8" fmla="*/ 41 w 43"/>
                  <a:gd name="T9" fmla="*/ 70 h 125"/>
                  <a:gd name="T10" fmla="*/ 37 w 43"/>
                  <a:gd name="T11" fmla="*/ 53 h 125"/>
                  <a:gd name="T12" fmla="*/ 32 w 43"/>
                  <a:gd name="T13" fmla="*/ 38 h 125"/>
                  <a:gd name="T14" fmla="*/ 25 w 43"/>
                  <a:gd name="T15" fmla="*/ 24 h 125"/>
                  <a:gd name="T16" fmla="*/ 16 w 43"/>
                  <a:gd name="T17" fmla="*/ 11 h 125"/>
                  <a:gd name="T18" fmla="*/ 5 w 43"/>
                  <a:gd name="T19" fmla="*/ 0 h 125"/>
                  <a:gd name="T20" fmla="*/ 0 w 43"/>
                  <a:gd name="T21" fmla="*/ 5 h 125"/>
                  <a:gd name="T22" fmla="*/ 9 w 43"/>
                  <a:gd name="T23" fmla="*/ 16 h 125"/>
                  <a:gd name="T24" fmla="*/ 17 w 43"/>
                  <a:gd name="T25" fmla="*/ 28 h 125"/>
                  <a:gd name="T26" fmla="*/ 25 w 43"/>
                  <a:gd name="T27" fmla="*/ 41 h 125"/>
                  <a:gd name="T28" fmla="*/ 30 w 43"/>
                  <a:gd name="T29" fmla="*/ 55 h 125"/>
                  <a:gd name="T30" fmla="*/ 33 w 43"/>
                  <a:gd name="T31" fmla="*/ 70 h 125"/>
                  <a:gd name="T32" fmla="*/ 33 w 43"/>
                  <a:gd name="T33" fmla="*/ 86 h 125"/>
                  <a:gd name="T34" fmla="*/ 33 w 43"/>
                  <a:gd name="T35" fmla="*/ 103 h 125"/>
                  <a:gd name="T36" fmla="*/ 33 w 43"/>
                  <a:gd name="T37" fmla="*/ 121 h 125"/>
                  <a:gd name="T38" fmla="*/ 33 w 43"/>
                  <a:gd name="T39" fmla="*/ 119 h 125"/>
                  <a:gd name="T40" fmla="*/ 33 w 43"/>
                  <a:gd name="T41" fmla="*/ 121 h 125"/>
                  <a:gd name="T42" fmla="*/ 34 w 43"/>
                  <a:gd name="T43" fmla="*/ 124 h 125"/>
                  <a:gd name="T44" fmla="*/ 37 w 43"/>
                  <a:gd name="T45" fmla="*/ 125 h 125"/>
                  <a:gd name="T46" fmla="*/ 39 w 43"/>
                  <a:gd name="T47" fmla="*/ 124 h 125"/>
                  <a:gd name="T48" fmla="*/ 41 w 43"/>
                  <a:gd name="T49" fmla="*/ 121 h 125"/>
                  <a:gd name="T50" fmla="*/ 41 w 43"/>
                  <a:gd name="T51" fmla="*/ 124 h 12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3"/>
                  <a:gd name="T79" fmla="*/ 0 h 125"/>
                  <a:gd name="T80" fmla="*/ 43 w 43"/>
                  <a:gd name="T81" fmla="*/ 125 h 12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3" h="125">
                    <a:moveTo>
                      <a:pt x="41" y="124"/>
                    </a:moveTo>
                    <a:lnTo>
                      <a:pt x="41" y="121"/>
                    </a:lnTo>
                    <a:lnTo>
                      <a:pt x="43" y="103"/>
                    </a:lnTo>
                    <a:lnTo>
                      <a:pt x="43" y="86"/>
                    </a:lnTo>
                    <a:lnTo>
                      <a:pt x="41" y="70"/>
                    </a:lnTo>
                    <a:lnTo>
                      <a:pt x="37" y="53"/>
                    </a:lnTo>
                    <a:lnTo>
                      <a:pt x="32" y="38"/>
                    </a:lnTo>
                    <a:lnTo>
                      <a:pt x="25" y="24"/>
                    </a:lnTo>
                    <a:lnTo>
                      <a:pt x="16" y="11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9" y="16"/>
                    </a:lnTo>
                    <a:lnTo>
                      <a:pt x="17" y="28"/>
                    </a:lnTo>
                    <a:lnTo>
                      <a:pt x="25" y="41"/>
                    </a:lnTo>
                    <a:lnTo>
                      <a:pt x="30" y="55"/>
                    </a:lnTo>
                    <a:lnTo>
                      <a:pt x="33" y="70"/>
                    </a:lnTo>
                    <a:lnTo>
                      <a:pt x="33" y="86"/>
                    </a:lnTo>
                    <a:lnTo>
                      <a:pt x="33" y="103"/>
                    </a:lnTo>
                    <a:lnTo>
                      <a:pt x="33" y="121"/>
                    </a:lnTo>
                    <a:lnTo>
                      <a:pt x="33" y="119"/>
                    </a:lnTo>
                    <a:lnTo>
                      <a:pt x="33" y="121"/>
                    </a:lnTo>
                    <a:lnTo>
                      <a:pt x="34" y="124"/>
                    </a:lnTo>
                    <a:lnTo>
                      <a:pt x="37" y="125"/>
                    </a:lnTo>
                    <a:lnTo>
                      <a:pt x="39" y="124"/>
                    </a:lnTo>
                    <a:lnTo>
                      <a:pt x="41" y="121"/>
                    </a:lnTo>
                    <a:lnTo>
                      <a:pt x="41" y="1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33" name="Freeform 219"/>
              <p:cNvSpPr>
                <a:spLocks/>
              </p:cNvSpPr>
              <p:nvPr/>
            </p:nvSpPr>
            <p:spPr bwMode="auto">
              <a:xfrm>
                <a:off x="3452" y="2318"/>
                <a:ext cx="57" cy="48"/>
              </a:xfrm>
              <a:custGeom>
                <a:avLst/>
                <a:gdLst>
                  <a:gd name="T0" fmla="*/ 8 w 57"/>
                  <a:gd name="T1" fmla="*/ 47 h 48"/>
                  <a:gd name="T2" fmla="*/ 5 w 57"/>
                  <a:gd name="T3" fmla="*/ 48 h 48"/>
                  <a:gd name="T4" fmla="*/ 10 w 57"/>
                  <a:gd name="T5" fmla="*/ 46 h 48"/>
                  <a:gd name="T6" fmla="*/ 16 w 57"/>
                  <a:gd name="T7" fmla="*/ 42 h 48"/>
                  <a:gd name="T8" fmla="*/ 24 w 57"/>
                  <a:gd name="T9" fmla="*/ 36 h 48"/>
                  <a:gd name="T10" fmla="*/ 31 w 57"/>
                  <a:gd name="T11" fmla="*/ 30 h 48"/>
                  <a:gd name="T12" fmla="*/ 38 w 57"/>
                  <a:gd name="T13" fmla="*/ 23 h 48"/>
                  <a:gd name="T14" fmla="*/ 46 w 57"/>
                  <a:gd name="T15" fmla="*/ 16 h 48"/>
                  <a:gd name="T16" fmla="*/ 52 w 57"/>
                  <a:gd name="T17" fmla="*/ 9 h 48"/>
                  <a:gd name="T18" fmla="*/ 57 w 57"/>
                  <a:gd name="T19" fmla="*/ 5 h 48"/>
                  <a:gd name="T20" fmla="*/ 49 w 57"/>
                  <a:gd name="T21" fmla="*/ 0 h 48"/>
                  <a:gd name="T22" fmla="*/ 47 w 57"/>
                  <a:gd name="T23" fmla="*/ 5 h 48"/>
                  <a:gd name="T24" fmla="*/ 41 w 57"/>
                  <a:gd name="T25" fmla="*/ 11 h 48"/>
                  <a:gd name="T26" fmla="*/ 33 w 57"/>
                  <a:gd name="T27" fmla="*/ 18 h 48"/>
                  <a:gd name="T28" fmla="*/ 26 w 57"/>
                  <a:gd name="T29" fmla="*/ 23 h 48"/>
                  <a:gd name="T30" fmla="*/ 19 w 57"/>
                  <a:gd name="T31" fmla="*/ 29 h 48"/>
                  <a:gd name="T32" fmla="*/ 11 w 57"/>
                  <a:gd name="T33" fmla="*/ 35 h 48"/>
                  <a:gd name="T34" fmla="*/ 5 w 57"/>
                  <a:gd name="T35" fmla="*/ 39 h 48"/>
                  <a:gd name="T36" fmla="*/ 3 w 57"/>
                  <a:gd name="T37" fmla="*/ 41 h 48"/>
                  <a:gd name="T38" fmla="*/ 0 w 57"/>
                  <a:gd name="T39" fmla="*/ 42 h 48"/>
                  <a:gd name="T40" fmla="*/ 3 w 57"/>
                  <a:gd name="T41" fmla="*/ 41 h 48"/>
                  <a:gd name="T42" fmla="*/ 0 w 57"/>
                  <a:gd name="T43" fmla="*/ 42 h 48"/>
                  <a:gd name="T44" fmla="*/ 0 w 57"/>
                  <a:gd name="T45" fmla="*/ 46 h 48"/>
                  <a:gd name="T46" fmla="*/ 2 w 57"/>
                  <a:gd name="T47" fmla="*/ 48 h 48"/>
                  <a:gd name="T48" fmla="*/ 5 w 57"/>
                  <a:gd name="T49" fmla="*/ 48 h 48"/>
                  <a:gd name="T50" fmla="*/ 8 w 57"/>
                  <a:gd name="T51" fmla="*/ 47 h 4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7"/>
                  <a:gd name="T79" fmla="*/ 0 h 48"/>
                  <a:gd name="T80" fmla="*/ 57 w 57"/>
                  <a:gd name="T81" fmla="*/ 48 h 4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7" h="48">
                    <a:moveTo>
                      <a:pt x="8" y="47"/>
                    </a:moveTo>
                    <a:lnTo>
                      <a:pt x="5" y="48"/>
                    </a:lnTo>
                    <a:lnTo>
                      <a:pt x="10" y="46"/>
                    </a:lnTo>
                    <a:lnTo>
                      <a:pt x="16" y="42"/>
                    </a:lnTo>
                    <a:lnTo>
                      <a:pt x="24" y="36"/>
                    </a:lnTo>
                    <a:lnTo>
                      <a:pt x="31" y="30"/>
                    </a:lnTo>
                    <a:lnTo>
                      <a:pt x="38" y="23"/>
                    </a:lnTo>
                    <a:lnTo>
                      <a:pt x="46" y="16"/>
                    </a:lnTo>
                    <a:lnTo>
                      <a:pt x="52" y="9"/>
                    </a:lnTo>
                    <a:lnTo>
                      <a:pt x="57" y="5"/>
                    </a:lnTo>
                    <a:lnTo>
                      <a:pt x="49" y="0"/>
                    </a:lnTo>
                    <a:lnTo>
                      <a:pt x="47" y="5"/>
                    </a:lnTo>
                    <a:lnTo>
                      <a:pt x="41" y="11"/>
                    </a:lnTo>
                    <a:lnTo>
                      <a:pt x="33" y="18"/>
                    </a:lnTo>
                    <a:lnTo>
                      <a:pt x="26" y="23"/>
                    </a:lnTo>
                    <a:lnTo>
                      <a:pt x="19" y="29"/>
                    </a:lnTo>
                    <a:lnTo>
                      <a:pt x="11" y="35"/>
                    </a:lnTo>
                    <a:lnTo>
                      <a:pt x="5" y="39"/>
                    </a:lnTo>
                    <a:lnTo>
                      <a:pt x="3" y="41"/>
                    </a:lnTo>
                    <a:lnTo>
                      <a:pt x="0" y="42"/>
                    </a:lnTo>
                    <a:lnTo>
                      <a:pt x="3" y="41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8"/>
                    </a:lnTo>
                    <a:lnTo>
                      <a:pt x="5" y="48"/>
                    </a:lnTo>
                    <a:lnTo>
                      <a:pt x="8" y="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34" name="Freeform 220"/>
              <p:cNvSpPr>
                <a:spLocks/>
              </p:cNvSpPr>
              <p:nvPr/>
            </p:nvSpPr>
            <p:spPr bwMode="auto">
              <a:xfrm>
                <a:off x="4295" y="2562"/>
                <a:ext cx="194" cy="128"/>
              </a:xfrm>
              <a:custGeom>
                <a:avLst/>
                <a:gdLst>
                  <a:gd name="T0" fmla="*/ 39 w 194"/>
                  <a:gd name="T1" fmla="*/ 80 h 128"/>
                  <a:gd name="T2" fmla="*/ 32 w 194"/>
                  <a:gd name="T3" fmla="*/ 85 h 128"/>
                  <a:gd name="T4" fmla="*/ 21 w 194"/>
                  <a:gd name="T5" fmla="*/ 90 h 128"/>
                  <a:gd name="T6" fmla="*/ 7 w 194"/>
                  <a:gd name="T7" fmla="*/ 95 h 128"/>
                  <a:gd name="T8" fmla="*/ 11 w 194"/>
                  <a:gd name="T9" fmla="*/ 108 h 128"/>
                  <a:gd name="T10" fmla="*/ 36 w 194"/>
                  <a:gd name="T11" fmla="*/ 123 h 128"/>
                  <a:gd name="T12" fmla="*/ 56 w 194"/>
                  <a:gd name="T13" fmla="*/ 128 h 128"/>
                  <a:gd name="T14" fmla="*/ 70 w 194"/>
                  <a:gd name="T15" fmla="*/ 115 h 128"/>
                  <a:gd name="T16" fmla="*/ 81 w 194"/>
                  <a:gd name="T17" fmla="*/ 100 h 128"/>
                  <a:gd name="T18" fmla="*/ 104 w 194"/>
                  <a:gd name="T19" fmla="*/ 96 h 128"/>
                  <a:gd name="T20" fmla="*/ 137 w 194"/>
                  <a:gd name="T21" fmla="*/ 96 h 128"/>
                  <a:gd name="T22" fmla="*/ 175 w 194"/>
                  <a:gd name="T23" fmla="*/ 103 h 128"/>
                  <a:gd name="T24" fmla="*/ 190 w 194"/>
                  <a:gd name="T25" fmla="*/ 101 h 128"/>
                  <a:gd name="T26" fmla="*/ 172 w 194"/>
                  <a:gd name="T27" fmla="*/ 80 h 128"/>
                  <a:gd name="T28" fmla="*/ 157 w 194"/>
                  <a:gd name="T29" fmla="*/ 75 h 128"/>
                  <a:gd name="T30" fmla="*/ 145 w 194"/>
                  <a:gd name="T31" fmla="*/ 74 h 128"/>
                  <a:gd name="T32" fmla="*/ 133 w 194"/>
                  <a:gd name="T33" fmla="*/ 74 h 128"/>
                  <a:gd name="T34" fmla="*/ 122 w 194"/>
                  <a:gd name="T35" fmla="*/ 74 h 128"/>
                  <a:gd name="T36" fmla="*/ 117 w 194"/>
                  <a:gd name="T37" fmla="*/ 62 h 128"/>
                  <a:gd name="T38" fmla="*/ 112 w 194"/>
                  <a:gd name="T39" fmla="*/ 30 h 128"/>
                  <a:gd name="T40" fmla="*/ 111 w 194"/>
                  <a:gd name="T41" fmla="*/ 34 h 128"/>
                  <a:gd name="T42" fmla="*/ 111 w 194"/>
                  <a:gd name="T43" fmla="*/ 67 h 128"/>
                  <a:gd name="T44" fmla="*/ 105 w 194"/>
                  <a:gd name="T45" fmla="*/ 80 h 128"/>
                  <a:gd name="T46" fmla="*/ 97 w 194"/>
                  <a:gd name="T47" fmla="*/ 81 h 128"/>
                  <a:gd name="T48" fmla="*/ 90 w 194"/>
                  <a:gd name="T49" fmla="*/ 67 h 128"/>
                  <a:gd name="T50" fmla="*/ 86 w 194"/>
                  <a:gd name="T51" fmla="*/ 25 h 128"/>
                  <a:gd name="T52" fmla="*/ 84 w 194"/>
                  <a:gd name="T53" fmla="*/ 25 h 128"/>
                  <a:gd name="T54" fmla="*/ 82 w 194"/>
                  <a:gd name="T55" fmla="*/ 69 h 128"/>
                  <a:gd name="T56" fmla="*/ 72 w 194"/>
                  <a:gd name="T57" fmla="*/ 69 h 128"/>
                  <a:gd name="T58" fmla="*/ 65 w 194"/>
                  <a:gd name="T59" fmla="*/ 13 h 128"/>
                  <a:gd name="T60" fmla="*/ 61 w 194"/>
                  <a:gd name="T61" fmla="*/ 17 h 128"/>
                  <a:gd name="T62" fmla="*/ 61 w 194"/>
                  <a:gd name="T63" fmla="*/ 62 h 128"/>
                  <a:gd name="T64" fmla="*/ 59 w 194"/>
                  <a:gd name="T65" fmla="*/ 74 h 128"/>
                  <a:gd name="T66" fmla="*/ 48 w 194"/>
                  <a:gd name="T67" fmla="*/ 78 h 12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94"/>
                  <a:gd name="T103" fmla="*/ 0 h 128"/>
                  <a:gd name="T104" fmla="*/ 194 w 194"/>
                  <a:gd name="T105" fmla="*/ 128 h 12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94" h="128">
                    <a:moveTo>
                      <a:pt x="42" y="78"/>
                    </a:moveTo>
                    <a:lnTo>
                      <a:pt x="39" y="80"/>
                    </a:lnTo>
                    <a:lnTo>
                      <a:pt x="36" y="83"/>
                    </a:lnTo>
                    <a:lnTo>
                      <a:pt x="32" y="85"/>
                    </a:lnTo>
                    <a:lnTo>
                      <a:pt x="27" y="87"/>
                    </a:lnTo>
                    <a:lnTo>
                      <a:pt x="21" y="90"/>
                    </a:lnTo>
                    <a:lnTo>
                      <a:pt x="15" y="92"/>
                    </a:lnTo>
                    <a:lnTo>
                      <a:pt x="7" y="95"/>
                    </a:lnTo>
                    <a:lnTo>
                      <a:pt x="0" y="98"/>
                    </a:lnTo>
                    <a:lnTo>
                      <a:pt x="11" y="108"/>
                    </a:lnTo>
                    <a:lnTo>
                      <a:pt x="23" y="117"/>
                    </a:lnTo>
                    <a:lnTo>
                      <a:pt x="36" y="123"/>
                    </a:lnTo>
                    <a:lnTo>
                      <a:pt x="47" y="126"/>
                    </a:lnTo>
                    <a:lnTo>
                      <a:pt x="56" y="128"/>
                    </a:lnTo>
                    <a:lnTo>
                      <a:pt x="64" y="124"/>
                    </a:lnTo>
                    <a:lnTo>
                      <a:pt x="70" y="115"/>
                    </a:lnTo>
                    <a:lnTo>
                      <a:pt x="72" y="101"/>
                    </a:lnTo>
                    <a:lnTo>
                      <a:pt x="81" y="100"/>
                    </a:lnTo>
                    <a:lnTo>
                      <a:pt x="90" y="97"/>
                    </a:lnTo>
                    <a:lnTo>
                      <a:pt x="104" y="96"/>
                    </a:lnTo>
                    <a:lnTo>
                      <a:pt x="120" y="95"/>
                    </a:lnTo>
                    <a:lnTo>
                      <a:pt x="137" y="96"/>
                    </a:lnTo>
                    <a:lnTo>
                      <a:pt x="155" y="98"/>
                    </a:lnTo>
                    <a:lnTo>
                      <a:pt x="175" y="103"/>
                    </a:lnTo>
                    <a:lnTo>
                      <a:pt x="194" y="112"/>
                    </a:lnTo>
                    <a:lnTo>
                      <a:pt x="190" y="101"/>
                    </a:lnTo>
                    <a:lnTo>
                      <a:pt x="182" y="89"/>
                    </a:lnTo>
                    <a:lnTo>
                      <a:pt x="172" y="80"/>
                    </a:lnTo>
                    <a:lnTo>
                      <a:pt x="162" y="75"/>
                    </a:lnTo>
                    <a:lnTo>
                      <a:pt x="157" y="75"/>
                    </a:lnTo>
                    <a:lnTo>
                      <a:pt x="151" y="74"/>
                    </a:lnTo>
                    <a:lnTo>
                      <a:pt x="145" y="74"/>
                    </a:lnTo>
                    <a:lnTo>
                      <a:pt x="139" y="74"/>
                    </a:lnTo>
                    <a:lnTo>
                      <a:pt x="133" y="74"/>
                    </a:lnTo>
                    <a:lnTo>
                      <a:pt x="128" y="74"/>
                    </a:lnTo>
                    <a:lnTo>
                      <a:pt x="122" y="74"/>
                    </a:lnTo>
                    <a:lnTo>
                      <a:pt x="118" y="75"/>
                    </a:lnTo>
                    <a:lnTo>
                      <a:pt x="117" y="62"/>
                    </a:lnTo>
                    <a:lnTo>
                      <a:pt x="115" y="46"/>
                    </a:lnTo>
                    <a:lnTo>
                      <a:pt x="112" y="30"/>
                    </a:lnTo>
                    <a:lnTo>
                      <a:pt x="111" y="22"/>
                    </a:lnTo>
                    <a:lnTo>
                      <a:pt x="111" y="34"/>
                    </a:lnTo>
                    <a:lnTo>
                      <a:pt x="111" y="51"/>
                    </a:lnTo>
                    <a:lnTo>
                      <a:pt x="111" y="67"/>
                    </a:lnTo>
                    <a:lnTo>
                      <a:pt x="111" y="78"/>
                    </a:lnTo>
                    <a:lnTo>
                      <a:pt x="105" y="80"/>
                    </a:lnTo>
                    <a:lnTo>
                      <a:pt x="100" y="81"/>
                    </a:lnTo>
                    <a:lnTo>
                      <a:pt x="97" y="81"/>
                    </a:lnTo>
                    <a:lnTo>
                      <a:pt x="93" y="81"/>
                    </a:lnTo>
                    <a:lnTo>
                      <a:pt x="90" y="67"/>
                    </a:lnTo>
                    <a:lnTo>
                      <a:pt x="88" y="46"/>
                    </a:lnTo>
                    <a:lnTo>
                      <a:pt x="86" y="25"/>
                    </a:lnTo>
                    <a:lnTo>
                      <a:pt x="86" y="11"/>
                    </a:lnTo>
                    <a:lnTo>
                      <a:pt x="84" y="25"/>
                    </a:lnTo>
                    <a:lnTo>
                      <a:pt x="83" y="47"/>
                    </a:lnTo>
                    <a:lnTo>
                      <a:pt x="82" y="69"/>
                    </a:lnTo>
                    <a:lnTo>
                      <a:pt x="82" y="81"/>
                    </a:lnTo>
                    <a:lnTo>
                      <a:pt x="72" y="69"/>
                    </a:lnTo>
                    <a:lnTo>
                      <a:pt x="67" y="41"/>
                    </a:lnTo>
                    <a:lnTo>
                      <a:pt x="65" y="13"/>
                    </a:lnTo>
                    <a:lnTo>
                      <a:pt x="61" y="0"/>
                    </a:lnTo>
                    <a:lnTo>
                      <a:pt x="61" y="17"/>
                    </a:lnTo>
                    <a:lnTo>
                      <a:pt x="61" y="40"/>
                    </a:lnTo>
                    <a:lnTo>
                      <a:pt x="61" y="62"/>
                    </a:lnTo>
                    <a:lnTo>
                      <a:pt x="61" y="74"/>
                    </a:lnTo>
                    <a:lnTo>
                      <a:pt x="59" y="74"/>
                    </a:lnTo>
                    <a:lnTo>
                      <a:pt x="54" y="75"/>
                    </a:lnTo>
                    <a:lnTo>
                      <a:pt x="48" y="78"/>
                    </a:lnTo>
                    <a:lnTo>
                      <a:pt x="42" y="78"/>
                    </a:lnTo>
                    <a:close/>
                  </a:path>
                </a:pathLst>
              </a:custGeom>
              <a:solidFill>
                <a:srgbClr val="C970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35" name="Freeform 221"/>
              <p:cNvSpPr>
                <a:spLocks/>
              </p:cNvSpPr>
              <p:nvPr/>
            </p:nvSpPr>
            <p:spPr bwMode="auto">
              <a:xfrm>
                <a:off x="4292" y="2637"/>
                <a:ext cx="48" cy="27"/>
              </a:xfrm>
              <a:custGeom>
                <a:avLst/>
                <a:gdLst>
                  <a:gd name="T0" fmla="*/ 6 w 48"/>
                  <a:gd name="T1" fmla="*/ 20 h 27"/>
                  <a:gd name="T2" fmla="*/ 4 w 48"/>
                  <a:gd name="T3" fmla="*/ 27 h 27"/>
                  <a:gd name="T4" fmla="*/ 12 w 48"/>
                  <a:gd name="T5" fmla="*/ 23 h 27"/>
                  <a:gd name="T6" fmla="*/ 19 w 48"/>
                  <a:gd name="T7" fmla="*/ 21 h 27"/>
                  <a:gd name="T8" fmla="*/ 25 w 48"/>
                  <a:gd name="T9" fmla="*/ 19 h 27"/>
                  <a:gd name="T10" fmla="*/ 31 w 48"/>
                  <a:gd name="T11" fmla="*/ 16 h 27"/>
                  <a:gd name="T12" fmla="*/ 36 w 48"/>
                  <a:gd name="T13" fmla="*/ 14 h 27"/>
                  <a:gd name="T14" fmla="*/ 41 w 48"/>
                  <a:gd name="T15" fmla="*/ 11 h 27"/>
                  <a:gd name="T16" fmla="*/ 45 w 48"/>
                  <a:gd name="T17" fmla="*/ 9 h 27"/>
                  <a:gd name="T18" fmla="*/ 48 w 48"/>
                  <a:gd name="T19" fmla="*/ 5 h 27"/>
                  <a:gd name="T20" fmla="*/ 41 w 48"/>
                  <a:gd name="T21" fmla="*/ 0 h 27"/>
                  <a:gd name="T22" fmla="*/ 40 w 48"/>
                  <a:gd name="T23" fmla="*/ 1 h 27"/>
                  <a:gd name="T24" fmla="*/ 36 w 48"/>
                  <a:gd name="T25" fmla="*/ 4 h 27"/>
                  <a:gd name="T26" fmla="*/ 34 w 48"/>
                  <a:gd name="T27" fmla="*/ 6 h 27"/>
                  <a:gd name="T28" fmla="*/ 29 w 48"/>
                  <a:gd name="T29" fmla="*/ 9 h 27"/>
                  <a:gd name="T30" fmla="*/ 23 w 48"/>
                  <a:gd name="T31" fmla="*/ 11 h 27"/>
                  <a:gd name="T32" fmla="*/ 17 w 48"/>
                  <a:gd name="T33" fmla="*/ 14 h 27"/>
                  <a:gd name="T34" fmla="*/ 9 w 48"/>
                  <a:gd name="T35" fmla="*/ 16 h 27"/>
                  <a:gd name="T36" fmla="*/ 2 w 48"/>
                  <a:gd name="T37" fmla="*/ 20 h 27"/>
                  <a:gd name="T38" fmla="*/ 1 w 48"/>
                  <a:gd name="T39" fmla="*/ 27 h 27"/>
                  <a:gd name="T40" fmla="*/ 2 w 48"/>
                  <a:gd name="T41" fmla="*/ 20 h 27"/>
                  <a:gd name="T42" fmla="*/ 0 w 48"/>
                  <a:gd name="T43" fmla="*/ 21 h 27"/>
                  <a:gd name="T44" fmla="*/ 0 w 48"/>
                  <a:gd name="T45" fmla="*/ 25 h 27"/>
                  <a:gd name="T46" fmla="*/ 1 w 48"/>
                  <a:gd name="T47" fmla="*/ 27 h 27"/>
                  <a:gd name="T48" fmla="*/ 4 w 48"/>
                  <a:gd name="T49" fmla="*/ 27 h 27"/>
                  <a:gd name="T50" fmla="*/ 6 w 48"/>
                  <a:gd name="T51" fmla="*/ 20 h 2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8"/>
                  <a:gd name="T79" fmla="*/ 0 h 27"/>
                  <a:gd name="T80" fmla="*/ 48 w 48"/>
                  <a:gd name="T81" fmla="*/ 27 h 2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8" h="27">
                    <a:moveTo>
                      <a:pt x="6" y="20"/>
                    </a:moveTo>
                    <a:lnTo>
                      <a:pt x="4" y="27"/>
                    </a:lnTo>
                    <a:lnTo>
                      <a:pt x="12" y="23"/>
                    </a:lnTo>
                    <a:lnTo>
                      <a:pt x="19" y="21"/>
                    </a:lnTo>
                    <a:lnTo>
                      <a:pt x="25" y="19"/>
                    </a:lnTo>
                    <a:lnTo>
                      <a:pt x="31" y="16"/>
                    </a:lnTo>
                    <a:lnTo>
                      <a:pt x="36" y="14"/>
                    </a:lnTo>
                    <a:lnTo>
                      <a:pt x="41" y="11"/>
                    </a:lnTo>
                    <a:lnTo>
                      <a:pt x="45" y="9"/>
                    </a:lnTo>
                    <a:lnTo>
                      <a:pt x="48" y="5"/>
                    </a:lnTo>
                    <a:lnTo>
                      <a:pt x="41" y="0"/>
                    </a:lnTo>
                    <a:lnTo>
                      <a:pt x="40" y="1"/>
                    </a:lnTo>
                    <a:lnTo>
                      <a:pt x="36" y="4"/>
                    </a:lnTo>
                    <a:lnTo>
                      <a:pt x="34" y="6"/>
                    </a:lnTo>
                    <a:lnTo>
                      <a:pt x="29" y="9"/>
                    </a:lnTo>
                    <a:lnTo>
                      <a:pt x="23" y="11"/>
                    </a:lnTo>
                    <a:lnTo>
                      <a:pt x="17" y="14"/>
                    </a:lnTo>
                    <a:lnTo>
                      <a:pt x="9" y="16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2" y="20"/>
                    </a:lnTo>
                    <a:lnTo>
                      <a:pt x="0" y="21"/>
                    </a:lnTo>
                    <a:lnTo>
                      <a:pt x="0" y="25"/>
                    </a:lnTo>
                    <a:lnTo>
                      <a:pt x="1" y="27"/>
                    </a:lnTo>
                    <a:lnTo>
                      <a:pt x="4" y="27"/>
                    </a:lnTo>
                    <a:lnTo>
                      <a:pt x="6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36" name="Freeform 222"/>
              <p:cNvSpPr>
                <a:spLocks/>
              </p:cNvSpPr>
              <p:nvPr/>
            </p:nvSpPr>
            <p:spPr bwMode="auto">
              <a:xfrm>
                <a:off x="4293" y="2657"/>
                <a:ext cx="78" cy="36"/>
              </a:xfrm>
              <a:custGeom>
                <a:avLst/>
                <a:gdLst>
                  <a:gd name="T0" fmla="*/ 74 w 78"/>
                  <a:gd name="T1" fmla="*/ 2 h 36"/>
                  <a:gd name="T2" fmla="*/ 70 w 78"/>
                  <a:gd name="T3" fmla="*/ 6 h 36"/>
                  <a:gd name="T4" fmla="*/ 68 w 78"/>
                  <a:gd name="T5" fmla="*/ 19 h 36"/>
                  <a:gd name="T6" fmla="*/ 63 w 78"/>
                  <a:gd name="T7" fmla="*/ 27 h 36"/>
                  <a:gd name="T8" fmla="*/ 58 w 78"/>
                  <a:gd name="T9" fmla="*/ 29 h 36"/>
                  <a:gd name="T10" fmla="*/ 49 w 78"/>
                  <a:gd name="T11" fmla="*/ 28 h 36"/>
                  <a:gd name="T12" fmla="*/ 39 w 78"/>
                  <a:gd name="T13" fmla="*/ 24 h 36"/>
                  <a:gd name="T14" fmla="*/ 28 w 78"/>
                  <a:gd name="T15" fmla="*/ 18 h 36"/>
                  <a:gd name="T16" fmla="*/ 16 w 78"/>
                  <a:gd name="T17" fmla="*/ 9 h 36"/>
                  <a:gd name="T18" fmla="*/ 5 w 78"/>
                  <a:gd name="T19" fmla="*/ 0 h 36"/>
                  <a:gd name="T20" fmla="*/ 0 w 78"/>
                  <a:gd name="T21" fmla="*/ 7 h 36"/>
                  <a:gd name="T22" fmla="*/ 11 w 78"/>
                  <a:gd name="T23" fmla="*/ 17 h 36"/>
                  <a:gd name="T24" fmla="*/ 23 w 78"/>
                  <a:gd name="T25" fmla="*/ 25 h 36"/>
                  <a:gd name="T26" fmla="*/ 36 w 78"/>
                  <a:gd name="T27" fmla="*/ 31 h 36"/>
                  <a:gd name="T28" fmla="*/ 49 w 78"/>
                  <a:gd name="T29" fmla="*/ 35 h 36"/>
                  <a:gd name="T30" fmla="*/ 58 w 78"/>
                  <a:gd name="T31" fmla="*/ 36 h 36"/>
                  <a:gd name="T32" fmla="*/ 68 w 78"/>
                  <a:gd name="T33" fmla="*/ 31 h 36"/>
                  <a:gd name="T34" fmla="*/ 75 w 78"/>
                  <a:gd name="T35" fmla="*/ 22 h 36"/>
                  <a:gd name="T36" fmla="*/ 78 w 78"/>
                  <a:gd name="T37" fmla="*/ 6 h 36"/>
                  <a:gd name="T38" fmla="*/ 74 w 78"/>
                  <a:gd name="T39" fmla="*/ 9 h 36"/>
                  <a:gd name="T40" fmla="*/ 78 w 78"/>
                  <a:gd name="T41" fmla="*/ 6 h 36"/>
                  <a:gd name="T42" fmla="*/ 77 w 78"/>
                  <a:gd name="T43" fmla="*/ 3 h 36"/>
                  <a:gd name="T44" fmla="*/ 74 w 78"/>
                  <a:gd name="T45" fmla="*/ 2 h 36"/>
                  <a:gd name="T46" fmla="*/ 72 w 78"/>
                  <a:gd name="T47" fmla="*/ 3 h 36"/>
                  <a:gd name="T48" fmla="*/ 70 w 78"/>
                  <a:gd name="T49" fmla="*/ 6 h 36"/>
                  <a:gd name="T50" fmla="*/ 74 w 78"/>
                  <a:gd name="T51" fmla="*/ 2 h 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8"/>
                  <a:gd name="T79" fmla="*/ 0 h 36"/>
                  <a:gd name="T80" fmla="*/ 78 w 78"/>
                  <a:gd name="T81" fmla="*/ 36 h 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8" h="36">
                    <a:moveTo>
                      <a:pt x="74" y="2"/>
                    </a:moveTo>
                    <a:lnTo>
                      <a:pt x="70" y="6"/>
                    </a:lnTo>
                    <a:lnTo>
                      <a:pt x="68" y="19"/>
                    </a:lnTo>
                    <a:lnTo>
                      <a:pt x="63" y="27"/>
                    </a:lnTo>
                    <a:lnTo>
                      <a:pt x="58" y="29"/>
                    </a:lnTo>
                    <a:lnTo>
                      <a:pt x="49" y="28"/>
                    </a:lnTo>
                    <a:lnTo>
                      <a:pt x="39" y="24"/>
                    </a:lnTo>
                    <a:lnTo>
                      <a:pt x="28" y="18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7"/>
                    </a:lnTo>
                    <a:lnTo>
                      <a:pt x="11" y="17"/>
                    </a:lnTo>
                    <a:lnTo>
                      <a:pt x="23" y="25"/>
                    </a:lnTo>
                    <a:lnTo>
                      <a:pt x="36" y="31"/>
                    </a:lnTo>
                    <a:lnTo>
                      <a:pt x="49" y="35"/>
                    </a:lnTo>
                    <a:lnTo>
                      <a:pt x="58" y="36"/>
                    </a:lnTo>
                    <a:lnTo>
                      <a:pt x="68" y="31"/>
                    </a:lnTo>
                    <a:lnTo>
                      <a:pt x="75" y="22"/>
                    </a:lnTo>
                    <a:lnTo>
                      <a:pt x="78" y="6"/>
                    </a:lnTo>
                    <a:lnTo>
                      <a:pt x="74" y="9"/>
                    </a:lnTo>
                    <a:lnTo>
                      <a:pt x="78" y="6"/>
                    </a:lnTo>
                    <a:lnTo>
                      <a:pt x="77" y="3"/>
                    </a:lnTo>
                    <a:lnTo>
                      <a:pt x="74" y="2"/>
                    </a:lnTo>
                    <a:lnTo>
                      <a:pt x="72" y="3"/>
                    </a:lnTo>
                    <a:lnTo>
                      <a:pt x="70" y="6"/>
                    </a:lnTo>
                    <a:lnTo>
                      <a:pt x="7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37" name="Freeform 223"/>
              <p:cNvSpPr>
                <a:spLocks/>
              </p:cNvSpPr>
              <p:nvPr/>
            </p:nvSpPr>
            <p:spPr bwMode="auto">
              <a:xfrm>
                <a:off x="4367" y="2652"/>
                <a:ext cx="126" cy="25"/>
              </a:xfrm>
              <a:custGeom>
                <a:avLst/>
                <a:gdLst>
                  <a:gd name="T0" fmla="*/ 118 w 126"/>
                  <a:gd name="T1" fmla="*/ 22 h 25"/>
                  <a:gd name="T2" fmla="*/ 123 w 126"/>
                  <a:gd name="T3" fmla="*/ 18 h 25"/>
                  <a:gd name="T4" fmla="*/ 104 w 126"/>
                  <a:gd name="T5" fmla="*/ 10 h 25"/>
                  <a:gd name="T6" fmla="*/ 83 w 126"/>
                  <a:gd name="T7" fmla="*/ 5 h 25"/>
                  <a:gd name="T8" fmla="*/ 65 w 126"/>
                  <a:gd name="T9" fmla="*/ 2 h 25"/>
                  <a:gd name="T10" fmla="*/ 48 w 126"/>
                  <a:gd name="T11" fmla="*/ 0 h 25"/>
                  <a:gd name="T12" fmla="*/ 32 w 126"/>
                  <a:gd name="T13" fmla="*/ 2 h 25"/>
                  <a:gd name="T14" fmla="*/ 18 w 126"/>
                  <a:gd name="T15" fmla="*/ 4 h 25"/>
                  <a:gd name="T16" fmla="*/ 9 w 126"/>
                  <a:gd name="T17" fmla="*/ 6 h 25"/>
                  <a:gd name="T18" fmla="*/ 0 w 126"/>
                  <a:gd name="T19" fmla="*/ 7 h 25"/>
                  <a:gd name="T20" fmla="*/ 0 w 126"/>
                  <a:gd name="T21" fmla="*/ 14 h 25"/>
                  <a:gd name="T22" fmla="*/ 9 w 126"/>
                  <a:gd name="T23" fmla="*/ 13 h 25"/>
                  <a:gd name="T24" fmla="*/ 18 w 126"/>
                  <a:gd name="T25" fmla="*/ 11 h 25"/>
                  <a:gd name="T26" fmla="*/ 32 w 126"/>
                  <a:gd name="T27" fmla="*/ 10 h 25"/>
                  <a:gd name="T28" fmla="*/ 48 w 126"/>
                  <a:gd name="T29" fmla="*/ 10 h 25"/>
                  <a:gd name="T30" fmla="*/ 65 w 126"/>
                  <a:gd name="T31" fmla="*/ 10 h 25"/>
                  <a:gd name="T32" fmla="*/ 83 w 126"/>
                  <a:gd name="T33" fmla="*/ 12 h 25"/>
                  <a:gd name="T34" fmla="*/ 101 w 126"/>
                  <a:gd name="T35" fmla="*/ 17 h 25"/>
                  <a:gd name="T36" fmla="*/ 121 w 126"/>
                  <a:gd name="T37" fmla="*/ 25 h 25"/>
                  <a:gd name="T38" fmla="*/ 126 w 126"/>
                  <a:gd name="T39" fmla="*/ 22 h 25"/>
                  <a:gd name="T40" fmla="*/ 121 w 126"/>
                  <a:gd name="T41" fmla="*/ 25 h 25"/>
                  <a:gd name="T42" fmla="*/ 125 w 126"/>
                  <a:gd name="T43" fmla="*/ 25 h 25"/>
                  <a:gd name="T44" fmla="*/ 126 w 126"/>
                  <a:gd name="T45" fmla="*/ 23 h 25"/>
                  <a:gd name="T46" fmla="*/ 126 w 126"/>
                  <a:gd name="T47" fmla="*/ 19 h 25"/>
                  <a:gd name="T48" fmla="*/ 123 w 126"/>
                  <a:gd name="T49" fmla="*/ 18 h 25"/>
                  <a:gd name="T50" fmla="*/ 118 w 126"/>
                  <a:gd name="T51" fmla="*/ 22 h 2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26"/>
                  <a:gd name="T79" fmla="*/ 0 h 25"/>
                  <a:gd name="T80" fmla="*/ 126 w 126"/>
                  <a:gd name="T81" fmla="*/ 25 h 2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26" h="25">
                    <a:moveTo>
                      <a:pt x="118" y="22"/>
                    </a:moveTo>
                    <a:lnTo>
                      <a:pt x="123" y="18"/>
                    </a:lnTo>
                    <a:lnTo>
                      <a:pt x="104" y="10"/>
                    </a:lnTo>
                    <a:lnTo>
                      <a:pt x="83" y="5"/>
                    </a:lnTo>
                    <a:lnTo>
                      <a:pt x="65" y="2"/>
                    </a:lnTo>
                    <a:lnTo>
                      <a:pt x="48" y="0"/>
                    </a:lnTo>
                    <a:lnTo>
                      <a:pt x="32" y="2"/>
                    </a:lnTo>
                    <a:lnTo>
                      <a:pt x="18" y="4"/>
                    </a:lnTo>
                    <a:lnTo>
                      <a:pt x="9" y="6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9" y="13"/>
                    </a:lnTo>
                    <a:lnTo>
                      <a:pt x="18" y="11"/>
                    </a:lnTo>
                    <a:lnTo>
                      <a:pt x="32" y="10"/>
                    </a:lnTo>
                    <a:lnTo>
                      <a:pt x="48" y="10"/>
                    </a:lnTo>
                    <a:lnTo>
                      <a:pt x="65" y="10"/>
                    </a:lnTo>
                    <a:lnTo>
                      <a:pt x="83" y="12"/>
                    </a:lnTo>
                    <a:lnTo>
                      <a:pt x="101" y="17"/>
                    </a:lnTo>
                    <a:lnTo>
                      <a:pt x="121" y="25"/>
                    </a:lnTo>
                    <a:lnTo>
                      <a:pt x="126" y="22"/>
                    </a:lnTo>
                    <a:lnTo>
                      <a:pt x="121" y="25"/>
                    </a:lnTo>
                    <a:lnTo>
                      <a:pt x="125" y="25"/>
                    </a:lnTo>
                    <a:lnTo>
                      <a:pt x="126" y="23"/>
                    </a:lnTo>
                    <a:lnTo>
                      <a:pt x="126" y="19"/>
                    </a:lnTo>
                    <a:lnTo>
                      <a:pt x="123" y="18"/>
                    </a:lnTo>
                    <a:lnTo>
                      <a:pt x="118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38" name="Freeform 224"/>
              <p:cNvSpPr>
                <a:spLocks/>
              </p:cNvSpPr>
              <p:nvPr/>
            </p:nvSpPr>
            <p:spPr bwMode="auto">
              <a:xfrm>
                <a:off x="4457" y="2634"/>
                <a:ext cx="36" cy="40"/>
              </a:xfrm>
              <a:custGeom>
                <a:avLst/>
                <a:gdLst>
                  <a:gd name="T0" fmla="*/ 0 w 36"/>
                  <a:gd name="T1" fmla="*/ 7 h 40"/>
                  <a:gd name="T2" fmla="*/ 0 w 36"/>
                  <a:gd name="T3" fmla="*/ 7 h 40"/>
                  <a:gd name="T4" fmla="*/ 8 w 36"/>
                  <a:gd name="T5" fmla="*/ 12 h 40"/>
                  <a:gd name="T6" fmla="*/ 17 w 36"/>
                  <a:gd name="T7" fmla="*/ 19 h 40"/>
                  <a:gd name="T8" fmla="*/ 25 w 36"/>
                  <a:gd name="T9" fmla="*/ 30 h 40"/>
                  <a:gd name="T10" fmla="*/ 28 w 36"/>
                  <a:gd name="T11" fmla="*/ 40 h 40"/>
                  <a:gd name="T12" fmla="*/ 36 w 36"/>
                  <a:gd name="T13" fmla="*/ 40 h 40"/>
                  <a:gd name="T14" fmla="*/ 32 w 36"/>
                  <a:gd name="T15" fmla="*/ 28 h 40"/>
                  <a:gd name="T16" fmla="*/ 22 w 36"/>
                  <a:gd name="T17" fmla="*/ 14 h 40"/>
                  <a:gd name="T18" fmla="*/ 13 w 36"/>
                  <a:gd name="T19" fmla="*/ 4 h 40"/>
                  <a:gd name="T20" fmla="*/ 0 w 36"/>
                  <a:gd name="T21" fmla="*/ 0 h 40"/>
                  <a:gd name="T22" fmla="*/ 0 w 36"/>
                  <a:gd name="T23" fmla="*/ 0 h 40"/>
                  <a:gd name="T24" fmla="*/ 0 w 36"/>
                  <a:gd name="T25" fmla="*/ 7 h 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40"/>
                  <a:gd name="T41" fmla="*/ 36 w 36"/>
                  <a:gd name="T42" fmla="*/ 40 h 4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40">
                    <a:moveTo>
                      <a:pt x="0" y="7"/>
                    </a:moveTo>
                    <a:lnTo>
                      <a:pt x="0" y="7"/>
                    </a:lnTo>
                    <a:lnTo>
                      <a:pt x="8" y="12"/>
                    </a:lnTo>
                    <a:lnTo>
                      <a:pt x="17" y="19"/>
                    </a:lnTo>
                    <a:lnTo>
                      <a:pt x="25" y="30"/>
                    </a:lnTo>
                    <a:lnTo>
                      <a:pt x="28" y="40"/>
                    </a:lnTo>
                    <a:lnTo>
                      <a:pt x="36" y="40"/>
                    </a:lnTo>
                    <a:lnTo>
                      <a:pt x="32" y="28"/>
                    </a:lnTo>
                    <a:lnTo>
                      <a:pt x="22" y="14"/>
                    </a:lnTo>
                    <a:lnTo>
                      <a:pt x="13" y="4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39" name="Freeform 225"/>
              <p:cNvSpPr>
                <a:spLocks/>
              </p:cNvSpPr>
              <p:nvPr/>
            </p:nvSpPr>
            <p:spPr bwMode="auto">
              <a:xfrm>
                <a:off x="4409" y="2631"/>
                <a:ext cx="48" cy="10"/>
              </a:xfrm>
              <a:custGeom>
                <a:avLst/>
                <a:gdLst>
                  <a:gd name="T0" fmla="*/ 0 w 48"/>
                  <a:gd name="T1" fmla="*/ 6 h 10"/>
                  <a:gd name="T2" fmla="*/ 4 w 48"/>
                  <a:gd name="T3" fmla="*/ 10 h 10"/>
                  <a:gd name="T4" fmla="*/ 8 w 48"/>
                  <a:gd name="T5" fmla="*/ 9 h 10"/>
                  <a:gd name="T6" fmla="*/ 14 w 48"/>
                  <a:gd name="T7" fmla="*/ 10 h 10"/>
                  <a:gd name="T8" fmla="*/ 19 w 48"/>
                  <a:gd name="T9" fmla="*/ 10 h 10"/>
                  <a:gd name="T10" fmla="*/ 25 w 48"/>
                  <a:gd name="T11" fmla="*/ 10 h 10"/>
                  <a:gd name="T12" fmla="*/ 31 w 48"/>
                  <a:gd name="T13" fmla="*/ 10 h 10"/>
                  <a:gd name="T14" fmla="*/ 37 w 48"/>
                  <a:gd name="T15" fmla="*/ 9 h 10"/>
                  <a:gd name="T16" fmla="*/ 43 w 48"/>
                  <a:gd name="T17" fmla="*/ 10 h 10"/>
                  <a:gd name="T18" fmla="*/ 48 w 48"/>
                  <a:gd name="T19" fmla="*/ 10 h 10"/>
                  <a:gd name="T20" fmla="*/ 48 w 48"/>
                  <a:gd name="T21" fmla="*/ 3 h 10"/>
                  <a:gd name="T22" fmla="*/ 43 w 48"/>
                  <a:gd name="T23" fmla="*/ 3 h 10"/>
                  <a:gd name="T24" fmla="*/ 37 w 48"/>
                  <a:gd name="T25" fmla="*/ 1 h 10"/>
                  <a:gd name="T26" fmla="*/ 31 w 48"/>
                  <a:gd name="T27" fmla="*/ 0 h 10"/>
                  <a:gd name="T28" fmla="*/ 25 w 48"/>
                  <a:gd name="T29" fmla="*/ 0 h 10"/>
                  <a:gd name="T30" fmla="*/ 19 w 48"/>
                  <a:gd name="T31" fmla="*/ 0 h 10"/>
                  <a:gd name="T32" fmla="*/ 14 w 48"/>
                  <a:gd name="T33" fmla="*/ 0 h 10"/>
                  <a:gd name="T34" fmla="*/ 8 w 48"/>
                  <a:gd name="T35" fmla="*/ 1 h 10"/>
                  <a:gd name="T36" fmla="*/ 4 w 48"/>
                  <a:gd name="T37" fmla="*/ 3 h 10"/>
                  <a:gd name="T38" fmla="*/ 9 w 48"/>
                  <a:gd name="T39" fmla="*/ 6 h 10"/>
                  <a:gd name="T40" fmla="*/ 4 w 48"/>
                  <a:gd name="T41" fmla="*/ 3 h 10"/>
                  <a:gd name="T42" fmla="*/ 2 w 48"/>
                  <a:gd name="T43" fmla="*/ 4 h 10"/>
                  <a:gd name="T44" fmla="*/ 1 w 48"/>
                  <a:gd name="T45" fmla="*/ 6 h 10"/>
                  <a:gd name="T46" fmla="*/ 2 w 48"/>
                  <a:gd name="T47" fmla="*/ 9 h 10"/>
                  <a:gd name="T48" fmla="*/ 4 w 48"/>
                  <a:gd name="T49" fmla="*/ 10 h 10"/>
                  <a:gd name="T50" fmla="*/ 0 w 48"/>
                  <a:gd name="T51" fmla="*/ 6 h 1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8"/>
                  <a:gd name="T79" fmla="*/ 0 h 10"/>
                  <a:gd name="T80" fmla="*/ 48 w 48"/>
                  <a:gd name="T81" fmla="*/ 10 h 1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8" h="10">
                    <a:moveTo>
                      <a:pt x="0" y="6"/>
                    </a:moveTo>
                    <a:lnTo>
                      <a:pt x="4" y="10"/>
                    </a:lnTo>
                    <a:lnTo>
                      <a:pt x="8" y="9"/>
                    </a:lnTo>
                    <a:lnTo>
                      <a:pt x="14" y="10"/>
                    </a:lnTo>
                    <a:lnTo>
                      <a:pt x="19" y="10"/>
                    </a:lnTo>
                    <a:lnTo>
                      <a:pt x="25" y="10"/>
                    </a:lnTo>
                    <a:lnTo>
                      <a:pt x="31" y="10"/>
                    </a:lnTo>
                    <a:lnTo>
                      <a:pt x="37" y="9"/>
                    </a:lnTo>
                    <a:lnTo>
                      <a:pt x="43" y="10"/>
                    </a:lnTo>
                    <a:lnTo>
                      <a:pt x="48" y="10"/>
                    </a:lnTo>
                    <a:lnTo>
                      <a:pt x="48" y="3"/>
                    </a:lnTo>
                    <a:lnTo>
                      <a:pt x="43" y="3"/>
                    </a:lnTo>
                    <a:lnTo>
                      <a:pt x="37" y="1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19" y="0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3"/>
                    </a:lnTo>
                    <a:lnTo>
                      <a:pt x="9" y="6"/>
                    </a:lnTo>
                    <a:lnTo>
                      <a:pt x="4" y="3"/>
                    </a:lnTo>
                    <a:lnTo>
                      <a:pt x="2" y="4"/>
                    </a:lnTo>
                    <a:lnTo>
                      <a:pt x="1" y="6"/>
                    </a:lnTo>
                    <a:lnTo>
                      <a:pt x="2" y="9"/>
                    </a:lnTo>
                    <a:lnTo>
                      <a:pt x="4" y="1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40" name="Freeform 226"/>
              <p:cNvSpPr>
                <a:spLocks/>
              </p:cNvSpPr>
              <p:nvPr/>
            </p:nvSpPr>
            <p:spPr bwMode="auto">
              <a:xfrm>
                <a:off x="4401" y="2579"/>
                <a:ext cx="17" cy="58"/>
              </a:xfrm>
              <a:custGeom>
                <a:avLst/>
                <a:gdLst>
                  <a:gd name="T0" fmla="*/ 10 w 17"/>
                  <a:gd name="T1" fmla="*/ 5 h 58"/>
                  <a:gd name="T2" fmla="*/ 0 w 17"/>
                  <a:gd name="T3" fmla="*/ 5 h 58"/>
                  <a:gd name="T4" fmla="*/ 3 w 17"/>
                  <a:gd name="T5" fmla="*/ 13 h 58"/>
                  <a:gd name="T6" fmla="*/ 5 w 17"/>
                  <a:gd name="T7" fmla="*/ 29 h 58"/>
                  <a:gd name="T8" fmla="*/ 8 w 17"/>
                  <a:gd name="T9" fmla="*/ 45 h 58"/>
                  <a:gd name="T10" fmla="*/ 8 w 17"/>
                  <a:gd name="T11" fmla="*/ 58 h 58"/>
                  <a:gd name="T12" fmla="*/ 17 w 17"/>
                  <a:gd name="T13" fmla="*/ 58 h 58"/>
                  <a:gd name="T14" fmla="*/ 15 w 17"/>
                  <a:gd name="T15" fmla="*/ 45 h 58"/>
                  <a:gd name="T16" fmla="*/ 12 w 17"/>
                  <a:gd name="T17" fmla="*/ 29 h 58"/>
                  <a:gd name="T18" fmla="*/ 10 w 17"/>
                  <a:gd name="T19" fmla="*/ 13 h 58"/>
                  <a:gd name="T20" fmla="*/ 10 w 17"/>
                  <a:gd name="T21" fmla="*/ 5 h 58"/>
                  <a:gd name="T22" fmla="*/ 0 w 17"/>
                  <a:gd name="T23" fmla="*/ 5 h 58"/>
                  <a:gd name="T24" fmla="*/ 10 w 17"/>
                  <a:gd name="T25" fmla="*/ 5 h 58"/>
                  <a:gd name="T26" fmla="*/ 9 w 17"/>
                  <a:gd name="T27" fmla="*/ 1 h 58"/>
                  <a:gd name="T28" fmla="*/ 5 w 17"/>
                  <a:gd name="T29" fmla="*/ 0 h 58"/>
                  <a:gd name="T30" fmla="*/ 1 w 17"/>
                  <a:gd name="T31" fmla="*/ 1 h 58"/>
                  <a:gd name="T32" fmla="*/ 0 w 17"/>
                  <a:gd name="T33" fmla="*/ 5 h 58"/>
                  <a:gd name="T34" fmla="*/ 10 w 17"/>
                  <a:gd name="T35" fmla="*/ 5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58"/>
                  <a:gd name="T56" fmla="*/ 17 w 17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58">
                    <a:moveTo>
                      <a:pt x="10" y="5"/>
                    </a:moveTo>
                    <a:lnTo>
                      <a:pt x="0" y="5"/>
                    </a:lnTo>
                    <a:lnTo>
                      <a:pt x="3" y="13"/>
                    </a:lnTo>
                    <a:lnTo>
                      <a:pt x="5" y="29"/>
                    </a:lnTo>
                    <a:lnTo>
                      <a:pt x="8" y="45"/>
                    </a:lnTo>
                    <a:lnTo>
                      <a:pt x="8" y="58"/>
                    </a:lnTo>
                    <a:lnTo>
                      <a:pt x="17" y="58"/>
                    </a:lnTo>
                    <a:lnTo>
                      <a:pt x="15" y="45"/>
                    </a:lnTo>
                    <a:lnTo>
                      <a:pt x="12" y="29"/>
                    </a:lnTo>
                    <a:lnTo>
                      <a:pt x="10" y="13"/>
                    </a:lnTo>
                    <a:lnTo>
                      <a:pt x="10" y="5"/>
                    </a:lnTo>
                    <a:lnTo>
                      <a:pt x="0" y="5"/>
                    </a:lnTo>
                    <a:lnTo>
                      <a:pt x="10" y="5"/>
                    </a:lnTo>
                    <a:lnTo>
                      <a:pt x="9" y="1"/>
                    </a:lnTo>
                    <a:lnTo>
                      <a:pt x="5" y="0"/>
                    </a:lnTo>
                    <a:lnTo>
                      <a:pt x="1" y="1"/>
                    </a:lnTo>
                    <a:lnTo>
                      <a:pt x="0" y="5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41" name="Freeform 227"/>
              <p:cNvSpPr>
                <a:spLocks/>
              </p:cNvSpPr>
              <p:nvPr/>
            </p:nvSpPr>
            <p:spPr bwMode="auto">
              <a:xfrm>
                <a:off x="4401" y="2584"/>
                <a:ext cx="10" cy="61"/>
              </a:xfrm>
              <a:custGeom>
                <a:avLst/>
                <a:gdLst>
                  <a:gd name="T0" fmla="*/ 6 w 10"/>
                  <a:gd name="T1" fmla="*/ 59 h 61"/>
                  <a:gd name="T2" fmla="*/ 10 w 10"/>
                  <a:gd name="T3" fmla="*/ 56 h 61"/>
                  <a:gd name="T4" fmla="*/ 10 w 10"/>
                  <a:gd name="T5" fmla="*/ 45 h 61"/>
                  <a:gd name="T6" fmla="*/ 10 w 10"/>
                  <a:gd name="T7" fmla="*/ 29 h 61"/>
                  <a:gd name="T8" fmla="*/ 10 w 10"/>
                  <a:gd name="T9" fmla="*/ 12 h 61"/>
                  <a:gd name="T10" fmla="*/ 10 w 10"/>
                  <a:gd name="T11" fmla="*/ 0 h 61"/>
                  <a:gd name="T12" fmla="*/ 0 w 10"/>
                  <a:gd name="T13" fmla="*/ 0 h 61"/>
                  <a:gd name="T14" fmla="*/ 0 w 10"/>
                  <a:gd name="T15" fmla="*/ 12 h 61"/>
                  <a:gd name="T16" fmla="*/ 0 w 10"/>
                  <a:gd name="T17" fmla="*/ 29 h 61"/>
                  <a:gd name="T18" fmla="*/ 0 w 10"/>
                  <a:gd name="T19" fmla="*/ 45 h 61"/>
                  <a:gd name="T20" fmla="*/ 0 w 10"/>
                  <a:gd name="T21" fmla="*/ 56 h 61"/>
                  <a:gd name="T22" fmla="*/ 4 w 10"/>
                  <a:gd name="T23" fmla="*/ 52 h 61"/>
                  <a:gd name="T24" fmla="*/ 0 w 10"/>
                  <a:gd name="T25" fmla="*/ 56 h 61"/>
                  <a:gd name="T26" fmla="*/ 1 w 10"/>
                  <a:gd name="T27" fmla="*/ 59 h 61"/>
                  <a:gd name="T28" fmla="*/ 5 w 10"/>
                  <a:gd name="T29" fmla="*/ 61 h 61"/>
                  <a:gd name="T30" fmla="*/ 9 w 10"/>
                  <a:gd name="T31" fmla="*/ 59 h 61"/>
                  <a:gd name="T32" fmla="*/ 10 w 10"/>
                  <a:gd name="T33" fmla="*/ 56 h 61"/>
                  <a:gd name="T34" fmla="*/ 6 w 10"/>
                  <a:gd name="T35" fmla="*/ 59 h 6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"/>
                  <a:gd name="T55" fmla="*/ 0 h 61"/>
                  <a:gd name="T56" fmla="*/ 10 w 10"/>
                  <a:gd name="T57" fmla="*/ 61 h 6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" h="61">
                    <a:moveTo>
                      <a:pt x="6" y="59"/>
                    </a:moveTo>
                    <a:lnTo>
                      <a:pt x="10" y="56"/>
                    </a:lnTo>
                    <a:lnTo>
                      <a:pt x="10" y="45"/>
                    </a:lnTo>
                    <a:lnTo>
                      <a:pt x="10" y="29"/>
                    </a:lnTo>
                    <a:lnTo>
                      <a:pt x="10" y="12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29"/>
                    </a:lnTo>
                    <a:lnTo>
                      <a:pt x="0" y="45"/>
                    </a:lnTo>
                    <a:lnTo>
                      <a:pt x="0" y="56"/>
                    </a:lnTo>
                    <a:lnTo>
                      <a:pt x="4" y="52"/>
                    </a:lnTo>
                    <a:lnTo>
                      <a:pt x="0" y="56"/>
                    </a:lnTo>
                    <a:lnTo>
                      <a:pt x="1" y="59"/>
                    </a:lnTo>
                    <a:lnTo>
                      <a:pt x="5" y="61"/>
                    </a:lnTo>
                    <a:lnTo>
                      <a:pt x="9" y="59"/>
                    </a:lnTo>
                    <a:lnTo>
                      <a:pt x="10" y="56"/>
                    </a:lnTo>
                    <a:lnTo>
                      <a:pt x="6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42" name="Freeform 228"/>
              <p:cNvSpPr>
                <a:spLocks/>
              </p:cNvSpPr>
              <p:nvPr/>
            </p:nvSpPr>
            <p:spPr bwMode="auto">
              <a:xfrm>
                <a:off x="4383" y="2636"/>
                <a:ext cx="24" cy="12"/>
              </a:xfrm>
              <a:custGeom>
                <a:avLst/>
                <a:gdLst>
                  <a:gd name="T0" fmla="*/ 1 w 24"/>
                  <a:gd name="T1" fmla="*/ 7 h 12"/>
                  <a:gd name="T2" fmla="*/ 5 w 24"/>
                  <a:gd name="T3" fmla="*/ 12 h 12"/>
                  <a:gd name="T4" fmla="*/ 9 w 24"/>
                  <a:gd name="T5" fmla="*/ 12 h 12"/>
                  <a:gd name="T6" fmla="*/ 12 w 24"/>
                  <a:gd name="T7" fmla="*/ 11 h 12"/>
                  <a:gd name="T8" fmla="*/ 18 w 24"/>
                  <a:gd name="T9" fmla="*/ 10 h 12"/>
                  <a:gd name="T10" fmla="*/ 24 w 24"/>
                  <a:gd name="T11" fmla="*/ 7 h 12"/>
                  <a:gd name="T12" fmla="*/ 22 w 24"/>
                  <a:gd name="T13" fmla="*/ 0 h 12"/>
                  <a:gd name="T14" fmla="*/ 16 w 24"/>
                  <a:gd name="T15" fmla="*/ 2 h 12"/>
                  <a:gd name="T16" fmla="*/ 12 w 24"/>
                  <a:gd name="T17" fmla="*/ 4 h 12"/>
                  <a:gd name="T18" fmla="*/ 9 w 24"/>
                  <a:gd name="T19" fmla="*/ 2 h 12"/>
                  <a:gd name="T20" fmla="*/ 5 w 24"/>
                  <a:gd name="T21" fmla="*/ 2 h 12"/>
                  <a:gd name="T22" fmla="*/ 9 w 24"/>
                  <a:gd name="T23" fmla="*/ 7 h 12"/>
                  <a:gd name="T24" fmla="*/ 5 w 24"/>
                  <a:gd name="T25" fmla="*/ 2 h 12"/>
                  <a:gd name="T26" fmla="*/ 1 w 24"/>
                  <a:gd name="T27" fmla="*/ 4 h 12"/>
                  <a:gd name="T28" fmla="*/ 0 w 24"/>
                  <a:gd name="T29" fmla="*/ 7 h 12"/>
                  <a:gd name="T30" fmla="*/ 1 w 24"/>
                  <a:gd name="T31" fmla="*/ 11 h 12"/>
                  <a:gd name="T32" fmla="*/ 5 w 24"/>
                  <a:gd name="T33" fmla="*/ 12 h 12"/>
                  <a:gd name="T34" fmla="*/ 1 w 24"/>
                  <a:gd name="T35" fmla="*/ 7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4"/>
                  <a:gd name="T55" fmla="*/ 0 h 12"/>
                  <a:gd name="T56" fmla="*/ 24 w 24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4" h="12">
                    <a:moveTo>
                      <a:pt x="1" y="7"/>
                    </a:moveTo>
                    <a:lnTo>
                      <a:pt x="5" y="12"/>
                    </a:lnTo>
                    <a:lnTo>
                      <a:pt x="9" y="12"/>
                    </a:lnTo>
                    <a:lnTo>
                      <a:pt x="12" y="11"/>
                    </a:lnTo>
                    <a:lnTo>
                      <a:pt x="18" y="10"/>
                    </a:lnTo>
                    <a:lnTo>
                      <a:pt x="24" y="7"/>
                    </a:lnTo>
                    <a:lnTo>
                      <a:pt x="22" y="0"/>
                    </a:lnTo>
                    <a:lnTo>
                      <a:pt x="16" y="2"/>
                    </a:lnTo>
                    <a:lnTo>
                      <a:pt x="12" y="4"/>
                    </a:lnTo>
                    <a:lnTo>
                      <a:pt x="9" y="2"/>
                    </a:lnTo>
                    <a:lnTo>
                      <a:pt x="5" y="2"/>
                    </a:lnTo>
                    <a:lnTo>
                      <a:pt x="9" y="7"/>
                    </a:lnTo>
                    <a:lnTo>
                      <a:pt x="5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1" y="11"/>
                    </a:lnTo>
                    <a:lnTo>
                      <a:pt x="5" y="12"/>
                    </a:ln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43" name="Freeform 229"/>
              <p:cNvSpPr>
                <a:spLocks/>
              </p:cNvSpPr>
              <p:nvPr/>
            </p:nvSpPr>
            <p:spPr bwMode="auto">
              <a:xfrm>
                <a:off x="4377" y="2569"/>
                <a:ext cx="15" cy="74"/>
              </a:xfrm>
              <a:custGeom>
                <a:avLst/>
                <a:gdLst>
                  <a:gd name="T0" fmla="*/ 7 w 15"/>
                  <a:gd name="T1" fmla="*/ 4 h 74"/>
                  <a:gd name="T2" fmla="*/ 0 w 15"/>
                  <a:gd name="T3" fmla="*/ 4 h 74"/>
                  <a:gd name="T4" fmla="*/ 0 w 15"/>
                  <a:gd name="T5" fmla="*/ 18 h 74"/>
                  <a:gd name="T6" fmla="*/ 2 w 15"/>
                  <a:gd name="T7" fmla="*/ 39 h 74"/>
                  <a:gd name="T8" fmla="*/ 5 w 15"/>
                  <a:gd name="T9" fmla="*/ 60 h 74"/>
                  <a:gd name="T10" fmla="*/ 7 w 15"/>
                  <a:gd name="T11" fmla="*/ 74 h 74"/>
                  <a:gd name="T12" fmla="*/ 15 w 15"/>
                  <a:gd name="T13" fmla="*/ 74 h 74"/>
                  <a:gd name="T14" fmla="*/ 12 w 15"/>
                  <a:gd name="T15" fmla="*/ 60 h 74"/>
                  <a:gd name="T16" fmla="*/ 10 w 15"/>
                  <a:gd name="T17" fmla="*/ 39 h 74"/>
                  <a:gd name="T18" fmla="*/ 7 w 15"/>
                  <a:gd name="T19" fmla="*/ 18 h 74"/>
                  <a:gd name="T20" fmla="*/ 7 w 15"/>
                  <a:gd name="T21" fmla="*/ 4 h 74"/>
                  <a:gd name="T22" fmla="*/ 0 w 15"/>
                  <a:gd name="T23" fmla="*/ 4 h 74"/>
                  <a:gd name="T24" fmla="*/ 7 w 15"/>
                  <a:gd name="T25" fmla="*/ 4 h 74"/>
                  <a:gd name="T26" fmla="*/ 6 w 15"/>
                  <a:gd name="T27" fmla="*/ 1 h 74"/>
                  <a:gd name="T28" fmla="*/ 4 w 15"/>
                  <a:gd name="T29" fmla="*/ 0 h 74"/>
                  <a:gd name="T30" fmla="*/ 1 w 15"/>
                  <a:gd name="T31" fmla="*/ 1 h 74"/>
                  <a:gd name="T32" fmla="*/ 0 w 15"/>
                  <a:gd name="T33" fmla="*/ 4 h 74"/>
                  <a:gd name="T34" fmla="*/ 7 w 15"/>
                  <a:gd name="T35" fmla="*/ 4 h 7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"/>
                  <a:gd name="T55" fmla="*/ 0 h 74"/>
                  <a:gd name="T56" fmla="*/ 15 w 15"/>
                  <a:gd name="T57" fmla="*/ 74 h 7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" h="74">
                    <a:moveTo>
                      <a:pt x="7" y="4"/>
                    </a:moveTo>
                    <a:lnTo>
                      <a:pt x="0" y="4"/>
                    </a:lnTo>
                    <a:lnTo>
                      <a:pt x="0" y="18"/>
                    </a:lnTo>
                    <a:lnTo>
                      <a:pt x="2" y="39"/>
                    </a:lnTo>
                    <a:lnTo>
                      <a:pt x="5" y="60"/>
                    </a:lnTo>
                    <a:lnTo>
                      <a:pt x="7" y="74"/>
                    </a:lnTo>
                    <a:lnTo>
                      <a:pt x="15" y="74"/>
                    </a:lnTo>
                    <a:lnTo>
                      <a:pt x="12" y="60"/>
                    </a:lnTo>
                    <a:lnTo>
                      <a:pt x="10" y="39"/>
                    </a:lnTo>
                    <a:lnTo>
                      <a:pt x="7" y="18"/>
                    </a:lnTo>
                    <a:lnTo>
                      <a:pt x="7" y="4"/>
                    </a:lnTo>
                    <a:lnTo>
                      <a:pt x="0" y="4"/>
                    </a:lnTo>
                    <a:lnTo>
                      <a:pt x="7" y="4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44" name="Freeform 230"/>
              <p:cNvSpPr>
                <a:spLocks/>
              </p:cNvSpPr>
              <p:nvPr/>
            </p:nvSpPr>
            <p:spPr bwMode="auto">
              <a:xfrm>
                <a:off x="4372" y="2573"/>
                <a:ext cx="12" cy="75"/>
              </a:xfrm>
              <a:custGeom>
                <a:avLst/>
                <a:gdLst>
                  <a:gd name="T0" fmla="*/ 5 w 12"/>
                  <a:gd name="T1" fmla="*/ 74 h 75"/>
                  <a:gd name="T2" fmla="*/ 10 w 12"/>
                  <a:gd name="T3" fmla="*/ 70 h 75"/>
                  <a:gd name="T4" fmla="*/ 10 w 12"/>
                  <a:gd name="T5" fmla="*/ 58 h 75"/>
                  <a:gd name="T6" fmla="*/ 10 w 12"/>
                  <a:gd name="T7" fmla="*/ 36 h 75"/>
                  <a:gd name="T8" fmla="*/ 11 w 12"/>
                  <a:gd name="T9" fmla="*/ 14 h 75"/>
                  <a:gd name="T10" fmla="*/ 12 w 12"/>
                  <a:gd name="T11" fmla="*/ 0 h 75"/>
                  <a:gd name="T12" fmla="*/ 5 w 12"/>
                  <a:gd name="T13" fmla="*/ 0 h 75"/>
                  <a:gd name="T14" fmla="*/ 4 w 12"/>
                  <a:gd name="T15" fmla="*/ 14 h 75"/>
                  <a:gd name="T16" fmla="*/ 2 w 12"/>
                  <a:gd name="T17" fmla="*/ 36 h 75"/>
                  <a:gd name="T18" fmla="*/ 0 w 12"/>
                  <a:gd name="T19" fmla="*/ 58 h 75"/>
                  <a:gd name="T20" fmla="*/ 0 w 12"/>
                  <a:gd name="T21" fmla="*/ 70 h 75"/>
                  <a:gd name="T22" fmla="*/ 5 w 12"/>
                  <a:gd name="T23" fmla="*/ 67 h 75"/>
                  <a:gd name="T24" fmla="*/ 0 w 12"/>
                  <a:gd name="T25" fmla="*/ 70 h 75"/>
                  <a:gd name="T26" fmla="*/ 1 w 12"/>
                  <a:gd name="T27" fmla="*/ 74 h 75"/>
                  <a:gd name="T28" fmla="*/ 5 w 12"/>
                  <a:gd name="T29" fmla="*/ 75 h 75"/>
                  <a:gd name="T30" fmla="*/ 9 w 12"/>
                  <a:gd name="T31" fmla="*/ 74 h 75"/>
                  <a:gd name="T32" fmla="*/ 10 w 12"/>
                  <a:gd name="T33" fmla="*/ 70 h 75"/>
                  <a:gd name="T34" fmla="*/ 5 w 12"/>
                  <a:gd name="T35" fmla="*/ 74 h 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75"/>
                  <a:gd name="T56" fmla="*/ 12 w 12"/>
                  <a:gd name="T57" fmla="*/ 75 h 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75">
                    <a:moveTo>
                      <a:pt x="5" y="74"/>
                    </a:moveTo>
                    <a:lnTo>
                      <a:pt x="10" y="70"/>
                    </a:lnTo>
                    <a:lnTo>
                      <a:pt x="10" y="58"/>
                    </a:lnTo>
                    <a:lnTo>
                      <a:pt x="10" y="36"/>
                    </a:lnTo>
                    <a:lnTo>
                      <a:pt x="11" y="14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4" y="14"/>
                    </a:lnTo>
                    <a:lnTo>
                      <a:pt x="2" y="36"/>
                    </a:lnTo>
                    <a:lnTo>
                      <a:pt x="0" y="58"/>
                    </a:lnTo>
                    <a:lnTo>
                      <a:pt x="0" y="70"/>
                    </a:lnTo>
                    <a:lnTo>
                      <a:pt x="5" y="67"/>
                    </a:lnTo>
                    <a:lnTo>
                      <a:pt x="0" y="70"/>
                    </a:lnTo>
                    <a:lnTo>
                      <a:pt x="1" y="74"/>
                    </a:lnTo>
                    <a:lnTo>
                      <a:pt x="5" y="75"/>
                    </a:lnTo>
                    <a:lnTo>
                      <a:pt x="9" y="74"/>
                    </a:lnTo>
                    <a:lnTo>
                      <a:pt x="10" y="70"/>
                    </a:lnTo>
                    <a:lnTo>
                      <a:pt x="5" y="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45" name="Freeform 231"/>
              <p:cNvSpPr>
                <a:spLocks/>
              </p:cNvSpPr>
              <p:nvPr/>
            </p:nvSpPr>
            <p:spPr bwMode="auto">
              <a:xfrm>
                <a:off x="4351" y="2557"/>
                <a:ext cx="26" cy="90"/>
              </a:xfrm>
              <a:custGeom>
                <a:avLst/>
                <a:gdLst>
                  <a:gd name="T0" fmla="*/ 9 w 26"/>
                  <a:gd name="T1" fmla="*/ 5 h 90"/>
                  <a:gd name="T2" fmla="*/ 5 w 26"/>
                  <a:gd name="T3" fmla="*/ 9 h 90"/>
                  <a:gd name="T4" fmla="*/ 5 w 26"/>
                  <a:gd name="T5" fmla="*/ 18 h 90"/>
                  <a:gd name="T6" fmla="*/ 8 w 26"/>
                  <a:gd name="T7" fmla="*/ 46 h 90"/>
                  <a:gd name="T8" fmla="*/ 12 w 26"/>
                  <a:gd name="T9" fmla="*/ 75 h 90"/>
                  <a:gd name="T10" fmla="*/ 26 w 26"/>
                  <a:gd name="T11" fmla="*/ 90 h 90"/>
                  <a:gd name="T12" fmla="*/ 26 w 26"/>
                  <a:gd name="T13" fmla="*/ 83 h 90"/>
                  <a:gd name="T14" fmla="*/ 20 w 26"/>
                  <a:gd name="T15" fmla="*/ 73 h 90"/>
                  <a:gd name="T16" fmla="*/ 15 w 26"/>
                  <a:gd name="T17" fmla="*/ 46 h 90"/>
                  <a:gd name="T18" fmla="*/ 12 w 26"/>
                  <a:gd name="T19" fmla="*/ 18 h 90"/>
                  <a:gd name="T20" fmla="*/ 5 w 26"/>
                  <a:gd name="T21" fmla="*/ 0 h 90"/>
                  <a:gd name="T22" fmla="*/ 1 w 26"/>
                  <a:gd name="T23" fmla="*/ 5 h 90"/>
                  <a:gd name="T24" fmla="*/ 5 w 26"/>
                  <a:gd name="T25" fmla="*/ 0 h 90"/>
                  <a:gd name="T26" fmla="*/ 1 w 26"/>
                  <a:gd name="T27" fmla="*/ 1 h 90"/>
                  <a:gd name="T28" fmla="*/ 0 w 26"/>
                  <a:gd name="T29" fmla="*/ 5 h 90"/>
                  <a:gd name="T30" fmla="*/ 1 w 26"/>
                  <a:gd name="T31" fmla="*/ 8 h 90"/>
                  <a:gd name="T32" fmla="*/ 5 w 26"/>
                  <a:gd name="T33" fmla="*/ 9 h 90"/>
                  <a:gd name="T34" fmla="*/ 9 w 26"/>
                  <a:gd name="T35" fmla="*/ 5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"/>
                  <a:gd name="T55" fmla="*/ 0 h 90"/>
                  <a:gd name="T56" fmla="*/ 26 w 26"/>
                  <a:gd name="T57" fmla="*/ 90 h 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" h="90">
                    <a:moveTo>
                      <a:pt x="9" y="5"/>
                    </a:moveTo>
                    <a:lnTo>
                      <a:pt x="5" y="9"/>
                    </a:lnTo>
                    <a:lnTo>
                      <a:pt x="5" y="18"/>
                    </a:lnTo>
                    <a:lnTo>
                      <a:pt x="8" y="46"/>
                    </a:lnTo>
                    <a:lnTo>
                      <a:pt x="12" y="75"/>
                    </a:lnTo>
                    <a:lnTo>
                      <a:pt x="26" y="90"/>
                    </a:lnTo>
                    <a:lnTo>
                      <a:pt x="26" y="83"/>
                    </a:lnTo>
                    <a:lnTo>
                      <a:pt x="20" y="73"/>
                    </a:lnTo>
                    <a:lnTo>
                      <a:pt x="15" y="46"/>
                    </a:lnTo>
                    <a:lnTo>
                      <a:pt x="12" y="18"/>
                    </a:lnTo>
                    <a:lnTo>
                      <a:pt x="5" y="0"/>
                    </a:lnTo>
                    <a:lnTo>
                      <a:pt x="1" y="5"/>
                    </a:lnTo>
                    <a:lnTo>
                      <a:pt x="5" y="0"/>
                    </a:lnTo>
                    <a:lnTo>
                      <a:pt x="1" y="1"/>
                    </a:lnTo>
                    <a:lnTo>
                      <a:pt x="0" y="5"/>
                    </a:lnTo>
                    <a:lnTo>
                      <a:pt x="1" y="8"/>
                    </a:lnTo>
                    <a:lnTo>
                      <a:pt x="5" y="9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46" name="Freeform 232"/>
              <p:cNvSpPr>
                <a:spLocks/>
              </p:cNvSpPr>
              <p:nvPr/>
            </p:nvSpPr>
            <p:spPr bwMode="auto">
              <a:xfrm>
                <a:off x="4351" y="2562"/>
                <a:ext cx="10" cy="78"/>
              </a:xfrm>
              <a:custGeom>
                <a:avLst/>
                <a:gdLst>
                  <a:gd name="T0" fmla="*/ 6 w 10"/>
                  <a:gd name="T1" fmla="*/ 78 h 78"/>
                  <a:gd name="T2" fmla="*/ 10 w 10"/>
                  <a:gd name="T3" fmla="*/ 74 h 78"/>
                  <a:gd name="T4" fmla="*/ 10 w 10"/>
                  <a:gd name="T5" fmla="*/ 62 h 78"/>
                  <a:gd name="T6" fmla="*/ 10 w 10"/>
                  <a:gd name="T7" fmla="*/ 40 h 78"/>
                  <a:gd name="T8" fmla="*/ 10 w 10"/>
                  <a:gd name="T9" fmla="*/ 17 h 78"/>
                  <a:gd name="T10" fmla="*/ 9 w 10"/>
                  <a:gd name="T11" fmla="*/ 0 h 78"/>
                  <a:gd name="T12" fmla="*/ 1 w 10"/>
                  <a:gd name="T13" fmla="*/ 0 h 78"/>
                  <a:gd name="T14" fmla="*/ 0 w 10"/>
                  <a:gd name="T15" fmla="*/ 17 h 78"/>
                  <a:gd name="T16" fmla="*/ 0 w 10"/>
                  <a:gd name="T17" fmla="*/ 40 h 78"/>
                  <a:gd name="T18" fmla="*/ 0 w 10"/>
                  <a:gd name="T19" fmla="*/ 62 h 78"/>
                  <a:gd name="T20" fmla="*/ 0 w 10"/>
                  <a:gd name="T21" fmla="*/ 74 h 78"/>
                  <a:gd name="T22" fmla="*/ 4 w 10"/>
                  <a:gd name="T23" fmla="*/ 70 h 78"/>
                  <a:gd name="T24" fmla="*/ 6 w 10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"/>
                  <a:gd name="T40" fmla="*/ 0 h 78"/>
                  <a:gd name="T41" fmla="*/ 10 w 10"/>
                  <a:gd name="T42" fmla="*/ 78 h 7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" h="78">
                    <a:moveTo>
                      <a:pt x="6" y="78"/>
                    </a:moveTo>
                    <a:lnTo>
                      <a:pt x="10" y="74"/>
                    </a:lnTo>
                    <a:lnTo>
                      <a:pt x="10" y="62"/>
                    </a:lnTo>
                    <a:lnTo>
                      <a:pt x="10" y="40"/>
                    </a:lnTo>
                    <a:lnTo>
                      <a:pt x="10" y="17"/>
                    </a:lnTo>
                    <a:lnTo>
                      <a:pt x="9" y="0"/>
                    </a:lnTo>
                    <a:lnTo>
                      <a:pt x="1" y="0"/>
                    </a:lnTo>
                    <a:lnTo>
                      <a:pt x="0" y="17"/>
                    </a:lnTo>
                    <a:lnTo>
                      <a:pt x="0" y="40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70"/>
                    </a:lnTo>
                    <a:lnTo>
                      <a:pt x="6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47" name="Freeform 233"/>
              <p:cNvSpPr>
                <a:spLocks/>
              </p:cNvSpPr>
              <p:nvPr/>
            </p:nvSpPr>
            <p:spPr bwMode="auto">
              <a:xfrm>
                <a:off x="4332" y="2632"/>
                <a:ext cx="25" cy="13"/>
              </a:xfrm>
              <a:custGeom>
                <a:avLst/>
                <a:gdLst>
                  <a:gd name="T0" fmla="*/ 8 w 25"/>
                  <a:gd name="T1" fmla="*/ 10 h 13"/>
                  <a:gd name="T2" fmla="*/ 5 w 25"/>
                  <a:gd name="T3" fmla="*/ 13 h 13"/>
                  <a:gd name="T4" fmla="*/ 11 w 25"/>
                  <a:gd name="T5" fmla="*/ 11 h 13"/>
                  <a:gd name="T6" fmla="*/ 18 w 25"/>
                  <a:gd name="T7" fmla="*/ 9 h 13"/>
                  <a:gd name="T8" fmla="*/ 22 w 25"/>
                  <a:gd name="T9" fmla="*/ 8 h 13"/>
                  <a:gd name="T10" fmla="*/ 25 w 25"/>
                  <a:gd name="T11" fmla="*/ 8 h 13"/>
                  <a:gd name="T12" fmla="*/ 23 w 25"/>
                  <a:gd name="T13" fmla="*/ 0 h 13"/>
                  <a:gd name="T14" fmla="*/ 22 w 25"/>
                  <a:gd name="T15" fmla="*/ 0 h 13"/>
                  <a:gd name="T16" fmla="*/ 16 w 25"/>
                  <a:gd name="T17" fmla="*/ 2 h 13"/>
                  <a:gd name="T18" fmla="*/ 11 w 25"/>
                  <a:gd name="T19" fmla="*/ 4 h 13"/>
                  <a:gd name="T20" fmla="*/ 5 w 25"/>
                  <a:gd name="T21" fmla="*/ 3 h 13"/>
                  <a:gd name="T22" fmla="*/ 1 w 25"/>
                  <a:gd name="T23" fmla="*/ 5 h 13"/>
                  <a:gd name="T24" fmla="*/ 5 w 25"/>
                  <a:gd name="T25" fmla="*/ 3 h 13"/>
                  <a:gd name="T26" fmla="*/ 1 w 25"/>
                  <a:gd name="T27" fmla="*/ 4 h 13"/>
                  <a:gd name="T28" fmla="*/ 0 w 25"/>
                  <a:gd name="T29" fmla="*/ 8 h 13"/>
                  <a:gd name="T30" fmla="*/ 1 w 25"/>
                  <a:gd name="T31" fmla="*/ 11 h 13"/>
                  <a:gd name="T32" fmla="*/ 5 w 25"/>
                  <a:gd name="T33" fmla="*/ 13 h 13"/>
                  <a:gd name="T34" fmla="*/ 8 w 25"/>
                  <a:gd name="T35" fmla="*/ 10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13"/>
                  <a:gd name="T56" fmla="*/ 25 w 25"/>
                  <a:gd name="T57" fmla="*/ 13 h 1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13">
                    <a:moveTo>
                      <a:pt x="8" y="10"/>
                    </a:moveTo>
                    <a:lnTo>
                      <a:pt x="5" y="13"/>
                    </a:lnTo>
                    <a:lnTo>
                      <a:pt x="11" y="11"/>
                    </a:lnTo>
                    <a:lnTo>
                      <a:pt x="18" y="9"/>
                    </a:lnTo>
                    <a:lnTo>
                      <a:pt x="22" y="8"/>
                    </a:lnTo>
                    <a:lnTo>
                      <a:pt x="25" y="8"/>
                    </a:lnTo>
                    <a:lnTo>
                      <a:pt x="23" y="0"/>
                    </a:lnTo>
                    <a:lnTo>
                      <a:pt x="22" y="0"/>
                    </a:lnTo>
                    <a:lnTo>
                      <a:pt x="16" y="2"/>
                    </a:lnTo>
                    <a:lnTo>
                      <a:pt x="11" y="4"/>
                    </a:lnTo>
                    <a:lnTo>
                      <a:pt x="5" y="3"/>
                    </a:lnTo>
                    <a:lnTo>
                      <a:pt x="1" y="5"/>
                    </a:lnTo>
                    <a:lnTo>
                      <a:pt x="5" y="3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1" y="11"/>
                    </a:lnTo>
                    <a:lnTo>
                      <a:pt x="5" y="13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48" name="Freeform 234"/>
              <p:cNvSpPr>
                <a:spLocks/>
              </p:cNvSpPr>
              <p:nvPr/>
            </p:nvSpPr>
            <p:spPr bwMode="auto">
              <a:xfrm>
                <a:off x="4038" y="2990"/>
                <a:ext cx="161" cy="103"/>
              </a:xfrm>
              <a:custGeom>
                <a:avLst/>
                <a:gdLst>
                  <a:gd name="T0" fmla="*/ 117 w 161"/>
                  <a:gd name="T1" fmla="*/ 6 h 103"/>
                  <a:gd name="T2" fmla="*/ 104 w 161"/>
                  <a:gd name="T3" fmla="*/ 3 h 103"/>
                  <a:gd name="T4" fmla="*/ 86 w 161"/>
                  <a:gd name="T5" fmla="*/ 2 h 103"/>
                  <a:gd name="T6" fmla="*/ 67 w 161"/>
                  <a:gd name="T7" fmla="*/ 1 h 103"/>
                  <a:gd name="T8" fmla="*/ 47 w 161"/>
                  <a:gd name="T9" fmla="*/ 0 h 103"/>
                  <a:gd name="T10" fmla="*/ 29 w 161"/>
                  <a:gd name="T11" fmla="*/ 0 h 103"/>
                  <a:gd name="T12" fmla="*/ 14 w 161"/>
                  <a:gd name="T13" fmla="*/ 0 h 103"/>
                  <a:gd name="T14" fmla="*/ 4 w 161"/>
                  <a:gd name="T15" fmla="*/ 0 h 103"/>
                  <a:gd name="T16" fmla="*/ 0 w 161"/>
                  <a:gd name="T17" fmla="*/ 0 h 103"/>
                  <a:gd name="T18" fmla="*/ 12 w 161"/>
                  <a:gd name="T19" fmla="*/ 8 h 103"/>
                  <a:gd name="T20" fmla="*/ 30 w 161"/>
                  <a:gd name="T21" fmla="*/ 22 h 103"/>
                  <a:gd name="T22" fmla="*/ 54 w 161"/>
                  <a:gd name="T23" fmla="*/ 36 h 103"/>
                  <a:gd name="T24" fmla="*/ 79 w 161"/>
                  <a:gd name="T25" fmla="*/ 53 h 103"/>
                  <a:gd name="T26" fmla="*/ 105 w 161"/>
                  <a:gd name="T27" fmla="*/ 69 h 103"/>
                  <a:gd name="T28" fmla="*/ 129 w 161"/>
                  <a:gd name="T29" fmla="*/ 84 h 103"/>
                  <a:gd name="T30" fmla="*/ 149 w 161"/>
                  <a:gd name="T31" fmla="*/ 96 h 103"/>
                  <a:gd name="T32" fmla="*/ 161 w 161"/>
                  <a:gd name="T33" fmla="*/ 103 h 103"/>
                  <a:gd name="T34" fmla="*/ 156 w 161"/>
                  <a:gd name="T35" fmla="*/ 92 h 103"/>
                  <a:gd name="T36" fmla="*/ 149 w 161"/>
                  <a:gd name="T37" fmla="*/ 83 h 103"/>
                  <a:gd name="T38" fmla="*/ 138 w 161"/>
                  <a:gd name="T39" fmla="*/ 75 h 103"/>
                  <a:gd name="T40" fmla="*/ 125 w 161"/>
                  <a:gd name="T41" fmla="*/ 73 h 103"/>
                  <a:gd name="T42" fmla="*/ 121 w 161"/>
                  <a:gd name="T43" fmla="*/ 68 h 103"/>
                  <a:gd name="T44" fmla="*/ 116 w 161"/>
                  <a:gd name="T45" fmla="*/ 61 h 103"/>
                  <a:gd name="T46" fmla="*/ 108 w 161"/>
                  <a:gd name="T47" fmla="*/ 53 h 103"/>
                  <a:gd name="T48" fmla="*/ 102 w 161"/>
                  <a:gd name="T49" fmla="*/ 46 h 103"/>
                  <a:gd name="T50" fmla="*/ 97 w 161"/>
                  <a:gd name="T51" fmla="*/ 39 h 103"/>
                  <a:gd name="T52" fmla="*/ 93 w 161"/>
                  <a:gd name="T53" fmla="*/ 31 h 103"/>
                  <a:gd name="T54" fmla="*/ 89 w 161"/>
                  <a:gd name="T55" fmla="*/ 27 h 103"/>
                  <a:gd name="T56" fmla="*/ 89 w 161"/>
                  <a:gd name="T57" fmla="*/ 23 h 103"/>
                  <a:gd name="T58" fmla="*/ 93 w 161"/>
                  <a:gd name="T59" fmla="*/ 18 h 103"/>
                  <a:gd name="T60" fmla="*/ 97 w 161"/>
                  <a:gd name="T61" fmla="*/ 12 h 103"/>
                  <a:gd name="T62" fmla="*/ 106 w 161"/>
                  <a:gd name="T63" fmla="*/ 7 h 103"/>
                  <a:gd name="T64" fmla="*/ 117 w 161"/>
                  <a:gd name="T65" fmla="*/ 6 h 1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1"/>
                  <a:gd name="T100" fmla="*/ 0 h 103"/>
                  <a:gd name="T101" fmla="*/ 161 w 161"/>
                  <a:gd name="T102" fmla="*/ 103 h 10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1" h="103">
                    <a:moveTo>
                      <a:pt x="117" y="6"/>
                    </a:moveTo>
                    <a:lnTo>
                      <a:pt x="104" y="3"/>
                    </a:lnTo>
                    <a:lnTo>
                      <a:pt x="86" y="2"/>
                    </a:lnTo>
                    <a:lnTo>
                      <a:pt x="67" y="1"/>
                    </a:lnTo>
                    <a:lnTo>
                      <a:pt x="47" y="0"/>
                    </a:lnTo>
                    <a:lnTo>
                      <a:pt x="29" y="0"/>
                    </a:lnTo>
                    <a:lnTo>
                      <a:pt x="1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12" y="8"/>
                    </a:lnTo>
                    <a:lnTo>
                      <a:pt x="30" y="22"/>
                    </a:lnTo>
                    <a:lnTo>
                      <a:pt x="54" y="36"/>
                    </a:lnTo>
                    <a:lnTo>
                      <a:pt x="79" y="53"/>
                    </a:lnTo>
                    <a:lnTo>
                      <a:pt x="105" y="69"/>
                    </a:lnTo>
                    <a:lnTo>
                      <a:pt x="129" y="84"/>
                    </a:lnTo>
                    <a:lnTo>
                      <a:pt x="149" y="96"/>
                    </a:lnTo>
                    <a:lnTo>
                      <a:pt x="161" y="103"/>
                    </a:lnTo>
                    <a:lnTo>
                      <a:pt x="156" y="92"/>
                    </a:lnTo>
                    <a:lnTo>
                      <a:pt x="149" y="83"/>
                    </a:lnTo>
                    <a:lnTo>
                      <a:pt x="138" y="75"/>
                    </a:lnTo>
                    <a:lnTo>
                      <a:pt x="125" y="73"/>
                    </a:lnTo>
                    <a:lnTo>
                      <a:pt x="121" y="68"/>
                    </a:lnTo>
                    <a:lnTo>
                      <a:pt x="116" y="61"/>
                    </a:lnTo>
                    <a:lnTo>
                      <a:pt x="108" y="53"/>
                    </a:lnTo>
                    <a:lnTo>
                      <a:pt x="102" y="46"/>
                    </a:lnTo>
                    <a:lnTo>
                      <a:pt x="97" y="39"/>
                    </a:lnTo>
                    <a:lnTo>
                      <a:pt x="93" y="31"/>
                    </a:lnTo>
                    <a:lnTo>
                      <a:pt x="89" y="27"/>
                    </a:lnTo>
                    <a:lnTo>
                      <a:pt x="89" y="23"/>
                    </a:lnTo>
                    <a:lnTo>
                      <a:pt x="93" y="18"/>
                    </a:lnTo>
                    <a:lnTo>
                      <a:pt x="97" y="12"/>
                    </a:lnTo>
                    <a:lnTo>
                      <a:pt x="106" y="7"/>
                    </a:lnTo>
                    <a:lnTo>
                      <a:pt x="117" y="6"/>
                    </a:lnTo>
                    <a:close/>
                  </a:path>
                </a:pathLst>
              </a:custGeom>
              <a:solidFill>
                <a:srgbClr val="C970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49" name="Freeform 235"/>
              <p:cNvSpPr>
                <a:spLocks/>
              </p:cNvSpPr>
              <p:nvPr/>
            </p:nvSpPr>
            <p:spPr bwMode="auto">
              <a:xfrm>
                <a:off x="4033" y="2985"/>
                <a:ext cx="122" cy="14"/>
              </a:xfrm>
              <a:custGeom>
                <a:avLst/>
                <a:gdLst>
                  <a:gd name="T0" fmla="*/ 7 w 122"/>
                  <a:gd name="T1" fmla="*/ 2 h 14"/>
                  <a:gd name="T2" fmla="*/ 5 w 122"/>
                  <a:gd name="T3" fmla="*/ 10 h 14"/>
                  <a:gd name="T4" fmla="*/ 9 w 122"/>
                  <a:gd name="T5" fmla="*/ 10 h 14"/>
                  <a:gd name="T6" fmla="*/ 19 w 122"/>
                  <a:gd name="T7" fmla="*/ 10 h 14"/>
                  <a:gd name="T8" fmla="*/ 34 w 122"/>
                  <a:gd name="T9" fmla="*/ 10 h 14"/>
                  <a:gd name="T10" fmla="*/ 52 w 122"/>
                  <a:gd name="T11" fmla="*/ 10 h 14"/>
                  <a:gd name="T12" fmla="*/ 72 w 122"/>
                  <a:gd name="T13" fmla="*/ 10 h 14"/>
                  <a:gd name="T14" fmla="*/ 91 w 122"/>
                  <a:gd name="T15" fmla="*/ 11 h 14"/>
                  <a:gd name="T16" fmla="*/ 109 w 122"/>
                  <a:gd name="T17" fmla="*/ 12 h 14"/>
                  <a:gd name="T18" fmla="*/ 122 w 122"/>
                  <a:gd name="T19" fmla="*/ 14 h 14"/>
                  <a:gd name="T20" fmla="*/ 122 w 122"/>
                  <a:gd name="T21" fmla="*/ 7 h 14"/>
                  <a:gd name="T22" fmla="*/ 109 w 122"/>
                  <a:gd name="T23" fmla="*/ 5 h 14"/>
                  <a:gd name="T24" fmla="*/ 91 w 122"/>
                  <a:gd name="T25" fmla="*/ 3 h 14"/>
                  <a:gd name="T26" fmla="*/ 72 w 122"/>
                  <a:gd name="T27" fmla="*/ 2 h 14"/>
                  <a:gd name="T28" fmla="*/ 52 w 122"/>
                  <a:gd name="T29" fmla="*/ 0 h 14"/>
                  <a:gd name="T30" fmla="*/ 34 w 122"/>
                  <a:gd name="T31" fmla="*/ 0 h 14"/>
                  <a:gd name="T32" fmla="*/ 19 w 122"/>
                  <a:gd name="T33" fmla="*/ 0 h 14"/>
                  <a:gd name="T34" fmla="*/ 9 w 122"/>
                  <a:gd name="T35" fmla="*/ 0 h 14"/>
                  <a:gd name="T36" fmla="*/ 5 w 122"/>
                  <a:gd name="T37" fmla="*/ 0 h 14"/>
                  <a:gd name="T38" fmla="*/ 2 w 122"/>
                  <a:gd name="T39" fmla="*/ 7 h 14"/>
                  <a:gd name="T40" fmla="*/ 5 w 122"/>
                  <a:gd name="T41" fmla="*/ 0 h 14"/>
                  <a:gd name="T42" fmla="*/ 1 w 122"/>
                  <a:gd name="T43" fmla="*/ 1 h 14"/>
                  <a:gd name="T44" fmla="*/ 0 w 122"/>
                  <a:gd name="T45" fmla="*/ 5 h 14"/>
                  <a:gd name="T46" fmla="*/ 1 w 122"/>
                  <a:gd name="T47" fmla="*/ 8 h 14"/>
                  <a:gd name="T48" fmla="*/ 5 w 122"/>
                  <a:gd name="T49" fmla="*/ 10 h 14"/>
                  <a:gd name="T50" fmla="*/ 7 w 122"/>
                  <a:gd name="T51" fmla="*/ 2 h 1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22"/>
                  <a:gd name="T79" fmla="*/ 0 h 14"/>
                  <a:gd name="T80" fmla="*/ 122 w 122"/>
                  <a:gd name="T81" fmla="*/ 14 h 1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22" h="14">
                    <a:moveTo>
                      <a:pt x="7" y="2"/>
                    </a:moveTo>
                    <a:lnTo>
                      <a:pt x="5" y="10"/>
                    </a:lnTo>
                    <a:lnTo>
                      <a:pt x="9" y="10"/>
                    </a:lnTo>
                    <a:lnTo>
                      <a:pt x="19" y="10"/>
                    </a:lnTo>
                    <a:lnTo>
                      <a:pt x="34" y="10"/>
                    </a:lnTo>
                    <a:lnTo>
                      <a:pt x="52" y="10"/>
                    </a:lnTo>
                    <a:lnTo>
                      <a:pt x="72" y="10"/>
                    </a:lnTo>
                    <a:lnTo>
                      <a:pt x="91" y="11"/>
                    </a:lnTo>
                    <a:lnTo>
                      <a:pt x="109" y="12"/>
                    </a:lnTo>
                    <a:lnTo>
                      <a:pt x="122" y="14"/>
                    </a:lnTo>
                    <a:lnTo>
                      <a:pt x="122" y="7"/>
                    </a:lnTo>
                    <a:lnTo>
                      <a:pt x="109" y="5"/>
                    </a:lnTo>
                    <a:lnTo>
                      <a:pt x="91" y="3"/>
                    </a:lnTo>
                    <a:lnTo>
                      <a:pt x="72" y="2"/>
                    </a:lnTo>
                    <a:lnTo>
                      <a:pt x="52" y="0"/>
                    </a:lnTo>
                    <a:lnTo>
                      <a:pt x="34" y="0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7"/>
                    </a:lnTo>
                    <a:lnTo>
                      <a:pt x="5" y="0"/>
                    </a:lnTo>
                    <a:lnTo>
                      <a:pt x="1" y="1"/>
                    </a:lnTo>
                    <a:lnTo>
                      <a:pt x="0" y="5"/>
                    </a:lnTo>
                    <a:lnTo>
                      <a:pt x="1" y="8"/>
                    </a:lnTo>
                    <a:lnTo>
                      <a:pt x="5" y="1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50" name="Freeform 236"/>
              <p:cNvSpPr>
                <a:spLocks/>
              </p:cNvSpPr>
              <p:nvPr/>
            </p:nvSpPr>
            <p:spPr bwMode="auto">
              <a:xfrm>
                <a:off x="4035" y="2987"/>
                <a:ext cx="169" cy="110"/>
              </a:xfrm>
              <a:custGeom>
                <a:avLst/>
                <a:gdLst>
                  <a:gd name="T0" fmla="*/ 160 w 169"/>
                  <a:gd name="T1" fmla="*/ 108 h 110"/>
                  <a:gd name="T2" fmla="*/ 166 w 169"/>
                  <a:gd name="T3" fmla="*/ 103 h 110"/>
                  <a:gd name="T4" fmla="*/ 154 w 169"/>
                  <a:gd name="T5" fmla="*/ 95 h 110"/>
                  <a:gd name="T6" fmla="*/ 135 w 169"/>
                  <a:gd name="T7" fmla="*/ 83 h 110"/>
                  <a:gd name="T8" fmla="*/ 110 w 169"/>
                  <a:gd name="T9" fmla="*/ 69 h 110"/>
                  <a:gd name="T10" fmla="*/ 85 w 169"/>
                  <a:gd name="T11" fmla="*/ 53 h 110"/>
                  <a:gd name="T12" fmla="*/ 59 w 169"/>
                  <a:gd name="T13" fmla="*/ 36 h 110"/>
                  <a:gd name="T14" fmla="*/ 36 w 169"/>
                  <a:gd name="T15" fmla="*/ 21 h 110"/>
                  <a:gd name="T16" fmla="*/ 17 w 169"/>
                  <a:gd name="T17" fmla="*/ 8 h 110"/>
                  <a:gd name="T18" fmla="*/ 5 w 169"/>
                  <a:gd name="T19" fmla="*/ 0 h 110"/>
                  <a:gd name="T20" fmla="*/ 0 w 169"/>
                  <a:gd name="T21" fmla="*/ 5 h 110"/>
                  <a:gd name="T22" fmla="*/ 13 w 169"/>
                  <a:gd name="T23" fmla="*/ 15 h 110"/>
                  <a:gd name="T24" fmla="*/ 31 w 169"/>
                  <a:gd name="T25" fmla="*/ 28 h 110"/>
                  <a:gd name="T26" fmla="*/ 54 w 169"/>
                  <a:gd name="T27" fmla="*/ 43 h 110"/>
                  <a:gd name="T28" fmla="*/ 80 w 169"/>
                  <a:gd name="T29" fmla="*/ 60 h 110"/>
                  <a:gd name="T30" fmla="*/ 105 w 169"/>
                  <a:gd name="T31" fmla="*/ 76 h 110"/>
                  <a:gd name="T32" fmla="*/ 130 w 169"/>
                  <a:gd name="T33" fmla="*/ 91 h 110"/>
                  <a:gd name="T34" fmla="*/ 149 w 169"/>
                  <a:gd name="T35" fmla="*/ 103 h 110"/>
                  <a:gd name="T36" fmla="*/ 161 w 169"/>
                  <a:gd name="T37" fmla="*/ 110 h 110"/>
                  <a:gd name="T38" fmla="*/ 167 w 169"/>
                  <a:gd name="T39" fmla="*/ 105 h 110"/>
                  <a:gd name="T40" fmla="*/ 161 w 169"/>
                  <a:gd name="T41" fmla="*/ 110 h 110"/>
                  <a:gd name="T42" fmla="*/ 165 w 169"/>
                  <a:gd name="T43" fmla="*/ 110 h 110"/>
                  <a:gd name="T44" fmla="*/ 167 w 169"/>
                  <a:gd name="T45" fmla="*/ 108 h 110"/>
                  <a:gd name="T46" fmla="*/ 169 w 169"/>
                  <a:gd name="T47" fmla="*/ 105 h 110"/>
                  <a:gd name="T48" fmla="*/ 166 w 169"/>
                  <a:gd name="T49" fmla="*/ 103 h 110"/>
                  <a:gd name="T50" fmla="*/ 160 w 169"/>
                  <a:gd name="T51" fmla="*/ 108 h 11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69"/>
                  <a:gd name="T79" fmla="*/ 0 h 110"/>
                  <a:gd name="T80" fmla="*/ 169 w 169"/>
                  <a:gd name="T81" fmla="*/ 110 h 11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69" h="110">
                    <a:moveTo>
                      <a:pt x="160" y="108"/>
                    </a:moveTo>
                    <a:lnTo>
                      <a:pt x="166" y="103"/>
                    </a:lnTo>
                    <a:lnTo>
                      <a:pt x="154" y="95"/>
                    </a:lnTo>
                    <a:lnTo>
                      <a:pt x="135" y="83"/>
                    </a:lnTo>
                    <a:lnTo>
                      <a:pt x="110" y="69"/>
                    </a:lnTo>
                    <a:lnTo>
                      <a:pt x="85" y="53"/>
                    </a:lnTo>
                    <a:lnTo>
                      <a:pt x="59" y="36"/>
                    </a:lnTo>
                    <a:lnTo>
                      <a:pt x="36" y="21"/>
                    </a:lnTo>
                    <a:lnTo>
                      <a:pt x="17" y="8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13" y="15"/>
                    </a:lnTo>
                    <a:lnTo>
                      <a:pt x="31" y="28"/>
                    </a:lnTo>
                    <a:lnTo>
                      <a:pt x="54" y="43"/>
                    </a:lnTo>
                    <a:lnTo>
                      <a:pt x="80" y="60"/>
                    </a:lnTo>
                    <a:lnTo>
                      <a:pt x="105" y="76"/>
                    </a:lnTo>
                    <a:lnTo>
                      <a:pt x="130" y="91"/>
                    </a:lnTo>
                    <a:lnTo>
                      <a:pt x="149" y="103"/>
                    </a:lnTo>
                    <a:lnTo>
                      <a:pt x="161" y="110"/>
                    </a:lnTo>
                    <a:lnTo>
                      <a:pt x="167" y="105"/>
                    </a:lnTo>
                    <a:lnTo>
                      <a:pt x="161" y="110"/>
                    </a:lnTo>
                    <a:lnTo>
                      <a:pt x="165" y="110"/>
                    </a:lnTo>
                    <a:lnTo>
                      <a:pt x="167" y="108"/>
                    </a:lnTo>
                    <a:lnTo>
                      <a:pt x="169" y="105"/>
                    </a:lnTo>
                    <a:lnTo>
                      <a:pt x="166" y="103"/>
                    </a:lnTo>
                    <a:lnTo>
                      <a:pt x="160" y="10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51" name="Freeform 237"/>
              <p:cNvSpPr>
                <a:spLocks/>
              </p:cNvSpPr>
              <p:nvPr/>
            </p:nvSpPr>
            <p:spPr bwMode="auto">
              <a:xfrm>
                <a:off x="4160" y="3059"/>
                <a:ext cx="42" cy="36"/>
              </a:xfrm>
              <a:custGeom>
                <a:avLst/>
                <a:gdLst>
                  <a:gd name="T0" fmla="*/ 1 w 42"/>
                  <a:gd name="T1" fmla="*/ 6 h 36"/>
                  <a:gd name="T2" fmla="*/ 3 w 42"/>
                  <a:gd name="T3" fmla="*/ 8 h 36"/>
                  <a:gd name="T4" fmla="*/ 14 w 42"/>
                  <a:gd name="T5" fmla="*/ 10 h 36"/>
                  <a:gd name="T6" fmla="*/ 24 w 42"/>
                  <a:gd name="T7" fmla="*/ 16 h 36"/>
                  <a:gd name="T8" fmla="*/ 30 w 42"/>
                  <a:gd name="T9" fmla="*/ 26 h 36"/>
                  <a:gd name="T10" fmla="*/ 35 w 42"/>
                  <a:gd name="T11" fmla="*/ 36 h 36"/>
                  <a:gd name="T12" fmla="*/ 42 w 42"/>
                  <a:gd name="T13" fmla="*/ 33 h 36"/>
                  <a:gd name="T14" fmla="*/ 38 w 42"/>
                  <a:gd name="T15" fmla="*/ 21 h 36"/>
                  <a:gd name="T16" fmla="*/ 29 w 42"/>
                  <a:gd name="T17" fmla="*/ 11 h 36"/>
                  <a:gd name="T18" fmla="*/ 17 w 42"/>
                  <a:gd name="T19" fmla="*/ 3 h 36"/>
                  <a:gd name="T20" fmla="*/ 3 w 42"/>
                  <a:gd name="T21" fmla="*/ 0 h 36"/>
                  <a:gd name="T22" fmla="*/ 6 w 42"/>
                  <a:gd name="T23" fmla="*/ 1 h 36"/>
                  <a:gd name="T24" fmla="*/ 3 w 42"/>
                  <a:gd name="T25" fmla="*/ 0 h 36"/>
                  <a:gd name="T26" fmla="*/ 1 w 42"/>
                  <a:gd name="T27" fmla="*/ 1 h 36"/>
                  <a:gd name="T28" fmla="*/ 0 w 42"/>
                  <a:gd name="T29" fmla="*/ 4 h 36"/>
                  <a:gd name="T30" fmla="*/ 1 w 42"/>
                  <a:gd name="T31" fmla="*/ 6 h 36"/>
                  <a:gd name="T32" fmla="*/ 3 w 42"/>
                  <a:gd name="T33" fmla="*/ 8 h 36"/>
                  <a:gd name="T34" fmla="*/ 1 w 42"/>
                  <a:gd name="T35" fmla="*/ 6 h 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2"/>
                  <a:gd name="T55" fmla="*/ 0 h 36"/>
                  <a:gd name="T56" fmla="*/ 42 w 42"/>
                  <a:gd name="T57" fmla="*/ 36 h 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2" h="36">
                    <a:moveTo>
                      <a:pt x="1" y="6"/>
                    </a:moveTo>
                    <a:lnTo>
                      <a:pt x="3" y="8"/>
                    </a:lnTo>
                    <a:lnTo>
                      <a:pt x="14" y="10"/>
                    </a:lnTo>
                    <a:lnTo>
                      <a:pt x="24" y="16"/>
                    </a:lnTo>
                    <a:lnTo>
                      <a:pt x="30" y="26"/>
                    </a:lnTo>
                    <a:lnTo>
                      <a:pt x="35" y="36"/>
                    </a:lnTo>
                    <a:lnTo>
                      <a:pt x="42" y="33"/>
                    </a:lnTo>
                    <a:lnTo>
                      <a:pt x="38" y="21"/>
                    </a:lnTo>
                    <a:lnTo>
                      <a:pt x="29" y="11"/>
                    </a:lnTo>
                    <a:lnTo>
                      <a:pt x="17" y="3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3" y="8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52" name="Freeform 238"/>
              <p:cNvSpPr>
                <a:spLocks/>
              </p:cNvSpPr>
              <p:nvPr/>
            </p:nvSpPr>
            <p:spPr bwMode="auto">
              <a:xfrm>
                <a:off x="4123" y="3010"/>
                <a:ext cx="43" cy="55"/>
              </a:xfrm>
              <a:custGeom>
                <a:avLst/>
                <a:gdLst>
                  <a:gd name="T0" fmla="*/ 0 w 43"/>
                  <a:gd name="T1" fmla="*/ 0 h 55"/>
                  <a:gd name="T2" fmla="*/ 0 w 43"/>
                  <a:gd name="T3" fmla="*/ 2 h 55"/>
                  <a:gd name="T4" fmla="*/ 0 w 43"/>
                  <a:gd name="T5" fmla="*/ 8 h 55"/>
                  <a:gd name="T6" fmla="*/ 4 w 43"/>
                  <a:gd name="T7" fmla="*/ 14 h 55"/>
                  <a:gd name="T8" fmla="*/ 9 w 43"/>
                  <a:gd name="T9" fmla="*/ 21 h 55"/>
                  <a:gd name="T10" fmla="*/ 14 w 43"/>
                  <a:gd name="T11" fmla="*/ 29 h 55"/>
                  <a:gd name="T12" fmla="*/ 21 w 43"/>
                  <a:gd name="T13" fmla="*/ 36 h 55"/>
                  <a:gd name="T14" fmla="*/ 27 w 43"/>
                  <a:gd name="T15" fmla="*/ 43 h 55"/>
                  <a:gd name="T16" fmla="*/ 32 w 43"/>
                  <a:gd name="T17" fmla="*/ 50 h 55"/>
                  <a:gd name="T18" fmla="*/ 38 w 43"/>
                  <a:gd name="T19" fmla="*/ 55 h 55"/>
                  <a:gd name="T20" fmla="*/ 43 w 43"/>
                  <a:gd name="T21" fmla="*/ 50 h 55"/>
                  <a:gd name="T22" fmla="*/ 39 w 43"/>
                  <a:gd name="T23" fmla="*/ 46 h 55"/>
                  <a:gd name="T24" fmla="*/ 34 w 43"/>
                  <a:gd name="T25" fmla="*/ 38 h 55"/>
                  <a:gd name="T26" fmla="*/ 26 w 43"/>
                  <a:gd name="T27" fmla="*/ 31 h 55"/>
                  <a:gd name="T28" fmla="*/ 21 w 43"/>
                  <a:gd name="T29" fmla="*/ 24 h 55"/>
                  <a:gd name="T30" fmla="*/ 16 w 43"/>
                  <a:gd name="T31" fmla="*/ 16 h 55"/>
                  <a:gd name="T32" fmla="*/ 11 w 43"/>
                  <a:gd name="T33" fmla="*/ 9 h 55"/>
                  <a:gd name="T34" fmla="*/ 8 w 43"/>
                  <a:gd name="T35" fmla="*/ 5 h 55"/>
                  <a:gd name="T36" fmla="*/ 8 w 43"/>
                  <a:gd name="T37" fmla="*/ 4 h 55"/>
                  <a:gd name="T38" fmla="*/ 8 w 43"/>
                  <a:gd name="T39" fmla="*/ 5 h 55"/>
                  <a:gd name="T40" fmla="*/ 0 w 43"/>
                  <a:gd name="T41" fmla="*/ 0 h 5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3"/>
                  <a:gd name="T64" fmla="*/ 0 h 55"/>
                  <a:gd name="T65" fmla="*/ 43 w 43"/>
                  <a:gd name="T66" fmla="*/ 55 h 5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3" h="55">
                    <a:moveTo>
                      <a:pt x="0" y="0"/>
                    </a:moveTo>
                    <a:lnTo>
                      <a:pt x="0" y="2"/>
                    </a:lnTo>
                    <a:lnTo>
                      <a:pt x="0" y="8"/>
                    </a:lnTo>
                    <a:lnTo>
                      <a:pt x="4" y="14"/>
                    </a:lnTo>
                    <a:lnTo>
                      <a:pt x="9" y="21"/>
                    </a:lnTo>
                    <a:lnTo>
                      <a:pt x="14" y="29"/>
                    </a:lnTo>
                    <a:lnTo>
                      <a:pt x="21" y="36"/>
                    </a:lnTo>
                    <a:lnTo>
                      <a:pt x="27" y="43"/>
                    </a:lnTo>
                    <a:lnTo>
                      <a:pt x="32" y="50"/>
                    </a:lnTo>
                    <a:lnTo>
                      <a:pt x="38" y="55"/>
                    </a:lnTo>
                    <a:lnTo>
                      <a:pt x="43" y="50"/>
                    </a:lnTo>
                    <a:lnTo>
                      <a:pt x="39" y="46"/>
                    </a:lnTo>
                    <a:lnTo>
                      <a:pt x="34" y="38"/>
                    </a:lnTo>
                    <a:lnTo>
                      <a:pt x="26" y="31"/>
                    </a:lnTo>
                    <a:lnTo>
                      <a:pt x="21" y="24"/>
                    </a:lnTo>
                    <a:lnTo>
                      <a:pt x="16" y="16"/>
                    </a:lnTo>
                    <a:lnTo>
                      <a:pt x="11" y="9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8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53" name="Freeform 239"/>
              <p:cNvSpPr>
                <a:spLocks/>
              </p:cNvSpPr>
              <p:nvPr/>
            </p:nvSpPr>
            <p:spPr bwMode="auto">
              <a:xfrm>
                <a:off x="4123" y="2991"/>
                <a:ext cx="37" cy="24"/>
              </a:xfrm>
              <a:custGeom>
                <a:avLst/>
                <a:gdLst>
                  <a:gd name="T0" fmla="*/ 32 w 37"/>
                  <a:gd name="T1" fmla="*/ 8 h 24"/>
                  <a:gd name="T2" fmla="*/ 32 w 37"/>
                  <a:gd name="T3" fmla="*/ 0 h 24"/>
                  <a:gd name="T4" fmla="*/ 20 w 37"/>
                  <a:gd name="T5" fmla="*/ 2 h 24"/>
                  <a:gd name="T6" fmla="*/ 10 w 37"/>
                  <a:gd name="T7" fmla="*/ 7 h 24"/>
                  <a:gd name="T8" fmla="*/ 4 w 37"/>
                  <a:gd name="T9" fmla="*/ 15 h 24"/>
                  <a:gd name="T10" fmla="*/ 0 w 37"/>
                  <a:gd name="T11" fmla="*/ 19 h 24"/>
                  <a:gd name="T12" fmla="*/ 8 w 37"/>
                  <a:gd name="T13" fmla="*/ 24 h 24"/>
                  <a:gd name="T14" fmla="*/ 11 w 37"/>
                  <a:gd name="T15" fmla="*/ 19 h 24"/>
                  <a:gd name="T16" fmla="*/ 15 w 37"/>
                  <a:gd name="T17" fmla="*/ 15 h 24"/>
                  <a:gd name="T18" fmla="*/ 22 w 37"/>
                  <a:gd name="T19" fmla="*/ 10 h 24"/>
                  <a:gd name="T20" fmla="*/ 32 w 37"/>
                  <a:gd name="T21" fmla="*/ 10 h 24"/>
                  <a:gd name="T22" fmla="*/ 32 w 37"/>
                  <a:gd name="T23" fmla="*/ 1 h 24"/>
                  <a:gd name="T24" fmla="*/ 32 w 37"/>
                  <a:gd name="T25" fmla="*/ 10 h 24"/>
                  <a:gd name="T26" fmla="*/ 36 w 37"/>
                  <a:gd name="T27" fmla="*/ 8 h 24"/>
                  <a:gd name="T28" fmla="*/ 37 w 37"/>
                  <a:gd name="T29" fmla="*/ 5 h 24"/>
                  <a:gd name="T30" fmla="*/ 36 w 37"/>
                  <a:gd name="T31" fmla="*/ 1 h 24"/>
                  <a:gd name="T32" fmla="*/ 32 w 37"/>
                  <a:gd name="T33" fmla="*/ 0 h 24"/>
                  <a:gd name="T34" fmla="*/ 32 w 37"/>
                  <a:gd name="T35" fmla="*/ 8 h 2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7"/>
                  <a:gd name="T55" fmla="*/ 0 h 24"/>
                  <a:gd name="T56" fmla="*/ 37 w 37"/>
                  <a:gd name="T57" fmla="*/ 24 h 2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7" h="24">
                    <a:moveTo>
                      <a:pt x="32" y="8"/>
                    </a:moveTo>
                    <a:lnTo>
                      <a:pt x="32" y="0"/>
                    </a:lnTo>
                    <a:lnTo>
                      <a:pt x="20" y="2"/>
                    </a:lnTo>
                    <a:lnTo>
                      <a:pt x="10" y="7"/>
                    </a:lnTo>
                    <a:lnTo>
                      <a:pt x="4" y="15"/>
                    </a:lnTo>
                    <a:lnTo>
                      <a:pt x="0" y="19"/>
                    </a:lnTo>
                    <a:lnTo>
                      <a:pt x="8" y="24"/>
                    </a:lnTo>
                    <a:lnTo>
                      <a:pt x="11" y="19"/>
                    </a:lnTo>
                    <a:lnTo>
                      <a:pt x="15" y="15"/>
                    </a:lnTo>
                    <a:lnTo>
                      <a:pt x="22" y="10"/>
                    </a:lnTo>
                    <a:lnTo>
                      <a:pt x="32" y="10"/>
                    </a:lnTo>
                    <a:lnTo>
                      <a:pt x="32" y="1"/>
                    </a:lnTo>
                    <a:lnTo>
                      <a:pt x="32" y="10"/>
                    </a:lnTo>
                    <a:lnTo>
                      <a:pt x="36" y="8"/>
                    </a:lnTo>
                    <a:lnTo>
                      <a:pt x="37" y="5"/>
                    </a:lnTo>
                    <a:lnTo>
                      <a:pt x="36" y="1"/>
                    </a:lnTo>
                    <a:lnTo>
                      <a:pt x="32" y="0"/>
                    </a:lnTo>
                    <a:lnTo>
                      <a:pt x="32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54" name="Freeform 240"/>
              <p:cNvSpPr>
                <a:spLocks/>
              </p:cNvSpPr>
              <p:nvPr/>
            </p:nvSpPr>
            <p:spPr bwMode="auto">
              <a:xfrm>
                <a:off x="3301" y="2410"/>
                <a:ext cx="116" cy="131"/>
              </a:xfrm>
              <a:custGeom>
                <a:avLst/>
                <a:gdLst>
                  <a:gd name="T0" fmla="*/ 0 w 116"/>
                  <a:gd name="T1" fmla="*/ 131 h 131"/>
                  <a:gd name="T2" fmla="*/ 6 w 116"/>
                  <a:gd name="T3" fmla="*/ 126 h 131"/>
                  <a:gd name="T4" fmla="*/ 10 w 116"/>
                  <a:gd name="T5" fmla="*/ 119 h 131"/>
                  <a:gd name="T6" fmla="*/ 14 w 116"/>
                  <a:gd name="T7" fmla="*/ 111 h 131"/>
                  <a:gd name="T8" fmla="*/ 15 w 116"/>
                  <a:gd name="T9" fmla="*/ 105 h 131"/>
                  <a:gd name="T10" fmla="*/ 23 w 116"/>
                  <a:gd name="T11" fmla="*/ 102 h 131"/>
                  <a:gd name="T12" fmla="*/ 31 w 116"/>
                  <a:gd name="T13" fmla="*/ 94 h 131"/>
                  <a:gd name="T14" fmla="*/ 38 w 116"/>
                  <a:gd name="T15" fmla="*/ 86 h 131"/>
                  <a:gd name="T16" fmla="*/ 43 w 116"/>
                  <a:gd name="T17" fmla="*/ 81 h 131"/>
                  <a:gd name="T18" fmla="*/ 44 w 116"/>
                  <a:gd name="T19" fmla="*/ 77 h 131"/>
                  <a:gd name="T20" fmla="*/ 45 w 116"/>
                  <a:gd name="T21" fmla="*/ 70 h 131"/>
                  <a:gd name="T22" fmla="*/ 44 w 116"/>
                  <a:gd name="T23" fmla="*/ 63 h 131"/>
                  <a:gd name="T24" fmla="*/ 44 w 116"/>
                  <a:gd name="T25" fmla="*/ 55 h 131"/>
                  <a:gd name="T26" fmla="*/ 48 w 116"/>
                  <a:gd name="T27" fmla="*/ 49 h 131"/>
                  <a:gd name="T28" fmla="*/ 56 w 116"/>
                  <a:gd name="T29" fmla="*/ 43 h 131"/>
                  <a:gd name="T30" fmla="*/ 67 w 116"/>
                  <a:gd name="T31" fmla="*/ 38 h 131"/>
                  <a:gd name="T32" fmla="*/ 77 w 116"/>
                  <a:gd name="T33" fmla="*/ 36 h 131"/>
                  <a:gd name="T34" fmla="*/ 81 w 116"/>
                  <a:gd name="T35" fmla="*/ 35 h 131"/>
                  <a:gd name="T36" fmla="*/ 86 w 116"/>
                  <a:gd name="T37" fmla="*/ 31 h 131"/>
                  <a:gd name="T38" fmla="*/ 91 w 116"/>
                  <a:gd name="T39" fmla="*/ 28 h 131"/>
                  <a:gd name="T40" fmla="*/ 95 w 116"/>
                  <a:gd name="T41" fmla="*/ 25 h 131"/>
                  <a:gd name="T42" fmla="*/ 100 w 116"/>
                  <a:gd name="T43" fmla="*/ 20 h 131"/>
                  <a:gd name="T44" fmla="*/ 105 w 116"/>
                  <a:gd name="T45" fmla="*/ 16 h 131"/>
                  <a:gd name="T46" fmla="*/ 110 w 116"/>
                  <a:gd name="T47" fmla="*/ 11 h 131"/>
                  <a:gd name="T48" fmla="*/ 116 w 116"/>
                  <a:gd name="T49" fmla="*/ 6 h 131"/>
                  <a:gd name="T50" fmla="*/ 110 w 116"/>
                  <a:gd name="T51" fmla="*/ 9 h 131"/>
                  <a:gd name="T52" fmla="*/ 105 w 116"/>
                  <a:gd name="T53" fmla="*/ 10 h 131"/>
                  <a:gd name="T54" fmla="*/ 99 w 116"/>
                  <a:gd name="T55" fmla="*/ 10 h 131"/>
                  <a:gd name="T56" fmla="*/ 93 w 116"/>
                  <a:gd name="T57" fmla="*/ 9 h 131"/>
                  <a:gd name="T58" fmla="*/ 88 w 116"/>
                  <a:gd name="T59" fmla="*/ 8 h 131"/>
                  <a:gd name="T60" fmla="*/ 83 w 116"/>
                  <a:gd name="T61" fmla="*/ 6 h 131"/>
                  <a:gd name="T62" fmla="*/ 80 w 116"/>
                  <a:gd name="T63" fmla="*/ 5 h 131"/>
                  <a:gd name="T64" fmla="*/ 76 w 116"/>
                  <a:gd name="T65" fmla="*/ 3 h 131"/>
                  <a:gd name="T66" fmla="*/ 69 w 116"/>
                  <a:gd name="T67" fmla="*/ 0 h 131"/>
                  <a:gd name="T68" fmla="*/ 61 w 116"/>
                  <a:gd name="T69" fmla="*/ 3 h 131"/>
                  <a:gd name="T70" fmla="*/ 54 w 116"/>
                  <a:gd name="T71" fmla="*/ 6 h 131"/>
                  <a:gd name="T72" fmla="*/ 49 w 116"/>
                  <a:gd name="T73" fmla="*/ 14 h 131"/>
                  <a:gd name="T74" fmla="*/ 45 w 116"/>
                  <a:gd name="T75" fmla="*/ 25 h 131"/>
                  <a:gd name="T76" fmla="*/ 41 w 116"/>
                  <a:gd name="T77" fmla="*/ 37 h 131"/>
                  <a:gd name="T78" fmla="*/ 33 w 116"/>
                  <a:gd name="T79" fmla="*/ 43 h 131"/>
                  <a:gd name="T80" fmla="*/ 21 w 116"/>
                  <a:gd name="T81" fmla="*/ 38 h 131"/>
                  <a:gd name="T82" fmla="*/ 20 w 116"/>
                  <a:gd name="T83" fmla="*/ 53 h 131"/>
                  <a:gd name="T84" fmla="*/ 16 w 116"/>
                  <a:gd name="T85" fmla="*/ 65 h 131"/>
                  <a:gd name="T86" fmla="*/ 12 w 116"/>
                  <a:gd name="T87" fmla="*/ 76 h 131"/>
                  <a:gd name="T88" fmla="*/ 8 w 116"/>
                  <a:gd name="T89" fmla="*/ 82 h 131"/>
                  <a:gd name="T90" fmla="*/ 8 w 116"/>
                  <a:gd name="T91" fmla="*/ 94 h 131"/>
                  <a:gd name="T92" fmla="*/ 8 w 116"/>
                  <a:gd name="T93" fmla="*/ 109 h 131"/>
                  <a:gd name="T94" fmla="*/ 5 w 116"/>
                  <a:gd name="T95" fmla="*/ 122 h 131"/>
                  <a:gd name="T96" fmla="*/ 0 w 116"/>
                  <a:gd name="T97" fmla="*/ 131 h 13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6"/>
                  <a:gd name="T148" fmla="*/ 0 h 131"/>
                  <a:gd name="T149" fmla="*/ 116 w 116"/>
                  <a:gd name="T150" fmla="*/ 131 h 13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6" h="131">
                    <a:moveTo>
                      <a:pt x="0" y="131"/>
                    </a:moveTo>
                    <a:lnTo>
                      <a:pt x="6" y="126"/>
                    </a:lnTo>
                    <a:lnTo>
                      <a:pt x="10" y="119"/>
                    </a:lnTo>
                    <a:lnTo>
                      <a:pt x="14" y="111"/>
                    </a:lnTo>
                    <a:lnTo>
                      <a:pt x="15" y="105"/>
                    </a:lnTo>
                    <a:lnTo>
                      <a:pt x="23" y="102"/>
                    </a:lnTo>
                    <a:lnTo>
                      <a:pt x="31" y="94"/>
                    </a:lnTo>
                    <a:lnTo>
                      <a:pt x="38" y="86"/>
                    </a:lnTo>
                    <a:lnTo>
                      <a:pt x="43" y="81"/>
                    </a:lnTo>
                    <a:lnTo>
                      <a:pt x="44" y="77"/>
                    </a:lnTo>
                    <a:lnTo>
                      <a:pt x="45" y="70"/>
                    </a:lnTo>
                    <a:lnTo>
                      <a:pt x="44" y="63"/>
                    </a:lnTo>
                    <a:lnTo>
                      <a:pt x="44" y="55"/>
                    </a:lnTo>
                    <a:lnTo>
                      <a:pt x="48" y="49"/>
                    </a:lnTo>
                    <a:lnTo>
                      <a:pt x="56" y="43"/>
                    </a:lnTo>
                    <a:lnTo>
                      <a:pt x="67" y="38"/>
                    </a:lnTo>
                    <a:lnTo>
                      <a:pt x="77" y="36"/>
                    </a:lnTo>
                    <a:lnTo>
                      <a:pt x="81" y="35"/>
                    </a:lnTo>
                    <a:lnTo>
                      <a:pt x="86" y="31"/>
                    </a:lnTo>
                    <a:lnTo>
                      <a:pt x="91" y="28"/>
                    </a:lnTo>
                    <a:lnTo>
                      <a:pt x="95" y="25"/>
                    </a:lnTo>
                    <a:lnTo>
                      <a:pt x="100" y="20"/>
                    </a:lnTo>
                    <a:lnTo>
                      <a:pt x="105" y="16"/>
                    </a:lnTo>
                    <a:lnTo>
                      <a:pt x="110" y="11"/>
                    </a:lnTo>
                    <a:lnTo>
                      <a:pt x="116" y="6"/>
                    </a:lnTo>
                    <a:lnTo>
                      <a:pt x="110" y="9"/>
                    </a:lnTo>
                    <a:lnTo>
                      <a:pt x="105" y="10"/>
                    </a:lnTo>
                    <a:lnTo>
                      <a:pt x="99" y="10"/>
                    </a:lnTo>
                    <a:lnTo>
                      <a:pt x="93" y="9"/>
                    </a:lnTo>
                    <a:lnTo>
                      <a:pt x="88" y="8"/>
                    </a:lnTo>
                    <a:lnTo>
                      <a:pt x="83" y="6"/>
                    </a:lnTo>
                    <a:lnTo>
                      <a:pt x="80" y="5"/>
                    </a:lnTo>
                    <a:lnTo>
                      <a:pt x="76" y="3"/>
                    </a:lnTo>
                    <a:lnTo>
                      <a:pt x="69" y="0"/>
                    </a:lnTo>
                    <a:lnTo>
                      <a:pt x="61" y="3"/>
                    </a:lnTo>
                    <a:lnTo>
                      <a:pt x="54" y="6"/>
                    </a:lnTo>
                    <a:lnTo>
                      <a:pt x="49" y="14"/>
                    </a:lnTo>
                    <a:lnTo>
                      <a:pt x="45" y="25"/>
                    </a:lnTo>
                    <a:lnTo>
                      <a:pt x="41" y="37"/>
                    </a:lnTo>
                    <a:lnTo>
                      <a:pt x="33" y="43"/>
                    </a:lnTo>
                    <a:lnTo>
                      <a:pt x="21" y="38"/>
                    </a:lnTo>
                    <a:lnTo>
                      <a:pt x="20" y="53"/>
                    </a:lnTo>
                    <a:lnTo>
                      <a:pt x="16" y="65"/>
                    </a:lnTo>
                    <a:lnTo>
                      <a:pt x="12" y="76"/>
                    </a:lnTo>
                    <a:lnTo>
                      <a:pt x="8" y="82"/>
                    </a:lnTo>
                    <a:lnTo>
                      <a:pt x="8" y="94"/>
                    </a:lnTo>
                    <a:lnTo>
                      <a:pt x="8" y="109"/>
                    </a:lnTo>
                    <a:lnTo>
                      <a:pt x="5" y="122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C970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55" name="Freeform 241"/>
              <p:cNvSpPr>
                <a:spLocks/>
              </p:cNvSpPr>
              <p:nvPr/>
            </p:nvSpPr>
            <p:spPr bwMode="auto">
              <a:xfrm>
                <a:off x="3300" y="2510"/>
                <a:ext cx="20" cy="35"/>
              </a:xfrm>
              <a:custGeom>
                <a:avLst/>
                <a:gdLst>
                  <a:gd name="T0" fmla="*/ 16 w 20"/>
                  <a:gd name="T1" fmla="*/ 0 h 35"/>
                  <a:gd name="T2" fmla="*/ 12 w 20"/>
                  <a:gd name="T3" fmla="*/ 5 h 35"/>
                  <a:gd name="T4" fmla="*/ 11 w 20"/>
                  <a:gd name="T5" fmla="*/ 10 h 35"/>
                  <a:gd name="T6" fmla="*/ 7 w 20"/>
                  <a:gd name="T7" fmla="*/ 17 h 35"/>
                  <a:gd name="T8" fmla="*/ 4 w 20"/>
                  <a:gd name="T9" fmla="*/ 24 h 35"/>
                  <a:gd name="T10" fmla="*/ 0 w 20"/>
                  <a:gd name="T11" fmla="*/ 27 h 35"/>
                  <a:gd name="T12" fmla="*/ 2 w 20"/>
                  <a:gd name="T13" fmla="*/ 35 h 35"/>
                  <a:gd name="T14" fmla="*/ 11 w 20"/>
                  <a:gd name="T15" fmla="*/ 28 h 35"/>
                  <a:gd name="T16" fmla="*/ 15 w 20"/>
                  <a:gd name="T17" fmla="*/ 20 h 35"/>
                  <a:gd name="T18" fmla="*/ 18 w 20"/>
                  <a:gd name="T19" fmla="*/ 13 h 35"/>
                  <a:gd name="T20" fmla="*/ 20 w 20"/>
                  <a:gd name="T21" fmla="*/ 5 h 35"/>
                  <a:gd name="T22" fmla="*/ 16 w 20"/>
                  <a:gd name="T23" fmla="*/ 10 h 35"/>
                  <a:gd name="T24" fmla="*/ 20 w 20"/>
                  <a:gd name="T25" fmla="*/ 5 h 35"/>
                  <a:gd name="T26" fmla="*/ 18 w 20"/>
                  <a:gd name="T27" fmla="*/ 3 h 35"/>
                  <a:gd name="T28" fmla="*/ 16 w 20"/>
                  <a:gd name="T29" fmla="*/ 2 h 35"/>
                  <a:gd name="T30" fmla="*/ 13 w 20"/>
                  <a:gd name="T31" fmla="*/ 3 h 35"/>
                  <a:gd name="T32" fmla="*/ 12 w 20"/>
                  <a:gd name="T33" fmla="*/ 5 h 35"/>
                  <a:gd name="T34" fmla="*/ 16 w 20"/>
                  <a:gd name="T35" fmla="*/ 0 h 3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0"/>
                  <a:gd name="T55" fmla="*/ 0 h 35"/>
                  <a:gd name="T56" fmla="*/ 20 w 20"/>
                  <a:gd name="T57" fmla="*/ 35 h 3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0" h="35">
                    <a:moveTo>
                      <a:pt x="16" y="0"/>
                    </a:moveTo>
                    <a:lnTo>
                      <a:pt x="12" y="5"/>
                    </a:lnTo>
                    <a:lnTo>
                      <a:pt x="11" y="10"/>
                    </a:lnTo>
                    <a:lnTo>
                      <a:pt x="7" y="17"/>
                    </a:lnTo>
                    <a:lnTo>
                      <a:pt x="4" y="24"/>
                    </a:lnTo>
                    <a:lnTo>
                      <a:pt x="0" y="27"/>
                    </a:lnTo>
                    <a:lnTo>
                      <a:pt x="2" y="35"/>
                    </a:lnTo>
                    <a:lnTo>
                      <a:pt x="11" y="28"/>
                    </a:lnTo>
                    <a:lnTo>
                      <a:pt x="15" y="20"/>
                    </a:lnTo>
                    <a:lnTo>
                      <a:pt x="18" y="13"/>
                    </a:lnTo>
                    <a:lnTo>
                      <a:pt x="20" y="5"/>
                    </a:lnTo>
                    <a:lnTo>
                      <a:pt x="16" y="10"/>
                    </a:lnTo>
                    <a:lnTo>
                      <a:pt x="20" y="5"/>
                    </a:lnTo>
                    <a:lnTo>
                      <a:pt x="18" y="3"/>
                    </a:lnTo>
                    <a:lnTo>
                      <a:pt x="16" y="2"/>
                    </a:lnTo>
                    <a:lnTo>
                      <a:pt x="13" y="3"/>
                    </a:lnTo>
                    <a:lnTo>
                      <a:pt x="12" y="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56" name="Freeform 242"/>
              <p:cNvSpPr>
                <a:spLocks/>
              </p:cNvSpPr>
              <p:nvPr/>
            </p:nvSpPr>
            <p:spPr bwMode="auto">
              <a:xfrm>
                <a:off x="3316" y="2487"/>
                <a:ext cx="30" cy="33"/>
              </a:xfrm>
              <a:custGeom>
                <a:avLst/>
                <a:gdLst>
                  <a:gd name="T0" fmla="*/ 26 w 30"/>
                  <a:gd name="T1" fmla="*/ 0 h 33"/>
                  <a:gd name="T2" fmla="*/ 26 w 30"/>
                  <a:gd name="T3" fmla="*/ 1 h 33"/>
                  <a:gd name="T4" fmla="*/ 21 w 30"/>
                  <a:gd name="T5" fmla="*/ 6 h 33"/>
                  <a:gd name="T6" fmla="*/ 13 w 30"/>
                  <a:gd name="T7" fmla="*/ 15 h 33"/>
                  <a:gd name="T8" fmla="*/ 6 w 30"/>
                  <a:gd name="T9" fmla="*/ 21 h 33"/>
                  <a:gd name="T10" fmla="*/ 0 w 30"/>
                  <a:gd name="T11" fmla="*/ 23 h 33"/>
                  <a:gd name="T12" fmla="*/ 0 w 30"/>
                  <a:gd name="T13" fmla="*/ 33 h 33"/>
                  <a:gd name="T14" fmla="*/ 11 w 30"/>
                  <a:gd name="T15" fmla="*/ 28 h 33"/>
                  <a:gd name="T16" fmla="*/ 18 w 30"/>
                  <a:gd name="T17" fmla="*/ 20 h 33"/>
                  <a:gd name="T18" fmla="*/ 26 w 30"/>
                  <a:gd name="T19" fmla="*/ 11 h 33"/>
                  <a:gd name="T20" fmla="*/ 30 w 30"/>
                  <a:gd name="T21" fmla="*/ 6 h 33"/>
                  <a:gd name="T22" fmla="*/ 30 w 30"/>
                  <a:gd name="T23" fmla="*/ 8 h 33"/>
                  <a:gd name="T24" fmla="*/ 26 w 30"/>
                  <a:gd name="T25" fmla="*/ 0 h 3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0"/>
                  <a:gd name="T40" fmla="*/ 0 h 33"/>
                  <a:gd name="T41" fmla="*/ 30 w 30"/>
                  <a:gd name="T42" fmla="*/ 33 h 3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0" h="33">
                    <a:moveTo>
                      <a:pt x="26" y="0"/>
                    </a:moveTo>
                    <a:lnTo>
                      <a:pt x="26" y="1"/>
                    </a:lnTo>
                    <a:lnTo>
                      <a:pt x="21" y="6"/>
                    </a:lnTo>
                    <a:lnTo>
                      <a:pt x="13" y="15"/>
                    </a:lnTo>
                    <a:lnTo>
                      <a:pt x="6" y="21"/>
                    </a:lnTo>
                    <a:lnTo>
                      <a:pt x="0" y="23"/>
                    </a:lnTo>
                    <a:lnTo>
                      <a:pt x="0" y="33"/>
                    </a:lnTo>
                    <a:lnTo>
                      <a:pt x="11" y="28"/>
                    </a:lnTo>
                    <a:lnTo>
                      <a:pt x="18" y="20"/>
                    </a:lnTo>
                    <a:lnTo>
                      <a:pt x="26" y="11"/>
                    </a:lnTo>
                    <a:lnTo>
                      <a:pt x="30" y="6"/>
                    </a:lnTo>
                    <a:lnTo>
                      <a:pt x="30" y="8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57" name="Freeform 243"/>
              <p:cNvSpPr>
                <a:spLocks/>
              </p:cNvSpPr>
              <p:nvPr/>
            </p:nvSpPr>
            <p:spPr bwMode="auto">
              <a:xfrm>
                <a:off x="3340" y="2465"/>
                <a:ext cx="11" cy="30"/>
              </a:xfrm>
              <a:custGeom>
                <a:avLst/>
                <a:gdLst>
                  <a:gd name="T0" fmla="*/ 0 w 11"/>
                  <a:gd name="T1" fmla="*/ 0 h 30"/>
                  <a:gd name="T2" fmla="*/ 0 w 11"/>
                  <a:gd name="T3" fmla="*/ 0 h 30"/>
                  <a:gd name="T4" fmla="*/ 2 w 11"/>
                  <a:gd name="T5" fmla="*/ 8 h 30"/>
                  <a:gd name="T6" fmla="*/ 2 w 11"/>
                  <a:gd name="T7" fmla="*/ 15 h 30"/>
                  <a:gd name="T8" fmla="*/ 2 w 11"/>
                  <a:gd name="T9" fmla="*/ 22 h 30"/>
                  <a:gd name="T10" fmla="*/ 2 w 11"/>
                  <a:gd name="T11" fmla="*/ 22 h 30"/>
                  <a:gd name="T12" fmla="*/ 6 w 11"/>
                  <a:gd name="T13" fmla="*/ 30 h 30"/>
                  <a:gd name="T14" fmla="*/ 9 w 11"/>
                  <a:gd name="T15" fmla="*/ 22 h 30"/>
                  <a:gd name="T16" fmla="*/ 11 w 11"/>
                  <a:gd name="T17" fmla="*/ 15 h 30"/>
                  <a:gd name="T18" fmla="*/ 9 w 11"/>
                  <a:gd name="T19" fmla="*/ 8 h 30"/>
                  <a:gd name="T20" fmla="*/ 10 w 11"/>
                  <a:gd name="T21" fmla="*/ 0 h 30"/>
                  <a:gd name="T22" fmla="*/ 10 w 11"/>
                  <a:gd name="T23" fmla="*/ 0 h 30"/>
                  <a:gd name="T24" fmla="*/ 0 w 11"/>
                  <a:gd name="T25" fmla="*/ 0 h 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30"/>
                  <a:gd name="T41" fmla="*/ 11 w 11"/>
                  <a:gd name="T42" fmla="*/ 30 h 3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30">
                    <a:moveTo>
                      <a:pt x="0" y="0"/>
                    </a:moveTo>
                    <a:lnTo>
                      <a:pt x="0" y="0"/>
                    </a:lnTo>
                    <a:lnTo>
                      <a:pt x="2" y="8"/>
                    </a:lnTo>
                    <a:lnTo>
                      <a:pt x="2" y="15"/>
                    </a:lnTo>
                    <a:lnTo>
                      <a:pt x="2" y="22"/>
                    </a:lnTo>
                    <a:lnTo>
                      <a:pt x="6" y="30"/>
                    </a:lnTo>
                    <a:lnTo>
                      <a:pt x="9" y="22"/>
                    </a:lnTo>
                    <a:lnTo>
                      <a:pt x="11" y="15"/>
                    </a:lnTo>
                    <a:lnTo>
                      <a:pt x="9" y="8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58" name="Freeform 244"/>
              <p:cNvSpPr>
                <a:spLocks/>
              </p:cNvSpPr>
              <p:nvPr/>
            </p:nvSpPr>
            <p:spPr bwMode="auto">
              <a:xfrm>
                <a:off x="3340" y="2442"/>
                <a:ext cx="39" cy="23"/>
              </a:xfrm>
              <a:custGeom>
                <a:avLst/>
                <a:gdLst>
                  <a:gd name="T0" fmla="*/ 37 w 39"/>
                  <a:gd name="T1" fmla="*/ 0 h 23"/>
                  <a:gd name="T2" fmla="*/ 38 w 39"/>
                  <a:gd name="T3" fmla="*/ 0 h 23"/>
                  <a:gd name="T4" fmla="*/ 27 w 39"/>
                  <a:gd name="T5" fmla="*/ 3 h 23"/>
                  <a:gd name="T6" fmla="*/ 16 w 39"/>
                  <a:gd name="T7" fmla="*/ 7 h 23"/>
                  <a:gd name="T8" fmla="*/ 6 w 39"/>
                  <a:gd name="T9" fmla="*/ 15 h 23"/>
                  <a:gd name="T10" fmla="*/ 0 w 39"/>
                  <a:gd name="T11" fmla="*/ 23 h 23"/>
                  <a:gd name="T12" fmla="*/ 10 w 39"/>
                  <a:gd name="T13" fmla="*/ 23 h 23"/>
                  <a:gd name="T14" fmla="*/ 11 w 39"/>
                  <a:gd name="T15" fmla="*/ 20 h 23"/>
                  <a:gd name="T16" fmla="*/ 19 w 39"/>
                  <a:gd name="T17" fmla="*/ 15 h 23"/>
                  <a:gd name="T18" fmla="*/ 30 w 39"/>
                  <a:gd name="T19" fmla="*/ 10 h 23"/>
                  <a:gd name="T20" fmla="*/ 38 w 39"/>
                  <a:gd name="T21" fmla="*/ 7 h 23"/>
                  <a:gd name="T22" fmla="*/ 39 w 39"/>
                  <a:gd name="T23" fmla="*/ 7 h 23"/>
                  <a:gd name="T24" fmla="*/ 37 w 39"/>
                  <a:gd name="T25" fmla="*/ 0 h 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23"/>
                  <a:gd name="T41" fmla="*/ 39 w 39"/>
                  <a:gd name="T42" fmla="*/ 23 h 2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23">
                    <a:moveTo>
                      <a:pt x="37" y="0"/>
                    </a:moveTo>
                    <a:lnTo>
                      <a:pt x="38" y="0"/>
                    </a:lnTo>
                    <a:lnTo>
                      <a:pt x="27" y="3"/>
                    </a:lnTo>
                    <a:lnTo>
                      <a:pt x="16" y="7"/>
                    </a:lnTo>
                    <a:lnTo>
                      <a:pt x="6" y="15"/>
                    </a:lnTo>
                    <a:lnTo>
                      <a:pt x="0" y="23"/>
                    </a:lnTo>
                    <a:lnTo>
                      <a:pt x="10" y="23"/>
                    </a:lnTo>
                    <a:lnTo>
                      <a:pt x="11" y="20"/>
                    </a:lnTo>
                    <a:lnTo>
                      <a:pt x="19" y="15"/>
                    </a:lnTo>
                    <a:lnTo>
                      <a:pt x="30" y="10"/>
                    </a:lnTo>
                    <a:lnTo>
                      <a:pt x="38" y="7"/>
                    </a:lnTo>
                    <a:lnTo>
                      <a:pt x="39" y="7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59" name="Freeform 245"/>
              <p:cNvSpPr>
                <a:spLocks/>
              </p:cNvSpPr>
              <p:nvPr/>
            </p:nvSpPr>
            <p:spPr bwMode="auto">
              <a:xfrm>
                <a:off x="3377" y="2413"/>
                <a:ext cx="45" cy="36"/>
              </a:xfrm>
              <a:custGeom>
                <a:avLst/>
                <a:gdLst>
                  <a:gd name="T0" fmla="*/ 41 w 45"/>
                  <a:gd name="T1" fmla="*/ 7 h 36"/>
                  <a:gd name="T2" fmla="*/ 38 w 45"/>
                  <a:gd name="T3" fmla="*/ 0 h 36"/>
                  <a:gd name="T4" fmla="*/ 32 w 45"/>
                  <a:gd name="T5" fmla="*/ 6 h 36"/>
                  <a:gd name="T6" fmla="*/ 27 w 45"/>
                  <a:gd name="T7" fmla="*/ 10 h 36"/>
                  <a:gd name="T8" fmla="*/ 22 w 45"/>
                  <a:gd name="T9" fmla="*/ 13 h 36"/>
                  <a:gd name="T10" fmla="*/ 17 w 45"/>
                  <a:gd name="T11" fmla="*/ 18 h 36"/>
                  <a:gd name="T12" fmla="*/ 12 w 45"/>
                  <a:gd name="T13" fmla="*/ 22 h 36"/>
                  <a:gd name="T14" fmla="*/ 7 w 45"/>
                  <a:gd name="T15" fmla="*/ 24 h 36"/>
                  <a:gd name="T16" fmla="*/ 4 w 45"/>
                  <a:gd name="T17" fmla="*/ 28 h 36"/>
                  <a:gd name="T18" fmla="*/ 0 w 45"/>
                  <a:gd name="T19" fmla="*/ 29 h 36"/>
                  <a:gd name="T20" fmla="*/ 2 w 45"/>
                  <a:gd name="T21" fmla="*/ 36 h 36"/>
                  <a:gd name="T22" fmla="*/ 6 w 45"/>
                  <a:gd name="T23" fmla="*/ 35 h 36"/>
                  <a:gd name="T24" fmla="*/ 12 w 45"/>
                  <a:gd name="T25" fmla="*/ 32 h 36"/>
                  <a:gd name="T26" fmla="*/ 17 w 45"/>
                  <a:gd name="T27" fmla="*/ 29 h 36"/>
                  <a:gd name="T28" fmla="*/ 22 w 45"/>
                  <a:gd name="T29" fmla="*/ 25 h 36"/>
                  <a:gd name="T30" fmla="*/ 27 w 45"/>
                  <a:gd name="T31" fmla="*/ 21 h 36"/>
                  <a:gd name="T32" fmla="*/ 32 w 45"/>
                  <a:gd name="T33" fmla="*/ 17 h 36"/>
                  <a:gd name="T34" fmla="*/ 36 w 45"/>
                  <a:gd name="T35" fmla="*/ 11 h 36"/>
                  <a:gd name="T36" fmla="*/ 43 w 45"/>
                  <a:gd name="T37" fmla="*/ 7 h 36"/>
                  <a:gd name="T38" fmla="*/ 39 w 45"/>
                  <a:gd name="T39" fmla="*/ 0 h 36"/>
                  <a:gd name="T40" fmla="*/ 43 w 45"/>
                  <a:gd name="T41" fmla="*/ 7 h 36"/>
                  <a:gd name="T42" fmla="*/ 45 w 45"/>
                  <a:gd name="T43" fmla="*/ 5 h 36"/>
                  <a:gd name="T44" fmla="*/ 44 w 45"/>
                  <a:gd name="T45" fmla="*/ 1 h 36"/>
                  <a:gd name="T46" fmla="*/ 41 w 45"/>
                  <a:gd name="T47" fmla="*/ 0 h 36"/>
                  <a:gd name="T48" fmla="*/ 38 w 45"/>
                  <a:gd name="T49" fmla="*/ 0 h 36"/>
                  <a:gd name="T50" fmla="*/ 41 w 45"/>
                  <a:gd name="T51" fmla="*/ 7 h 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5"/>
                  <a:gd name="T79" fmla="*/ 0 h 36"/>
                  <a:gd name="T80" fmla="*/ 45 w 45"/>
                  <a:gd name="T81" fmla="*/ 36 h 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5" h="36">
                    <a:moveTo>
                      <a:pt x="41" y="7"/>
                    </a:moveTo>
                    <a:lnTo>
                      <a:pt x="38" y="0"/>
                    </a:lnTo>
                    <a:lnTo>
                      <a:pt x="32" y="6"/>
                    </a:lnTo>
                    <a:lnTo>
                      <a:pt x="27" y="10"/>
                    </a:lnTo>
                    <a:lnTo>
                      <a:pt x="22" y="13"/>
                    </a:lnTo>
                    <a:lnTo>
                      <a:pt x="17" y="18"/>
                    </a:lnTo>
                    <a:lnTo>
                      <a:pt x="12" y="22"/>
                    </a:lnTo>
                    <a:lnTo>
                      <a:pt x="7" y="24"/>
                    </a:lnTo>
                    <a:lnTo>
                      <a:pt x="4" y="28"/>
                    </a:lnTo>
                    <a:lnTo>
                      <a:pt x="0" y="29"/>
                    </a:lnTo>
                    <a:lnTo>
                      <a:pt x="2" y="36"/>
                    </a:lnTo>
                    <a:lnTo>
                      <a:pt x="6" y="35"/>
                    </a:lnTo>
                    <a:lnTo>
                      <a:pt x="12" y="32"/>
                    </a:lnTo>
                    <a:lnTo>
                      <a:pt x="17" y="29"/>
                    </a:lnTo>
                    <a:lnTo>
                      <a:pt x="22" y="25"/>
                    </a:lnTo>
                    <a:lnTo>
                      <a:pt x="27" y="21"/>
                    </a:lnTo>
                    <a:lnTo>
                      <a:pt x="32" y="17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39" y="0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4" y="1"/>
                    </a:lnTo>
                    <a:lnTo>
                      <a:pt x="41" y="0"/>
                    </a:lnTo>
                    <a:lnTo>
                      <a:pt x="38" y="0"/>
                    </a:lnTo>
                    <a:lnTo>
                      <a:pt x="41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60" name="Freeform 246"/>
              <p:cNvSpPr>
                <a:spLocks/>
              </p:cNvSpPr>
              <p:nvPr/>
            </p:nvSpPr>
            <p:spPr bwMode="auto">
              <a:xfrm>
                <a:off x="3374" y="2409"/>
                <a:ext cx="44" cy="15"/>
              </a:xfrm>
              <a:custGeom>
                <a:avLst/>
                <a:gdLst>
                  <a:gd name="T0" fmla="*/ 2 w 44"/>
                  <a:gd name="T1" fmla="*/ 7 h 15"/>
                  <a:gd name="T2" fmla="*/ 0 w 44"/>
                  <a:gd name="T3" fmla="*/ 7 h 15"/>
                  <a:gd name="T4" fmla="*/ 5 w 44"/>
                  <a:gd name="T5" fmla="*/ 10 h 15"/>
                  <a:gd name="T6" fmla="*/ 9 w 44"/>
                  <a:gd name="T7" fmla="*/ 11 h 15"/>
                  <a:gd name="T8" fmla="*/ 15 w 44"/>
                  <a:gd name="T9" fmla="*/ 12 h 15"/>
                  <a:gd name="T10" fmla="*/ 20 w 44"/>
                  <a:gd name="T11" fmla="*/ 14 h 15"/>
                  <a:gd name="T12" fmla="*/ 26 w 44"/>
                  <a:gd name="T13" fmla="*/ 15 h 15"/>
                  <a:gd name="T14" fmla="*/ 32 w 44"/>
                  <a:gd name="T15" fmla="*/ 15 h 15"/>
                  <a:gd name="T16" fmla="*/ 38 w 44"/>
                  <a:gd name="T17" fmla="*/ 14 h 15"/>
                  <a:gd name="T18" fmla="*/ 44 w 44"/>
                  <a:gd name="T19" fmla="*/ 11 h 15"/>
                  <a:gd name="T20" fmla="*/ 42 w 44"/>
                  <a:gd name="T21" fmla="*/ 4 h 15"/>
                  <a:gd name="T22" fmla="*/ 36 w 44"/>
                  <a:gd name="T23" fmla="*/ 6 h 15"/>
                  <a:gd name="T24" fmla="*/ 32 w 44"/>
                  <a:gd name="T25" fmla="*/ 7 h 15"/>
                  <a:gd name="T26" fmla="*/ 26 w 44"/>
                  <a:gd name="T27" fmla="*/ 7 h 15"/>
                  <a:gd name="T28" fmla="*/ 20 w 44"/>
                  <a:gd name="T29" fmla="*/ 6 h 15"/>
                  <a:gd name="T30" fmla="*/ 15 w 44"/>
                  <a:gd name="T31" fmla="*/ 5 h 15"/>
                  <a:gd name="T32" fmla="*/ 11 w 44"/>
                  <a:gd name="T33" fmla="*/ 4 h 15"/>
                  <a:gd name="T34" fmla="*/ 8 w 44"/>
                  <a:gd name="T35" fmla="*/ 3 h 15"/>
                  <a:gd name="T36" fmla="*/ 5 w 44"/>
                  <a:gd name="T37" fmla="*/ 0 h 15"/>
                  <a:gd name="T38" fmla="*/ 4 w 44"/>
                  <a:gd name="T39" fmla="*/ 0 h 15"/>
                  <a:gd name="T40" fmla="*/ 2 w 44"/>
                  <a:gd name="T41" fmla="*/ 7 h 1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15"/>
                  <a:gd name="T65" fmla="*/ 44 w 44"/>
                  <a:gd name="T66" fmla="*/ 15 h 1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15">
                    <a:moveTo>
                      <a:pt x="2" y="7"/>
                    </a:moveTo>
                    <a:lnTo>
                      <a:pt x="0" y="7"/>
                    </a:lnTo>
                    <a:lnTo>
                      <a:pt x="5" y="10"/>
                    </a:lnTo>
                    <a:lnTo>
                      <a:pt x="9" y="11"/>
                    </a:lnTo>
                    <a:lnTo>
                      <a:pt x="15" y="12"/>
                    </a:lnTo>
                    <a:lnTo>
                      <a:pt x="20" y="14"/>
                    </a:lnTo>
                    <a:lnTo>
                      <a:pt x="26" y="15"/>
                    </a:lnTo>
                    <a:lnTo>
                      <a:pt x="32" y="15"/>
                    </a:lnTo>
                    <a:lnTo>
                      <a:pt x="38" y="14"/>
                    </a:lnTo>
                    <a:lnTo>
                      <a:pt x="44" y="11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2" y="7"/>
                    </a:lnTo>
                    <a:lnTo>
                      <a:pt x="26" y="7"/>
                    </a:lnTo>
                    <a:lnTo>
                      <a:pt x="20" y="6"/>
                    </a:lnTo>
                    <a:lnTo>
                      <a:pt x="15" y="5"/>
                    </a:lnTo>
                    <a:lnTo>
                      <a:pt x="11" y="4"/>
                    </a:lnTo>
                    <a:lnTo>
                      <a:pt x="8" y="3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61" name="Freeform 247"/>
              <p:cNvSpPr>
                <a:spLocks/>
              </p:cNvSpPr>
              <p:nvPr/>
            </p:nvSpPr>
            <p:spPr bwMode="auto">
              <a:xfrm>
                <a:off x="3346" y="2405"/>
                <a:ext cx="32" cy="20"/>
              </a:xfrm>
              <a:custGeom>
                <a:avLst/>
                <a:gdLst>
                  <a:gd name="T0" fmla="*/ 8 w 32"/>
                  <a:gd name="T1" fmla="*/ 20 h 20"/>
                  <a:gd name="T2" fmla="*/ 8 w 32"/>
                  <a:gd name="T3" fmla="*/ 20 h 20"/>
                  <a:gd name="T4" fmla="*/ 11 w 32"/>
                  <a:gd name="T5" fmla="*/ 14 h 20"/>
                  <a:gd name="T6" fmla="*/ 17 w 32"/>
                  <a:gd name="T7" fmla="*/ 11 h 20"/>
                  <a:gd name="T8" fmla="*/ 24 w 32"/>
                  <a:gd name="T9" fmla="*/ 10 h 20"/>
                  <a:gd name="T10" fmla="*/ 30 w 32"/>
                  <a:gd name="T11" fmla="*/ 11 h 20"/>
                  <a:gd name="T12" fmla="*/ 32 w 32"/>
                  <a:gd name="T13" fmla="*/ 4 h 20"/>
                  <a:gd name="T14" fmla="*/ 24 w 32"/>
                  <a:gd name="T15" fmla="*/ 0 h 20"/>
                  <a:gd name="T16" fmla="*/ 15 w 32"/>
                  <a:gd name="T17" fmla="*/ 4 h 20"/>
                  <a:gd name="T18" fmla="*/ 6 w 32"/>
                  <a:gd name="T19" fmla="*/ 9 h 20"/>
                  <a:gd name="T20" fmla="*/ 0 w 32"/>
                  <a:gd name="T21" fmla="*/ 18 h 20"/>
                  <a:gd name="T22" fmla="*/ 0 w 32"/>
                  <a:gd name="T23" fmla="*/ 18 h 20"/>
                  <a:gd name="T24" fmla="*/ 8 w 32"/>
                  <a:gd name="T25" fmla="*/ 20 h 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2"/>
                  <a:gd name="T40" fmla="*/ 0 h 20"/>
                  <a:gd name="T41" fmla="*/ 32 w 32"/>
                  <a:gd name="T42" fmla="*/ 20 h 2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2" h="20">
                    <a:moveTo>
                      <a:pt x="8" y="20"/>
                    </a:moveTo>
                    <a:lnTo>
                      <a:pt x="8" y="20"/>
                    </a:lnTo>
                    <a:lnTo>
                      <a:pt x="11" y="14"/>
                    </a:lnTo>
                    <a:lnTo>
                      <a:pt x="17" y="11"/>
                    </a:lnTo>
                    <a:lnTo>
                      <a:pt x="24" y="10"/>
                    </a:lnTo>
                    <a:lnTo>
                      <a:pt x="30" y="11"/>
                    </a:lnTo>
                    <a:lnTo>
                      <a:pt x="32" y="4"/>
                    </a:lnTo>
                    <a:lnTo>
                      <a:pt x="24" y="0"/>
                    </a:lnTo>
                    <a:lnTo>
                      <a:pt x="15" y="4"/>
                    </a:lnTo>
                    <a:lnTo>
                      <a:pt x="6" y="9"/>
                    </a:lnTo>
                    <a:lnTo>
                      <a:pt x="0" y="18"/>
                    </a:lnTo>
                    <a:lnTo>
                      <a:pt x="8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62" name="Freeform 248"/>
              <p:cNvSpPr>
                <a:spLocks/>
              </p:cNvSpPr>
              <p:nvPr/>
            </p:nvSpPr>
            <p:spPr bwMode="auto">
              <a:xfrm>
                <a:off x="3317" y="2423"/>
                <a:ext cx="37" cy="34"/>
              </a:xfrm>
              <a:custGeom>
                <a:avLst/>
                <a:gdLst>
                  <a:gd name="T0" fmla="*/ 9 w 37"/>
                  <a:gd name="T1" fmla="*/ 25 h 34"/>
                  <a:gd name="T2" fmla="*/ 3 w 37"/>
                  <a:gd name="T3" fmla="*/ 29 h 34"/>
                  <a:gd name="T4" fmla="*/ 17 w 37"/>
                  <a:gd name="T5" fmla="*/ 34 h 34"/>
                  <a:gd name="T6" fmla="*/ 28 w 37"/>
                  <a:gd name="T7" fmla="*/ 26 h 34"/>
                  <a:gd name="T8" fmla="*/ 33 w 37"/>
                  <a:gd name="T9" fmla="*/ 13 h 34"/>
                  <a:gd name="T10" fmla="*/ 37 w 37"/>
                  <a:gd name="T11" fmla="*/ 2 h 34"/>
                  <a:gd name="T12" fmla="*/ 29 w 37"/>
                  <a:gd name="T13" fmla="*/ 0 h 34"/>
                  <a:gd name="T14" fmla="*/ 26 w 37"/>
                  <a:gd name="T15" fmla="*/ 11 h 34"/>
                  <a:gd name="T16" fmla="*/ 21 w 37"/>
                  <a:gd name="T17" fmla="*/ 22 h 34"/>
                  <a:gd name="T18" fmla="*/ 17 w 37"/>
                  <a:gd name="T19" fmla="*/ 26 h 34"/>
                  <a:gd name="T20" fmla="*/ 7 w 37"/>
                  <a:gd name="T21" fmla="*/ 22 h 34"/>
                  <a:gd name="T22" fmla="*/ 1 w 37"/>
                  <a:gd name="T23" fmla="*/ 25 h 34"/>
                  <a:gd name="T24" fmla="*/ 7 w 37"/>
                  <a:gd name="T25" fmla="*/ 22 h 34"/>
                  <a:gd name="T26" fmla="*/ 4 w 37"/>
                  <a:gd name="T27" fmla="*/ 22 h 34"/>
                  <a:gd name="T28" fmla="*/ 1 w 37"/>
                  <a:gd name="T29" fmla="*/ 23 h 34"/>
                  <a:gd name="T30" fmla="*/ 0 w 37"/>
                  <a:gd name="T31" fmla="*/ 26 h 34"/>
                  <a:gd name="T32" fmla="*/ 3 w 37"/>
                  <a:gd name="T33" fmla="*/ 29 h 34"/>
                  <a:gd name="T34" fmla="*/ 9 w 37"/>
                  <a:gd name="T35" fmla="*/ 25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7"/>
                  <a:gd name="T55" fmla="*/ 0 h 34"/>
                  <a:gd name="T56" fmla="*/ 37 w 37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7" h="34">
                    <a:moveTo>
                      <a:pt x="9" y="25"/>
                    </a:moveTo>
                    <a:lnTo>
                      <a:pt x="3" y="29"/>
                    </a:lnTo>
                    <a:lnTo>
                      <a:pt x="17" y="34"/>
                    </a:lnTo>
                    <a:lnTo>
                      <a:pt x="28" y="26"/>
                    </a:lnTo>
                    <a:lnTo>
                      <a:pt x="33" y="13"/>
                    </a:lnTo>
                    <a:lnTo>
                      <a:pt x="37" y="2"/>
                    </a:lnTo>
                    <a:lnTo>
                      <a:pt x="29" y="0"/>
                    </a:lnTo>
                    <a:lnTo>
                      <a:pt x="26" y="11"/>
                    </a:lnTo>
                    <a:lnTo>
                      <a:pt x="21" y="22"/>
                    </a:lnTo>
                    <a:lnTo>
                      <a:pt x="17" y="26"/>
                    </a:lnTo>
                    <a:lnTo>
                      <a:pt x="7" y="22"/>
                    </a:lnTo>
                    <a:lnTo>
                      <a:pt x="1" y="25"/>
                    </a:lnTo>
                    <a:lnTo>
                      <a:pt x="7" y="22"/>
                    </a:lnTo>
                    <a:lnTo>
                      <a:pt x="4" y="22"/>
                    </a:lnTo>
                    <a:lnTo>
                      <a:pt x="1" y="23"/>
                    </a:lnTo>
                    <a:lnTo>
                      <a:pt x="0" y="26"/>
                    </a:lnTo>
                    <a:lnTo>
                      <a:pt x="3" y="29"/>
                    </a:ln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63" name="Freeform 249"/>
              <p:cNvSpPr>
                <a:spLocks/>
              </p:cNvSpPr>
              <p:nvPr/>
            </p:nvSpPr>
            <p:spPr bwMode="auto">
              <a:xfrm>
                <a:off x="3304" y="2448"/>
                <a:ext cx="22" cy="48"/>
              </a:xfrm>
              <a:custGeom>
                <a:avLst/>
                <a:gdLst>
                  <a:gd name="T0" fmla="*/ 9 w 22"/>
                  <a:gd name="T1" fmla="*/ 44 h 48"/>
                  <a:gd name="T2" fmla="*/ 7 w 22"/>
                  <a:gd name="T3" fmla="*/ 48 h 48"/>
                  <a:gd name="T4" fmla="*/ 13 w 22"/>
                  <a:gd name="T5" fmla="*/ 39 h 48"/>
                  <a:gd name="T6" fmla="*/ 17 w 22"/>
                  <a:gd name="T7" fmla="*/ 28 h 48"/>
                  <a:gd name="T8" fmla="*/ 20 w 22"/>
                  <a:gd name="T9" fmla="*/ 15 h 48"/>
                  <a:gd name="T10" fmla="*/ 22 w 22"/>
                  <a:gd name="T11" fmla="*/ 0 h 48"/>
                  <a:gd name="T12" fmla="*/ 14 w 22"/>
                  <a:gd name="T13" fmla="*/ 0 h 48"/>
                  <a:gd name="T14" fmla="*/ 13 w 22"/>
                  <a:gd name="T15" fmla="*/ 15 h 48"/>
                  <a:gd name="T16" fmla="*/ 9 w 22"/>
                  <a:gd name="T17" fmla="*/ 26 h 48"/>
                  <a:gd name="T18" fmla="*/ 6 w 22"/>
                  <a:gd name="T19" fmla="*/ 37 h 48"/>
                  <a:gd name="T20" fmla="*/ 2 w 22"/>
                  <a:gd name="T21" fmla="*/ 40 h 48"/>
                  <a:gd name="T22" fmla="*/ 0 w 22"/>
                  <a:gd name="T23" fmla="*/ 44 h 48"/>
                  <a:gd name="T24" fmla="*/ 2 w 22"/>
                  <a:gd name="T25" fmla="*/ 40 h 48"/>
                  <a:gd name="T26" fmla="*/ 0 w 22"/>
                  <a:gd name="T27" fmla="*/ 43 h 48"/>
                  <a:gd name="T28" fmla="*/ 1 w 22"/>
                  <a:gd name="T29" fmla="*/ 45 h 48"/>
                  <a:gd name="T30" fmla="*/ 3 w 22"/>
                  <a:gd name="T31" fmla="*/ 48 h 48"/>
                  <a:gd name="T32" fmla="*/ 7 w 22"/>
                  <a:gd name="T33" fmla="*/ 48 h 48"/>
                  <a:gd name="T34" fmla="*/ 9 w 22"/>
                  <a:gd name="T35" fmla="*/ 44 h 4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2"/>
                  <a:gd name="T55" fmla="*/ 0 h 48"/>
                  <a:gd name="T56" fmla="*/ 22 w 22"/>
                  <a:gd name="T57" fmla="*/ 48 h 4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2" h="48">
                    <a:moveTo>
                      <a:pt x="9" y="44"/>
                    </a:moveTo>
                    <a:lnTo>
                      <a:pt x="7" y="48"/>
                    </a:lnTo>
                    <a:lnTo>
                      <a:pt x="13" y="39"/>
                    </a:lnTo>
                    <a:lnTo>
                      <a:pt x="17" y="28"/>
                    </a:lnTo>
                    <a:lnTo>
                      <a:pt x="20" y="15"/>
                    </a:lnTo>
                    <a:lnTo>
                      <a:pt x="22" y="0"/>
                    </a:lnTo>
                    <a:lnTo>
                      <a:pt x="14" y="0"/>
                    </a:lnTo>
                    <a:lnTo>
                      <a:pt x="13" y="15"/>
                    </a:lnTo>
                    <a:lnTo>
                      <a:pt x="9" y="26"/>
                    </a:lnTo>
                    <a:lnTo>
                      <a:pt x="6" y="37"/>
                    </a:lnTo>
                    <a:lnTo>
                      <a:pt x="2" y="40"/>
                    </a:lnTo>
                    <a:lnTo>
                      <a:pt x="0" y="4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1" y="45"/>
                    </a:lnTo>
                    <a:lnTo>
                      <a:pt x="3" y="48"/>
                    </a:lnTo>
                    <a:lnTo>
                      <a:pt x="7" y="48"/>
                    </a:lnTo>
                    <a:lnTo>
                      <a:pt x="9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64" name="Freeform 250"/>
              <p:cNvSpPr>
                <a:spLocks/>
              </p:cNvSpPr>
              <p:nvPr/>
            </p:nvSpPr>
            <p:spPr bwMode="auto">
              <a:xfrm>
                <a:off x="3298" y="2492"/>
                <a:ext cx="15" cy="53"/>
              </a:xfrm>
              <a:custGeom>
                <a:avLst/>
                <a:gdLst>
                  <a:gd name="T0" fmla="*/ 2 w 15"/>
                  <a:gd name="T1" fmla="*/ 45 h 53"/>
                  <a:gd name="T2" fmla="*/ 4 w 15"/>
                  <a:gd name="T3" fmla="*/ 53 h 53"/>
                  <a:gd name="T4" fmla="*/ 12 w 15"/>
                  <a:gd name="T5" fmla="*/ 42 h 53"/>
                  <a:gd name="T6" fmla="*/ 14 w 15"/>
                  <a:gd name="T7" fmla="*/ 27 h 53"/>
                  <a:gd name="T8" fmla="*/ 15 w 15"/>
                  <a:gd name="T9" fmla="*/ 12 h 53"/>
                  <a:gd name="T10" fmla="*/ 15 w 15"/>
                  <a:gd name="T11" fmla="*/ 0 h 53"/>
                  <a:gd name="T12" fmla="*/ 6 w 15"/>
                  <a:gd name="T13" fmla="*/ 0 h 53"/>
                  <a:gd name="T14" fmla="*/ 6 w 15"/>
                  <a:gd name="T15" fmla="*/ 12 h 53"/>
                  <a:gd name="T16" fmla="*/ 7 w 15"/>
                  <a:gd name="T17" fmla="*/ 27 h 53"/>
                  <a:gd name="T18" fmla="*/ 4 w 15"/>
                  <a:gd name="T19" fmla="*/ 39 h 53"/>
                  <a:gd name="T20" fmla="*/ 2 w 15"/>
                  <a:gd name="T21" fmla="*/ 45 h 53"/>
                  <a:gd name="T22" fmla="*/ 4 w 15"/>
                  <a:gd name="T23" fmla="*/ 53 h 53"/>
                  <a:gd name="T24" fmla="*/ 2 w 15"/>
                  <a:gd name="T25" fmla="*/ 45 h 53"/>
                  <a:gd name="T26" fmla="*/ 0 w 15"/>
                  <a:gd name="T27" fmla="*/ 46 h 53"/>
                  <a:gd name="T28" fmla="*/ 0 w 15"/>
                  <a:gd name="T29" fmla="*/ 50 h 53"/>
                  <a:gd name="T30" fmla="*/ 1 w 15"/>
                  <a:gd name="T31" fmla="*/ 53 h 53"/>
                  <a:gd name="T32" fmla="*/ 4 w 15"/>
                  <a:gd name="T33" fmla="*/ 53 h 53"/>
                  <a:gd name="T34" fmla="*/ 2 w 15"/>
                  <a:gd name="T35" fmla="*/ 45 h 5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"/>
                  <a:gd name="T55" fmla="*/ 0 h 53"/>
                  <a:gd name="T56" fmla="*/ 15 w 15"/>
                  <a:gd name="T57" fmla="*/ 53 h 5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" h="53">
                    <a:moveTo>
                      <a:pt x="2" y="45"/>
                    </a:moveTo>
                    <a:lnTo>
                      <a:pt x="4" y="53"/>
                    </a:lnTo>
                    <a:lnTo>
                      <a:pt x="12" y="42"/>
                    </a:lnTo>
                    <a:lnTo>
                      <a:pt x="14" y="27"/>
                    </a:lnTo>
                    <a:lnTo>
                      <a:pt x="15" y="12"/>
                    </a:lnTo>
                    <a:lnTo>
                      <a:pt x="15" y="0"/>
                    </a:lnTo>
                    <a:lnTo>
                      <a:pt x="6" y="0"/>
                    </a:lnTo>
                    <a:lnTo>
                      <a:pt x="6" y="12"/>
                    </a:lnTo>
                    <a:lnTo>
                      <a:pt x="7" y="27"/>
                    </a:lnTo>
                    <a:lnTo>
                      <a:pt x="4" y="39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2" y="45"/>
                    </a:lnTo>
                    <a:lnTo>
                      <a:pt x="0" y="46"/>
                    </a:lnTo>
                    <a:lnTo>
                      <a:pt x="0" y="50"/>
                    </a:lnTo>
                    <a:lnTo>
                      <a:pt x="1" y="53"/>
                    </a:lnTo>
                    <a:lnTo>
                      <a:pt x="4" y="53"/>
                    </a:lnTo>
                    <a:lnTo>
                      <a:pt x="2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65" name="Freeform 251"/>
              <p:cNvSpPr>
                <a:spLocks/>
              </p:cNvSpPr>
              <p:nvPr/>
            </p:nvSpPr>
            <p:spPr bwMode="auto">
              <a:xfrm>
                <a:off x="2850" y="2485"/>
                <a:ext cx="1168" cy="954"/>
              </a:xfrm>
              <a:custGeom>
                <a:avLst/>
                <a:gdLst>
                  <a:gd name="T0" fmla="*/ 49 w 1168"/>
                  <a:gd name="T1" fmla="*/ 6 h 954"/>
                  <a:gd name="T2" fmla="*/ 17 w 1168"/>
                  <a:gd name="T3" fmla="*/ 52 h 954"/>
                  <a:gd name="T4" fmla="*/ 0 w 1168"/>
                  <a:gd name="T5" fmla="*/ 244 h 954"/>
                  <a:gd name="T6" fmla="*/ 33 w 1168"/>
                  <a:gd name="T7" fmla="*/ 444 h 954"/>
                  <a:gd name="T8" fmla="*/ 78 w 1168"/>
                  <a:gd name="T9" fmla="*/ 555 h 954"/>
                  <a:gd name="T10" fmla="*/ 159 w 1168"/>
                  <a:gd name="T11" fmla="*/ 666 h 954"/>
                  <a:gd name="T12" fmla="*/ 268 w 1168"/>
                  <a:gd name="T13" fmla="*/ 775 h 954"/>
                  <a:gd name="T14" fmla="*/ 396 w 1168"/>
                  <a:gd name="T15" fmla="*/ 869 h 954"/>
                  <a:gd name="T16" fmla="*/ 468 w 1168"/>
                  <a:gd name="T17" fmla="*/ 905 h 954"/>
                  <a:gd name="T18" fmla="*/ 511 w 1168"/>
                  <a:gd name="T19" fmla="*/ 916 h 954"/>
                  <a:gd name="T20" fmla="*/ 552 w 1168"/>
                  <a:gd name="T21" fmla="*/ 923 h 954"/>
                  <a:gd name="T22" fmla="*/ 578 w 1168"/>
                  <a:gd name="T23" fmla="*/ 923 h 954"/>
                  <a:gd name="T24" fmla="*/ 607 w 1168"/>
                  <a:gd name="T25" fmla="*/ 932 h 954"/>
                  <a:gd name="T26" fmla="*/ 645 w 1168"/>
                  <a:gd name="T27" fmla="*/ 947 h 954"/>
                  <a:gd name="T28" fmla="*/ 695 w 1168"/>
                  <a:gd name="T29" fmla="*/ 952 h 954"/>
                  <a:gd name="T30" fmla="*/ 772 w 1168"/>
                  <a:gd name="T31" fmla="*/ 952 h 954"/>
                  <a:gd name="T32" fmla="*/ 854 w 1168"/>
                  <a:gd name="T33" fmla="*/ 950 h 954"/>
                  <a:gd name="T34" fmla="*/ 915 w 1168"/>
                  <a:gd name="T35" fmla="*/ 943 h 954"/>
                  <a:gd name="T36" fmla="*/ 974 w 1168"/>
                  <a:gd name="T37" fmla="*/ 922 h 954"/>
                  <a:gd name="T38" fmla="*/ 1043 w 1168"/>
                  <a:gd name="T39" fmla="*/ 902 h 954"/>
                  <a:gd name="T40" fmla="*/ 1101 w 1168"/>
                  <a:gd name="T41" fmla="*/ 900 h 954"/>
                  <a:gd name="T42" fmla="*/ 1156 w 1168"/>
                  <a:gd name="T43" fmla="*/ 882 h 954"/>
                  <a:gd name="T44" fmla="*/ 1118 w 1168"/>
                  <a:gd name="T45" fmla="*/ 884 h 954"/>
                  <a:gd name="T46" fmla="*/ 1038 w 1168"/>
                  <a:gd name="T47" fmla="*/ 895 h 954"/>
                  <a:gd name="T48" fmla="*/ 998 w 1168"/>
                  <a:gd name="T49" fmla="*/ 883 h 954"/>
                  <a:gd name="T50" fmla="*/ 976 w 1168"/>
                  <a:gd name="T51" fmla="*/ 889 h 954"/>
                  <a:gd name="T52" fmla="*/ 951 w 1168"/>
                  <a:gd name="T53" fmla="*/ 905 h 954"/>
                  <a:gd name="T54" fmla="*/ 929 w 1168"/>
                  <a:gd name="T55" fmla="*/ 907 h 954"/>
                  <a:gd name="T56" fmla="*/ 907 w 1168"/>
                  <a:gd name="T57" fmla="*/ 905 h 954"/>
                  <a:gd name="T58" fmla="*/ 888 w 1168"/>
                  <a:gd name="T59" fmla="*/ 901 h 954"/>
                  <a:gd name="T60" fmla="*/ 870 w 1168"/>
                  <a:gd name="T61" fmla="*/ 902 h 954"/>
                  <a:gd name="T62" fmla="*/ 848 w 1168"/>
                  <a:gd name="T63" fmla="*/ 906 h 954"/>
                  <a:gd name="T64" fmla="*/ 828 w 1168"/>
                  <a:gd name="T65" fmla="*/ 904 h 954"/>
                  <a:gd name="T66" fmla="*/ 798 w 1168"/>
                  <a:gd name="T67" fmla="*/ 907 h 954"/>
                  <a:gd name="T68" fmla="*/ 763 w 1168"/>
                  <a:gd name="T69" fmla="*/ 895 h 954"/>
                  <a:gd name="T70" fmla="*/ 735 w 1168"/>
                  <a:gd name="T71" fmla="*/ 888 h 954"/>
                  <a:gd name="T72" fmla="*/ 715 w 1168"/>
                  <a:gd name="T73" fmla="*/ 880 h 954"/>
                  <a:gd name="T74" fmla="*/ 676 w 1168"/>
                  <a:gd name="T75" fmla="*/ 872 h 954"/>
                  <a:gd name="T76" fmla="*/ 631 w 1168"/>
                  <a:gd name="T77" fmla="*/ 849 h 954"/>
                  <a:gd name="T78" fmla="*/ 602 w 1168"/>
                  <a:gd name="T79" fmla="*/ 821 h 954"/>
                  <a:gd name="T80" fmla="*/ 550 w 1168"/>
                  <a:gd name="T81" fmla="*/ 789 h 954"/>
                  <a:gd name="T82" fmla="*/ 489 w 1168"/>
                  <a:gd name="T83" fmla="*/ 763 h 954"/>
                  <a:gd name="T84" fmla="*/ 438 w 1168"/>
                  <a:gd name="T85" fmla="*/ 735 h 954"/>
                  <a:gd name="T86" fmla="*/ 379 w 1168"/>
                  <a:gd name="T87" fmla="*/ 702 h 954"/>
                  <a:gd name="T88" fmla="*/ 335 w 1168"/>
                  <a:gd name="T89" fmla="*/ 657 h 954"/>
                  <a:gd name="T90" fmla="*/ 252 w 1168"/>
                  <a:gd name="T91" fmla="*/ 555 h 954"/>
                  <a:gd name="T92" fmla="*/ 200 w 1168"/>
                  <a:gd name="T93" fmla="*/ 435 h 954"/>
                  <a:gd name="T94" fmla="*/ 171 w 1168"/>
                  <a:gd name="T95" fmla="*/ 410 h 954"/>
                  <a:gd name="T96" fmla="*/ 134 w 1168"/>
                  <a:gd name="T97" fmla="*/ 384 h 954"/>
                  <a:gd name="T98" fmla="*/ 101 w 1168"/>
                  <a:gd name="T99" fmla="*/ 347 h 954"/>
                  <a:gd name="T100" fmla="*/ 85 w 1168"/>
                  <a:gd name="T101" fmla="*/ 253 h 954"/>
                  <a:gd name="T102" fmla="*/ 40 w 1168"/>
                  <a:gd name="T103" fmla="*/ 190 h 954"/>
                  <a:gd name="T104" fmla="*/ 20 w 1168"/>
                  <a:gd name="T105" fmla="*/ 118 h 954"/>
                  <a:gd name="T106" fmla="*/ 45 w 1168"/>
                  <a:gd name="T107" fmla="*/ 42 h 95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168"/>
                  <a:gd name="T163" fmla="*/ 0 h 954"/>
                  <a:gd name="T164" fmla="*/ 1168 w 1168"/>
                  <a:gd name="T165" fmla="*/ 954 h 95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168" h="954">
                    <a:moveTo>
                      <a:pt x="48" y="29"/>
                    </a:moveTo>
                    <a:lnTo>
                      <a:pt x="49" y="20"/>
                    </a:lnTo>
                    <a:lnTo>
                      <a:pt x="49" y="12"/>
                    </a:lnTo>
                    <a:lnTo>
                      <a:pt x="49" y="6"/>
                    </a:lnTo>
                    <a:lnTo>
                      <a:pt x="48" y="0"/>
                    </a:lnTo>
                    <a:lnTo>
                      <a:pt x="35" y="17"/>
                    </a:lnTo>
                    <a:lnTo>
                      <a:pt x="26" y="35"/>
                    </a:lnTo>
                    <a:lnTo>
                      <a:pt x="17" y="52"/>
                    </a:lnTo>
                    <a:lnTo>
                      <a:pt x="12" y="67"/>
                    </a:lnTo>
                    <a:lnTo>
                      <a:pt x="5" y="111"/>
                    </a:lnTo>
                    <a:lnTo>
                      <a:pt x="0" y="174"/>
                    </a:lnTo>
                    <a:lnTo>
                      <a:pt x="0" y="244"/>
                    </a:lnTo>
                    <a:lnTo>
                      <a:pt x="11" y="307"/>
                    </a:lnTo>
                    <a:lnTo>
                      <a:pt x="22" y="360"/>
                    </a:lnTo>
                    <a:lnTo>
                      <a:pt x="28" y="403"/>
                    </a:lnTo>
                    <a:lnTo>
                      <a:pt x="33" y="444"/>
                    </a:lnTo>
                    <a:lnTo>
                      <a:pt x="42" y="480"/>
                    </a:lnTo>
                    <a:lnTo>
                      <a:pt x="51" y="503"/>
                    </a:lnTo>
                    <a:lnTo>
                      <a:pt x="63" y="529"/>
                    </a:lnTo>
                    <a:lnTo>
                      <a:pt x="78" y="555"/>
                    </a:lnTo>
                    <a:lnTo>
                      <a:pt x="95" y="582"/>
                    </a:lnTo>
                    <a:lnTo>
                      <a:pt x="113" y="610"/>
                    </a:lnTo>
                    <a:lnTo>
                      <a:pt x="135" y="638"/>
                    </a:lnTo>
                    <a:lnTo>
                      <a:pt x="159" y="666"/>
                    </a:lnTo>
                    <a:lnTo>
                      <a:pt x="184" y="694"/>
                    </a:lnTo>
                    <a:lnTo>
                      <a:pt x="211" y="722"/>
                    </a:lnTo>
                    <a:lnTo>
                      <a:pt x="239" y="750"/>
                    </a:lnTo>
                    <a:lnTo>
                      <a:pt x="268" y="775"/>
                    </a:lnTo>
                    <a:lnTo>
                      <a:pt x="299" y="801"/>
                    </a:lnTo>
                    <a:lnTo>
                      <a:pt x="331" y="825"/>
                    </a:lnTo>
                    <a:lnTo>
                      <a:pt x="363" y="849"/>
                    </a:lnTo>
                    <a:lnTo>
                      <a:pt x="396" y="869"/>
                    </a:lnTo>
                    <a:lnTo>
                      <a:pt x="431" y="888"/>
                    </a:lnTo>
                    <a:lnTo>
                      <a:pt x="445" y="895"/>
                    </a:lnTo>
                    <a:lnTo>
                      <a:pt x="459" y="901"/>
                    </a:lnTo>
                    <a:lnTo>
                      <a:pt x="468" y="905"/>
                    </a:lnTo>
                    <a:lnTo>
                      <a:pt x="478" y="907"/>
                    </a:lnTo>
                    <a:lnTo>
                      <a:pt x="488" y="910"/>
                    </a:lnTo>
                    <a:lnTo>
                      <a:pt x="498" y="912"/>
                    </a:lnTo>
                    <a:lnTo>
                      <a:pt x="511" y="916"/>
                    </a:lnTo>
                    <a:lnTo>
                      <a:pt x="526" y="919"/>
                    </a:lnTo>
                    <a:lnTo>
                      <a:pt x="535" y="922"/>
                    </a:lnTo>
                    <a:lnTo>
                      <a:pt x="544" y="923"/>
                    </a:lnTo>
                    <a:lnTo>
                      <a:pt x="552" y="923"/>
                    </a:lnTo>
                    <a:lnTo>
                      <a:pt x="560" y="923"/>
                    </a:lnTo>
                    <a:lnTo>
                      <a:pt x="567" y="923"/>
                    </a:lnTo>
                    <a:lnTo>
                      <a:pt x="573" y="923"/>
                    </a:lnTo>
                    <a:lnTo>
                      <a:pt x="578" y="923"/>
                    </a:lnTo>
                    <a:lnTo>
                      <a:pt x="583" y="923"/>
                    </a:lnTo>
                    <a:lnTo>
                      <a:pt x="592" y="926"/>
                    </a:lnTo>
                    <a:lnTo>
                      <a:pt x="599" y="928"/>
                    </a:lnTo>
                    <a:lnTo>
                      <a:pt x="607" y="932"/>
                    </a:lnTo>
                    <a:lnTo>
                      <a:pt x="617" y="936"/>
                    </a:lnTo>
                    <a:lnTo>
                      <a:pt x="626" y="941"/>
                    </a:lnTo>
                    <a:lnTo>
                      <a:pt x="635" y="945"/>
                    </a:lnTo>
                    <a:lnTo>
                      <a:pt x="645" y="947"/>
                    </a:lnTo>
                    <a:lnTo>
                      <a:pt x="655" y="950"/>
                    </a:lnTo>
                    <a:lnTo>
                      <a:pt x="666" y="951"/>
                    </a:lnTo>
                    <a:lnTo>
                      <a:pt x="679" y="952"/>
                    </a:lnTo>
                    <a:lnTo>
                      <a:pt x="695" y="952"/>
                    </a:lnTo>
                    <a:lnTo>
                      <a:pt x="712" y="952"/>
                    </a:lnTo>
                    <a:lnTo>
                      <a:pt x="732" y="954"/>
                    </a:lnTo>
                    <a:lnTo>
                      <a:pt x="751" y="954"/>
                    </a:lnTo>
                    <a:lnTo>
                      <a:pt x="772" y="952"/>
                    </a:lnTo>
                    <a:lnTo>
                      <a:pt x="793" y="952"/>
                    </a:lnTo>
                    <a:lnTo>
                      <a:pt x="813" y="951"/>
                    </a:lnTo>
                    <a:lnTo>
                      <a:pt x="834" y="951"/>
                    </a:lnTo>
                    <a:lnTo>
                      <a:pt x="854" y="950"/>
                    </a:lnTo>
                    <a:lnTo>
                      <a:pt x="872" y="949"/>
                    </a:lnTo>
                    <a:lnTo>
                      <a:pt x="888" y="946"/>
                    </a:lnTo>
                    <a:lnTo>
                      <a:pt x="902" y="945"/>
                    </a:lnTo>
                    <a:lnTo>
                      <a:pt x="915" y="943"/>
                    </a:lnTo>
                    <a:lnTo>
                      <a:pt x="923" y="940"/>
                    </a:lnTo>
                    <a:lnTo>
                      <a:pt x="939" y="935"/>
                    </a:lnTo>
                    <a:lnTo>
                      <a:pt x="956" y="929"/>
                    </a:lnTo>
                    <a:lnTo>
                      <a:pt x="974" y="922"/>
                    </a:lnTo>
                    <a:lnTo>
                      <a:pt x="992" y="916"/>
                    </a:lnTo>
                    <a:lnTo>
                      <a:pt x="1010" y="910"/>
                    </a:lnTo>
                    <a:lnTo>
                      <a:pt x="1027" y="905"/>
                    </a:lnTo>
                    <a:lnTo>
                      <a:pt x="1043" y="902"/>
                    </a:lnTo>
                    <a:lnTo>
                      <a:pt x="1057" y="902"/>
                    </a:lnTo>
                    <a:lnTo>
                      <a:pt x="1072" y="902"/>
                    </a:lnTo>
                    <a:lnTo>
                      <a:pt x="1087" y="902"/>
                    </a:lnTo>
                    <a:lnTo>
                      <a:pt x="1101" y="900"/>
                    </a:lnTo>
                    <a:lnTo>
                      <a:pt x="1116" y="896"/>
                    </a:lnTo>
                    <a:lnTo>
                      <a:pt x="1131" y="893"/>
                    </a:lnTo>
                    <a:lnTo>
                      <a:pt x="1144" y="888"/>
                    </a:lnTo>
                    <a:lnTo>
                      <a:pt x="1156" y="882"/>
                    </a:lnTo>
                    <a:lnTo>
                      <a:pt x="1168" y="875"/>
                    </a:lnTo>
                    <a:lnTo>
                      <a:pt x="1156" y="878"/>
                    </a:lnTo>
                    <a:lnTo>
                      <a:pt x="1139" y="880"/>
                    </a:lnTo>
                    <a:lnTo>
                      <a:pt x="1118" y="884"/>
                    </a:lnTo>
                    <a:lnTo>
                      <a:pt x="1096" y="886"/>
                    </a:lnTo>
                    <a:lnTo>
                      <a:pt x="1074" y="890"/>
                    </a:lnTo>
                    <a:lnTo>
                      <a:pt x="1054" y="893"/>
                    </a:lnTo>
                    <a:lnTo>
                      <a:pt x="1038" y="895"/>
                    </a:lnTo>
                    <a:lnTo>
                      <a:pt x="1026" y="896"/>
                    </a:lnTo>
                    <a:lnTo>
                      <a:pt x="1011" y="895"/>
                    </a:lnTo>
                    <a:lnTo>
                      <a:pt x="1002" y="890"/>
                    </a:lnTo>
                    <a:lnTo>
                      <a:pt x="998" y="883"/>
                    </a:lnTo>
                    <a:lnTo>
                      <a:pt x="996" y="872"/>
                    </a:lnTo>
                    <a:lnTo>
                      <a:pt x="989" y="878"/>
                    </a:lnTo>
                    <a:lnTo>
                      <a:pt x="983" y="884"/>
                    </a:lnTo>
                    <a:lnTo>
                      <a:pt x="976" y="889"/>
                    </a:lnTo>
                    <a:lnTo>
                      <a:pt x="970" y="894"/>
                    </a:lnTo>
                    <a:lnTo>
                      <a:pt x="963" y="899"/>
                    </a:lnTo>
                    <a:lnTo>
                      <a:pt x="957" y="902"/>
                    </a:lnTo>
                    <a:lnTo>
                      <a:pt x="951" y="905"/>
                    </a:lnTo>
                    <a:lnTo>
                      <a:pt x="945" y="906"/>
                    </a:lnTo>
                    <a:lnTo>
                      <a:pt x="940" y="907"/>
                    </a:lnTo>
                    <a:lnTo>
                      <a:pt x="934" y="907"/>
                    </a:lnTo>
                    <a:lnTo>
                      <a:pt x="929" y="907"/>
                    </a:lnTo>
                    <a:lnTo>
                      <a:pt x="924" y="906"/>
                    </a:lnTo>
                    <a:lnTo>
                      <a:pt x="918" y="906"/>
                    </a:lnTo>
                    <a:lnTo>
                      <a:pt x="913" y="905"/>
                    </a:lnTo>
                    <a:lnTo>
                      <a:pt x="907" y="905"/>
                    </a:lnTo>
                    <a:lnTo>
                      <a:pt x="902" y="904"/>
                    </a:lnTo>
                    <a:lnTo>
                      <a:pt x="898" y="902"/>
                    </a:lnTo>
                    <a:lnTo>
                      <a:pt x="893" y="901"/>
                    </a:lnTo>
                    <a:lnTo>
                      <a:pt x="888" y="901"/>
                    </a:lnTo>
                    <a:lnTo>
                      <a:pt x="883" y="900"/>
                    </a:lnTo>
                    <a:lnTo>
                      <a:pt x="878" y="900"/>
                    </a:lnTo>
                    <a:lnTo>
                      <a:pt x="873" y="901"/>
                    </a:lnTo>
                    <a:lnTo>
                      <a:pt x="870" y="902"/>
                    </a:lnTo>
                    <a:lnTo>
                      <a:pt x="865" y="904"/>
                    </a:lnTo>
                    <a:lnTo>
                      <a:pt x="859" y="905"/>
                    </a:lnTo>
                    <a:lnTo>
                      <a:pt x="854" y="906"/>
                    </a:lnTo>
                    <a:lnTo>
                      <a:pt x="848" y="906"/>
                    </a:lnTo>
                    <a:lnTo>
                      <a:pt x="842" y="906"/>
                    </a:lnTo>
                    <a:lnTo>
                      <a:pt x="837" y="905"/>
                    </a:lnTo>
                    <a:lnTo>
                      <a:pt x="832" y="905"/>
                    </a:lnTo>
                    <a:lnTo>
                      <a:pt x="828" y="904"/>
                    </a:lnTo>
                    <a:lnTo>
                      <a:pt x="824" y="902"/>
                    </a:lnTo>
                    <a:lnTo>
                      <a:pt x="816" y="906"/>
                    </a:lnTo>
                    <a:lnTo>
                      <a:pt x="807" y="907"/>
                    </a:lnTo>
                    <a:lnTo>
                      <a:pt x="798" y="907"/>
                    </a:lnTo>
                    <a:lnTo>
                      <a:pt x="790" y="906"/>
                    </a:lnTo>
                    <a:lnTo>
                      <a:pt x="782" y="904"/>
                    </a:lnTo>
                    <a:lnTo>
                      <a:pt x="772" y="900"/>
                    </a:lnTo>
                    <a:lnTo>
                      <a:pt x="763" y="895"/>
                    </a:lnTo>
                    <a:lnTo>
                      <a:pt x="759" y="889"/>
                    </a:lnTo>
                    <a:lnTo>
                      <a:pt x="751" y="889"/>
                    </a:lnTo>
                    <a:lnTo>
                      <a:pt x="743" y="889"/>
                    </a:lnTo>
                    <a:lnTo>
                      <a:pt x="735" y="888"/>
                    </a:lnTo>
                    <a:lnTo>
                      <a:pt x="728" y="886"/>
                    </a:lnTo>
                    <a:lnTo>
                      <a:pt x="722" y="885"/>
                    </a:lnTo>
                    <a:lnTo>
                      <a:pt x="717" y="883"/>
                    </a:lnTo>
                    <a:lnTo>
                      <a:pt x="715" y="880"/>
                    </a:lnTo>
                    <a:lnTo>
                      <a:pt x="712" y="877"/>
                    </a:lnTo>
                    <a:lnTo>
                      <a:pt x="702" y="875"/>
                    </a:lnTo>
                    <a:lnTo>
                      <a:pt x="689" y="874"/>
                    </a:lnTo>
                    <a:lnTo>
                      <a:pt x="676" y="872"/>
                    </a:lnTo>
                    <a:lnTo>
                      <a:pt x="662" y="867"/>
                    </a:lnTo>
                    <a:lnTo>
                      <a:pt x="649" y="862"/>
                    </a:lnTo>
                    <a:lnTo>
                      <a:pt x="639" y="856"/>
                    </a:lnTo>
                    <a:lnTo>
                      <a:pt x="631" y="849"/>
                    </a:lnTo>
                    <a:lnTo>
                      <a:pt x="627" y="841"/>
                    </a:lnTo>
                    <a:lnTo>
                      <a:pt x="621" y="836"/>
                    </a:lnTo>
                    <a:lnTo>
                      <a:pt x="612" y="829"/>
                    </a:lnTo>
                    <a:lnTo>
                      <a:pt x="602" y="821"/>
                    </a:lnTo>
                    <a:lnTo>
                      <a:pt x="592" y="812"/>
                    </a:lnTo>
                    <a:lnTo>
                      <a:pt x="578" y="805"/>
                    </a:lnTo>
                    <a:lnTo>
                      <a:pt x="565" y="796"/>
                    </a:lnTo>
                    <a:lnTo>
                      <a:pt x="550" y="789"/>
                    </a:lnTo>
                    <a:lnTo>
                      <a:pt x="535" y="784"/>
                    </a:lnTo>
                    <a:lnTo>
                      <a:pt x="520" y="778"/>
                    </a:lnTo>
                    <a:lnTo>
                      <a:pt x="505" y="772"/>
                    </a:lnTo>
                    <a:lnTo>
                      <a:pt x="489" y="763"/>
                    </a:lnTo>
                    <a:lnTo>
                      <a:pt x="474" y="756"/>
                    </a:lnTo>
                    <a:lnTo>
                      <a:pt x="461" y="747"/>
                    </a:lnTo>
                    <a:lnTo>
                      <a:pt x="449" y="740"/>
                    </a:lnTo>
                    <a:lnTo>
                      <a:pt x="438" y="735"/>
                    </a:lnTo>
                    <a:lnTo>
                      <a:pt x="431" y="732"/>
                    </a:lnTo>
                    <a:lnTo>
                      <a:pt x="410" y="722"/>
                    </a:lnTo>
                    <a:lnTo>
                      <a:pt x="394" y="712"/>
                    </a:lnTo>
                    <a:lnTo>
                      <a:pt x="379" y="702"/>
                    </a:lnTo>
                    <a:lnTo>
                      <a:pt x="368" y="690"/>
                    </a:lnTo>
                    <a:lnTo>
                      <a:pt x="357" y="679"/>
                    </a:lnTo>
                    <a:lnTo>
                      <a:pt x="346" y="668"/>
                    </a:lnTo>
                    <a:lnTo>
                      <a:pt x="335" y="657"/>
                    </a:lnTo>
                    <a:lnTo>
                      <a:pt x="322" y="646"/>
                    </a:lnTo>
                    <a:lnTo>
                      <a:pt x="295" y="621"/>
                    </a:lnTo>
                    <a:lnTo>
                      <a:pt x="272" y="590"/>
                    </a:lnTo>
                    <a:lnTo>
                      <a:pt x="252" y="555"/>
                    </a:lnTo>
                    <a:lnTo>
                      <a:pt x="237" y="519"/>
                    </a:lnTo>
                    <a:lnTo>
                      <a:pt x="222" y="485"/>
                    </a:lnTo>
                    <a:lnTo>
                      <a:pt x="211" y="457"/>
                    </a:lnTo>
                    <a:lnTo>
                      <a:pt x="200" y="435"/>
                    </a:lnTo>
                    <a:lnTo>
                      <a:pt x="192" y="423"/>
                    </a:lnTo>
                    <a:lnTo>
                      <a:pt x="185" y="419"/>
                    </a:lnTo>
                    <a:lnTo>
                      <a:pt x="179" y="414"/>
                    </a:lnTo>
                    <a:lnTo>
                      <a:pt x="171" y="410"/>
                    </a:lnTo>
                    <a:lnTo>
                      <a:pt x="162" y="403"/>
                    </a:lnTo>
                    <a:lnTo>
                      <a:pt x="154" y="397"/>
                    </a:lnTo>
                    <a:lnTo>
                      <a:pt x="144" y="391"/>
                    </a:lnTo>
                    <a:lnTo>
                      <a:pt x="134" y="384"/>
                    </a:lnTo>
                    <a:lnTo>
                      <a:pt x="126" y="377"/>
                    </a:lnTo>
                    <a:lnTo>
                      <a:pt x="116" y="367"/>
                    </a:lnTo>
                    <a:lnTo>
                      <a:pt x="109" y="357"/>
                    </a:lnTo>
                    <a:lnTo>
                      <a:pt x="101" y="347"/>
                    </a:lnTo>
                    <a:lnTo>
                      <a:pt x="98" y="338"/>
                    </a:lnTo>
                    <a:lnTo>
                      <a:pt x="93" y="310"/>
                    </a:lnTo>
                    <a:lnTo>
                      <a:pt x="92" y="282"/>
                    </a:lnTo>
                    <a:lnTo>
                      <a:pt x="85" y="253"/>
                    </a:lnTo>
                    <a:lnTo>
                      <a:pt x="72" y="230"/>
                    </a:lnTo>
                    <a:lnTo>
                      <a:pt x="62" y="219"/>
                    </a:lnTo>
                    <a:lnTo>
                      <a:pt x="51" y="206"/>
                    </a:lnTo>
                    <a:lnTo>
                      <a:pt x="40" y="190"/>
                    </a:lnTo>
                    <a:lnTo>
                      <a:pt x="31" y="174"/>
                    </a:lnTo>
                    <a:lnTo>
                      <a:pt x="23" y="156"/>
                    </a:lnTo>
                    <a:lnTo>
                      <a:pt x="20" y="138"/>
                    </a:lnTo>
                    <a:lnTo>
                      <a:pt x="20" y="118"/>
                    </a:lnTo>
                    <a:lnTo>
                      <a:pt x="26" y="99"/>
                    </a:lnTo>
                    <a:lnTo>
                      <a:pt x="34" y="78"/>
                    </a:lnTo>
                    <a:lnTo>
                      <a:pt x="40" y="58"/>
                    </a:lnTo>
                    <a:lnTo>
                      <a:pt x="45" y="42"/>
                    </a:lnTo>
                    <a:lnTo>
                      <a:pt x="48" y="29"/>
                    </a:lnTo>
                    <a:close/>
                  </a:path>
                </a:pathLst>
              </a:custGeom>
              <a:solidFill>
                <a:srgbClr val="C970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66" name="Freeform 252"/>
              <p:cNvSpPr>
                <a:spLocks/>
              </p:cNvSpPr>
              <p:nvPr/>
            </p:nvSpPr>
            <p:spPr bwMode="auto">
              <a:xfrm>
                <a:off x="2894" y="2481"/>
                <a:ext cx="10" cy="33"/>
              </a:xfrm>
              <a:custGeom>
                <a:avLst/>
                <a:gdLst>
                  <a:gd name="T0" fmla="*/ 7 w 10"/>
                  <a:gd name="T1" fmla="*/ 6 h 33"/>
                  <a:gd name="T2" fmla="*/ 0 w 10"/>
                  <a:gd name="T3" fmla="*/ 4 h 33"/>
                  <a:gd name="T4" fmla="*/ 1 w 10"/>
                  <a:gd name="T5" fmla="*/ 10 h 33"/>
                  <a:gd name="T6" fmla="*/ 0 w 10"/>
                  <a:gd name="T7" fmla="*/ 16 h 33"/>
                  <a:gd name="T8" fmla="*/ 1 w 10"/>
                  <a:gd name="T9" fmla="*/ 24 h 33"/>
                  <a:gd name="T10" fmla="*/ 0 w 10"/>
                  <a:gd name="T11" fmla="*/ 33 h 33"/>
                  <a:gd name="T12" fmla="*/ 7 w 10"/>
                  <a:gd name="T13" fmla="*/ 33 h 33"/>
                  <a:gd name="T14" fmla="*/ 8 w 10"/>
                  <a:gd name="T15" fmla="*/ 24 h 33"/>
                  <a:gd name="T16" fmla="*/ 10 w 10"/>
                  <a:gd name="T17" fmla="*/ 16 h 33"/>
                  <a:gd name="T18" fmla="*/ 8 w 10"/>
                  <a:gd name="T19" fmla="*/ 10 h 33"/>
                  <a:gd name="T20" fmla="*/ 7 w 10"/>
                  <a:gd name="T21" fmla="*/ 4 h 33"/>
                  <a:gd name="T22" fmla="*/ 0 w 10"/>
                  <a:gd name="T23" fmla="*/ 1 h 33"/>
                  <a:gd name="T24" fmla="*/ 7 w 10"/>
                  <a:gd name="T25" fmla="*/ 4 h 33"/>
                  <a:gd name="T26" fmla="*/ 6 w 10"/>
                  <a:gd name="T27" fmla="*/ 1 h 33"/>
                  <a:gd name="T28" fmla="*/ 4 w 10"/>
                  <a:gd name="T29" fmla="*/ 0 h 33"/>
                  <a:gd name="T30" fmla="*/ 1 w 10"/>
                  <a:gd name="T31" fmla="*/ 1 h 33"/>
                  <a:gd name="T32" fmla="*/ 0 w 10"/>
                  <a:gd name="T33" fmla="*/ 4 h 33"/>
                  <a:gd name="T34" fmla="*/ 7 w 10"/>
                  <a:gd name="T35" fmla="*/ 6 h 3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"/>
                  <a:gd name="T55" fmla="*/ 0 h 33"/>
                  <a:gd name="T56" fmla="*/ 10 w 10"/>
                  <a:gd name="T57" fmla="*/ 33 h 3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" h="33">
                    <a:moveTo>
                      <a:pt x="7" y="6"/>
                    </a:moveTo>
                    <a:lnTo>
                      <a:pt x="0" y="4"/>
                    </a:lnTo>
                    <a:lnTo>
                      <a:pt x="1" y="10"/>
                    </a:lnTo>
                    <a:lnTo>
                      <a:pt x="0" y="16"/>
                    </a:lnTo>
                    <a:lnTo>
                      <a:pt x="1" y="24"/>
                    </a:lnTo>
                    <a:lnTo>
                      <a:pt x="0" y="33"/>
                    </a:lnTo>
                    <a:lnTo>
                      <a:pt x="7" y="33"/>
                    </a:lnTo>
                    <a:lnTo>
                      <a:pt x="8" y="24"/>
                    </a:lnTo>
                    <a:lnTo>
                      <a:pt x="10" y="16"/>
                    </a:lnTo>
                    <a:lnTo>
                      <a:pt x="8" y="10"/>
                    </a:lnTo>
                    <a:lnTo>
                      <a:pt x="7" y="4"/>
                    </a:lnTo>
                    <a:lnTo>
                      <a:pt x="0" y="1"/>
                    </a:lnTo>
                    <a:lnTo>
                      <a:pt x="7" y="4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67" name="Freeform 253"/>
              <p:cNvSpPr>
                <a:spLocks/>
              </p:cNvSpPr>
              <p:nvPr/>
            </p:nvSpPr>
            <p:spPr bwMode="auto">
              <a:xfrm>
                <a:off x="2859" y="2482"/>
                <a:ext cx="42" cy="70"/>
              </a:xfrm>
              <a:custGeom>
                <a:avLst/>
                <a:gdLst>
                  <a:gd name="T0" fmla="*/ 7 w 42"/>
                  <a:gd name="T1" fmla="*/ 70 h 70"/>
                  <a:gd name="T2" fmla="*/ 7 w 42"/>
                  <a:gd name="T3" fmla="*/ 70 h 70"/>
                  <a:gd name="T4" fmla="*/ 12 w 42"/>
                  <a:gd name="T5" fmla="*/ 56 h 70"/>
                  <a:gd name="T6" fmla="*/ 20 w 42"/>
                  <a:gd name="T7" fmla="*/ 39 h 70"/>
                  <a:gd name="T8" fmla="*/ 30 w 42"/>
                  <a:gd name="T9" fmla="*/ 22 h 70"/>
                  <a:gd name="T10" fmla="*/ 42 w 42"/>
                  <a:gd name="T11" fmla="*/ 5 h 70"/>
                  <a:gd name="T12" fmla="*/ 35 w 42"/>
                  <a:gd name="T13" fmla="*/ 0 h 70"/>
                  <a:gd name="T14" fmla="*/ 23 w 42"/>
                  <a:gd name="T15" fmla="*/ 17 h 70"/>
                  <a:gd name="T16" fmla="*/ 13 w 42"/>
                  <a:gd name="T17" fmla="*/ 37 h 70"/>
                  <a:gd name="T18" fmla="*/ 4 w 42"/>
                  <a:gd name="T19" fmla="*/ 54 h 70"/>
                  <a:gd name="T20" fmla="*/ 0 w 42"/>
                  <a:gd name="T21" fmla="*/ 70 h 70"/>
                  <a:gd name="T22" fmla="*/ 0 w 42"/>
                  <a:gd name="T23" fmla="*/ 70 h 70"/>
                  <a:gd name="T24" fmla="*/ 7 w 42"/>
                  <a:gd name="T25" fmla="*/ 70 h 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2"/>
                  <a:gd name="T40" fmla="*/ 0 h 70"/>
                  <a:gd name="T41" fmla="*/ 42 w 42"/>
                  <a:gd name="T42" fmla="*/ 70 h 7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2" h="70">
                    <a:moveTo>
                      <a:pt x="7" y="70"/>
                    </a:moveTo>
                    <a:lnTo>
                      <a:pt x="7" y="70"/>
                    </a:lnTo>
                    <a:lnTo>
                      <a:pt x="12" y="56"/>
                    </a:lnTo>
                    <a:lnTo>
                      <a:pt x="20" y="39"/>
                    </a:lnTo>
                    <a:lnTo>
                      <a:pt x="30" y="22"/>
                    </a:lnTo>
                    <a:lnTo>
                      <a:pt x="42" y="5"/>
                    </a:lnTo>
                    <a:lnTo>
                      <a:pt x="35" y="0"/>
                    </a:lnTo>
                    <a:lnTo>
                      <a:pt x="23" y="17"/>
                    </a:lnTo>
                    <a:lnTo>
                      <a:pt x="13" y="37"/>
                    </a:lnTo>
                    <a:lnTo>
                      <a:pt x="4" y="54"/>
                    </a:lnTo>
                    <a:lnTo>
                      <a:pt x="0" y="70"/>
                    </a:lnTo>
                    <a:lnTo>
                      <a:pt x="7" y="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68" name="Freeform 254"/>
              <p:cNvSpPr>
                <a:spLocks/>
              </p:cNvSpPr>
              <p:nvPr/>
            </p:nvSpPr>
            <p:spPr bwMode="auto">
              <a:xfrm>
                <a:off x="2846" y="2552"/>
                <a:ext cx="20" cy="241"/>
              </a:xfrm>
              <a:custGeom>
                <a:avLst/>
                <a:gdLst>
                  <a:gd name="T0" fmla="*/ 19 w 20"/>
                  <a:gd name="T1" fmla="*/ 239 h 241"/>
                  <a:gd name="T2" fmla="*/ 19 w 20"/>
                  <a:gd name="T3" fmla="*/ 239 h 241"/>
                  <a:gd name="T4" fmla="*/ 8 w 20"/>
                  <a:gd name="T5" fmla="*/ 177 h 241"/>
                  <a:gd name="T6" fmla="*/ 8 w 20"/>
                  <a:gd name="T7" fmla="*/ 107 h 241"/>
                  <a:gd name="T8" fmla="*/ 13 w 20"/>
                  <a:gd name="T9" fmla="*/ 44 h 241"/>
                  <a:gd name="T10" fmla="*/ 20 w 20"/>
                  <a:gd name="T11" fmla="*/ 0 h 241"/>
                  <a:gd name="T12" fmla="*/ 13 w 20"/>
                  <a:gd name="T13" fmla="*/ 0 h 241"/>
                  <a:gd name="T14" fmla="*/ 5 w 20"/>
                  <a:gd name="T15" fmla="*/ 44 h 241"/>
                  <a:gd name="T16" fmla="*/ 0 w 20"/>
                  <a:gd name="T17" fmla="*/ 107 h 241"/>
                  <a:gd name="T18" fmla="*/ 0 w 20"/>
                  <a:gd name="T19" fmla="*/ 177 h 241"/>
                  <a:gd name="T20" fmla="*/ 11 w 20"/>
                  <a:gd name="T21" fmla="*/ 241 h 241"/>
                  <a:gd name="T22" fmla="*/ 11 w 20"/>
                  <a:gd name="T23" fmla="*/ 241 h 241"/>
                  <a:gd name="T24" fmla="*/ 19 w 20"/>
                  <a:gd name="T25" fmla="*/ 239 h 2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"/>
                  <a:gd name="T40" fmla="*/ 0 h 241"/>
                  <a:gd name="T41" fmla="*/ 20 w 20"/>
                  <a:gd name="T42" fmla="*/ 241 h 24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" h="241">
                    <a:moveTo>
                      <a:pt x="19" y="239"/>
                    </a:moveTo>
                    <a:lnTo>
                      <a:pt x="19" y="239"/>
                    </a:lnTo>
                    <a:lnTo>
                      <a:pt x="8" y="177"/>
                    </a:lnTo>
                    <a:lnTo>
                      <a:pt x="8" y="107"/>
                    </a:lnTo>
                    <a:lnTo>
                      <a:pt x="13" y="44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5" y="44"/>
                    </a:lnTo>
                    <a:lnTo>
                      <a:pt x="0" y="107"/>
                    </a:lnTo>
                    <a:lnTo>
                      <a:pt x="0" y="177"/>
                    </a:lnTo>
                    <a:lnTo>
                      <a:pt x="11" y="241"/>
                    </a:lnTo>
                    <a:lnTo>
                      <a:pt x="19" y="2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69" name="Freeform 255"/>
              <p:cNvSpPr>
                <a:spLocks/>
              </p:cNvSpPr>
              <p:nvPr/>
            </p:nvSpPr>
            <p:spPr bwMode="auto">
              <a:xfrm>
                <a:off x="2857" y="2791"/>
                <a:ext cx="38" cy="176"/>
              </a:xfrm>
              <a:custGeom>
                <a:avLst/>
                <a:gdLst>
                  <a:gd name="T0" fmla="*/ 38 w 38"/>
                  <a:gd name="T1" fmla="*/ 173 h 176"/>
                  <a:gd name="T2" fmla="*/ 38 w 38"/>
                  <a:gd name="T3" fmla="*/ 173 h 176"/>
                  <a:gd name="T4" fmla="*/ 30 w 38"/>
                  <a:gd name="T5" fmla="*/ 138 h 176"/>
                  <a:gd name="T6" fmla="*/ 25 w 38"/>
                  <a:gd name="T7" fmla="*/ 97 h 176"/>
                  <a:gd name="T8" fmla="*/ 19 w 38"/>
                  <a:gd name="T9" fmla="*/ 54 h 176"/>
                  <a:gd name="T10" fmla="*/ 8 w 38"/>
                  <a:gd name="T11" fmla="*/ 0 h 176"/>
                  <a:gd name="T12" fmla="*/ 0 w 38"/>
                  <a:gd name="T13" fmla="*/ 2 h 176"/>
                  <a:gd name="T14" fmla="*/ 11 w 38"/>
                  <a:gd name="T15" fmla="*/ 54 h 176"/>
                  <a:gd name="T16" fmla="*/ 17 w 38"/>
                  <a:gd name="T17" fmla="*/ 97 h 176"/>
                  <a:gd name="T18" fmla="*/ 22 w 38"/>
                  <a:gd name="T19" fmla="*/ 138 h 176"/>
                  <a:gd name="T20" fmla="*/ 31 w 38"/>
                  <a:gd name="T21" fmla="*/ 176 h 176"/>
                  <a:gd name="T22" fmla="*/ 31 w 38"/>
                  <a:gd name="T23" fmla="*/ 176 h 176"/>
                  <a:gd name="T24" fmla="*/ 38 w 38"/>
                  <a:gd name="T25" fmla="*/ 173 h 1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176"/>
                  <a:gd name="T41" fmla="*/ 38 w 38"/>
                  <a:gd name="T42" fmla="*/ 176 h 17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176">
                    <a:moveTo>
                      <a:pt x="38" y="173"/>
                    </a:moveTo>
                    <a:lnTo>
                      <a:pt x="38" y="173"/>
                    </a:lnTo>
                    <a:lnTo>
                      <a:pt x="30" y="138"/>
                    </a:lnTo>
                    <a:lnTo>
                      <a:pt x="25" y="97"/>
                    </a:lnTo>
                    <a:lnTo>
                      <a:pt x="19" y="54"/>
                    </a:lnTo>
                    <a:lnTo>
                      <a:pt x="8" y="0"/>
                    </a:lnTo>
                    <a:lnTo>
                      <a:pt x="0" y="2"/>
                    </a:lnTo>
                    <a:lnTo>
                      <a:pt x="11" y="54"/>
                    </a:lnTo>
                    <a:lnTo>
                      <a:pt x="17" y="97"/>
                    </a:lnTo>
                    <a:lnTo>
                      <a:pt x="22" y="138"/>
                    </a:lnTo>
                    <a:lnTo>
                      <a:pt x="31" y="176"/>
                    </a:lnTo>
                    <a:lnTo>
                      <a:pt x="38" y="1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70" name="Freeform 256"/>
              <p:cNvSpPr>
                <a:spLocks/>
              </p:cNvSpPr>
              <p:nvPr/>
            </p:nvSpPr>
            <p:spPr bwMode="auto">
              <a:xfrm>
                <a:off x="2888" y="2964"/>
                <a:ext cx="394" cy="412"/>
              </a:xfrm>
              <a:custGeom>
                <a:avLst/>
                <a:gdLst>
                  <a:gd name="T0" fmla="*/ 394 w 394"/>
                  <a:gd name="T1" fmla="*/ 405 h 412"/>
                  <a:gd name="T2" fmla="*/ 394 w 394"/>
                  <a:gd name="T3" fmla="*/ 405 h 412"/>
                  <a:gd name="T4" fmla="*/ 361 w 394"/>
                  <a:gd name="T5" fmla="*/ 387 h 412"/>
                  <a:gd name="T6" fmla="*/ 328 w 394"/>
                  <a:gd name="T7" fmla="*/ 366 h 412"/>
                  <a:gd name="T8" fmla="*/ 295 w 394"/>
                  <a:gd name="T9" fmla="*/ 343 h 412"/>
                  <a:gd name="T10" fmla="*/ 263 w 394"/>
                  <a:gd name="T11" fmla="*/ 318 h 412"/>
                  <a:gd name="T12" fmla="*/ 233 w 394"/>
                  <a:gd name="T13" fmla="*/ 293 h 412"/>
                  <a:gd name="T14" fmla="*/ 204 w 394"/>
                  <a:gd name="T15" fmla="*/ 268 h 412"/>
                  <a:gd name="T16" fmla="*/ 175 w 394"/>
                  <a:gd name="T17" fmla="*/ 240 h 412"/>
                  <a:gd name="T18" fmla="*/ 149 w 394"/>
                  <a:gd name="T19" fmla="*/ 212 h 412"/>
                  <a:gd name="T20" fmla="*/ 124 w 394"/>
                  <a:gd name="T21" fmla="*/ 184 h 412"/>
                  <a:gd name="T22" fmla="*/ 101 w 394"/>
                  <a:gd name="T23" fmla="*/ 156 h 412"/>
                  <a:gd name="T24" fmla="*/ 79 w 394"/>
                  <a:gd name="T25" fmla="*/ 128 h 412"/>
                  <a:gd name="T26" fmla="*/ 61 w 394"/>
                  <a:gd name="T27" fmla="*/ 100 h 412"/>
                  <a:gd name="T28" fmla="*/ 44 w 394"/>
                  <a:gd name="T29" fmla="*/ 73 h 412"/>
                  <a:gd name="T30" fmla="*/ 29 w 394"/>
                  <a:gd name="T31" fmla="*/ 49 h 412"/>
                  <a:gd name="T32" fmla="*/ 17 w 394"/>
                  <a:gd name="T33" fmla="*/ 23 h 412"/>
                  <a:gd name="T34" fmla="*/ 7 w 394"/>
                  <a:gd name="T35" fmla="*/ 0 h 412"/>
                  <a:gd name="T36" fmla="*/ 0 w 394"/>
                  <a:gd name="T37" fmla="*/ 3 h 412"/>
                  <a:gd name="T38" fmla="*/ 10 w 394"/>
                  <a:gd name="T39" fmla="*/ 26 h 412"/>
                  <a:gd name="T40" fmla="*/ 22 w 394"/>
                  <a:gd name="T41" fmla="*/ 51 h 412"/>
                  <a:gd name="T42" fmla="*/ 36 w 394"/>
                  <a:gd name="T43" fmla="*/ 78 h 412"/>
                  <a:gd name="T44" fmla="*/ 54 w 394"/>
                  <a:gd name="T45" fmla="*/ 105 h 412"/>
                  <a:gd name="T46" fmla="*/ 72 w 394"/>
                  <a:gd name="T47" fmla="*/ 133 h 412"/>
                  <a:gd name="T48" fmla="*/ 94 w 394"/>
                  <a:gd name="T49" fmla="*/ 161 h 412"/>
                  <a:gd name="T50" fmla="*/ 117 w 394"/>
                  <a:gd name="T51" fmla="*/ 189 h 412"/>
                  <a:gd name="T52" fmla="*/ 144 w 394"/>
                  <a:gd name="T53" fmla="*/ 217 h 412"/>
                  <a:gd name="T54" fmla="*/ 171 w 394"/>
                  <a:gd name="T55" fmla="*/ 245 h 412"/>
                  <a:gd name="T56" fmla="*/ 199 w 394"/>
                  <a:gd name="T57" fmla="*/ 273 h 412"/>
                  <a:gd name="T58" fmla="*/ 228 w 394"/>
                  <a:gd name="T59" fmla="*/ 300 h 412"/>
                  <a:gd name="T60" fmla="*/ 258 w 394"/>
                  <a:gd name="T61" fmla="*/ 326 h 412"/>
                  <a:gd name="T62" fmla="*/ 290 w 394"/>
                  <a:gd name="T63" fmla="*/ 350 h 412"/>
                  <a:gd name="T64" fmla="*/ 323 w 394"/>
                  <a:gd name="T65" fmla="*/ 373 h 412"/>
                  <a:gd name="T66" fmla="*/ 356 w 394"/>
                  <a:gd name="T67" fmla="*/ 394 h 412"/>
                  <a:gd name="T68" fmla="*/ 391 w 394"/>
                  <a:gd name="T69" fmla="*/ 412 h 412"/>
                  <a:gd name="T70" fmla="*/ 391 w 394"/>
                  <a:gd name="T71" fmla="*/ 412 h 412"/>
                  <a:gd name="T72" fmla="*/ 394 w 394"/>
                  <a:gd name="T73" fmla="*/ 405 h 41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94"/>
                  <a:gd name="T112" fmla="*/ 0 h 412"/>
                  <a:gd name="T113" fmla="*/ 394 w 394"/>
                  <a:gd name="T114" fmla="*/ 412 h 41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94" h="412">
                    <a:moveTo>
                      <a:pt x="394" y="405"/>
                    </a:moveTo>
                    <a:lnTo>
                      <a:pt x="394" y="405"/>
                    </a:lnTo>
                    <a:lnTo>
                      <a:pt x="361" y="387"/>
                    </a:lnTo>
                    <a:lnTo>
                      <a:pt x="328" y="366"/>
                    </a:lnTo>
                    <a:lnTo>
                      <a:pt x="295" y="343"/>
                    </a:lnTo>
                    <a:lnTo>
                      <a:pt x="263" y="318"/>
                    </a:lnTo>
                    <a:lnTo>
                      <a:pt x="233" y="293"/>
                    </a:lnTo>
                    <a:lnTo>
                      <a:pt x="204" y="268"/>
                    </a:lnTo>
                    <a:lnTo>
                      <a:pt x="175" y="240"/>
                    </a:lnTo>
                    <a:lnTo>
                      <a:pt x="149" y="212"/>
                    </a:lnTo>
                    <a:lnTo>
                      <a:pt x="124" y="184"/>
                    </a:lnTo>
                    <a:lnTo>
                      <a:pt x="101" y="156"/>
                    </a:lnTo>
                    <a:lnTo>
                      <a:pt x="79" y="128"/>
                    </a:lnTo>
                    <a:lnTo>
                      <a:pt x="61" y="100"/>
                    </a:lnTo>
                    <a:lnTo>
                      <a:pt x="44" y="73"/>
                    </a:lnTo>
                    <a:lnTo>
                      <a:pt x="29" y="49"/>
                    </a:lnTo>
                    <a:lnTo>
                      <a:pt x="17" y="23"/>
                    </a:lnTo>
                    <a:lnTo>
                      <a:pt x="7" y="0"/>
                    </a:lnTo>
                    <a:lnTo>
                      <a:pt x="0" y="3"/>
                    </a:lnTo>
                    <a:lnTo>
                      <a:pt x="10" y="26"/>
                    </a:lnTo>
                    <a:lnTo>
                      <a:pt x="22" y="51"/>
                    </a:lnTo>
                    <a:lnTo>
                      <a:pt x="36" y="78"/>
                    </a:lnTo>
                    <a:lnTo>
                      <a:pt x="54" y="105"/>
                    </a:lnTo>
                    <a:lnTo>
                      <a:pt x="72" y="133"/>
                    </a:lnTo>
                    <a:lnTo>
                      <a:pt x="94" y="161"/>
                    </a:lnTo>
                    <a:lnTo>
                      <a:pt x="117" y="189"/>
                    </a:lnTo>
                    <a:lnTo>
                      <a:pt x="144" y="217"/>
                    </a:lnTo>
                    <a:lnTo>
                      <a:pt x="171" y="245"/>
                    </a:lnTo>
                    <a:lnTo>
                      <a:pt x="199" y="273"/>
                    </a:lnTo>
                    <a:lnTo>
                      <a:pt x="228" y="300"/>
                    </a:lnTo>
                    <a:lnTo>
                      <a:pt x="258" y="326"/>
                    </a:lnTo>
                    <a:lnTo>
                      <a:pt x="290" y="350"/>
                    </a:lnTo>
                    <a:lnTo>
                      <a:pt x="323" y="373"/>
                    </a:lnTo>
                    <a:lnTo>
                      <a:pt x="356" y="394"/>
                    </a:lnTo>
                    <a:lnTo>
                      <a:pt x="391" y="412"/>
                    </a:lnTo>
                    <a:lnTo>
                      <a:pt x="394" y="40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71" name="Freeform 257"/>
              <p:cNvSpPr>
                <a:spLocks/>
              </p:cNvSpPr>
              <p:nvPr/>
            </p:nvSpPr>
            <p:spPr bwMode="auto">
              <a:xfrm>
                <a:off x="3279" y="3369"/>
                <a:ext cx="98" cy="39"/>
              </a:xfrm>
              <a:custGeom>
                <a:avLst/>
                <a:gdLst>
                  <a:gd name="T0" fmla="*/ 98 w 98"/>
                  <a:gd name="T1" fmla="*/ 32 h 39"/>
                  <a:gd name="T2" fmla="*/ 98 w 98"/>
                  <a:gd name="T3" fmla="*/ 32 h 39"/>
                  <a:gd name="T4" fmla="*/ 83 w 98"/>
                  <a:gd name="T5" fmla="*/ 28 h 39"/>
                  <a:gd name="T6" fmla="*/ 70 w 98"/>
                  <a:gd name="T7" fmla="*/ 24 h 39"/>
                  <a:gd name="T8" fmla="*/ 59 w 98"/>
                  <a:gd name="T9" fmla="*/ 22 h 39"/>
                  <a:gd name="T10" fmla="*/ 49 w 98"/>
                  <a:gd name="T11" fmla="*/ 20 h 39"/>
                  <a:gd name="T12" fmla="*/ 41 w 98"/>
                  <a:gd name="T13" fmla="*/ 17 h 39"/>
                  <a:gd name="T14" fmla="*/ 31 w 98"/>
                  <a:gd name="T15" fmla="*/ 13 h 39"/>
                  <a:gd name="T16" fmla="*/ 17 w 98"/>
                  <a:gd name="T17" fmla="*/ 7 h 39"/>
                  <a:gd name="T18" fmla="*/ 3 w 98"/>
                  <a:gd name="T19" fmla="*/ 0 h 39"/>
                  <a:gd name="T20" fmla="*/ 0 w 98"/>
                  <a:gd name="T21" fmla="*/ 7 h 39"/>
                  <a:gd name="T22" fmla="*/ 15 w 98"/>
                  <a:gd name="T23" fmla="*/ 15 h 39"/>
                  <a:gd name="T24" fmla="*/ 28 w 98"/>
                  <a:gd name="T25" fmla="*/ 21 h 39"/>
                  <a:gd name="T26" fmla="*/ 38 w 98"/>
                  <a:gd name="T27" fmla="*/ 24 h 39"/>
                  <a:gd name="T28" fmla="*/ 49 w 98"/>
                  <a:gd name="T29" fmla="*/ 27 h 39"/>
                  <a:gd name="T30" fmla="*/ 59 w 98"/>
                  <a:gd name="T31" fmla="*/ 29 h 39"/>
                  <a:gd name="T32" fmla="*/ 67 w 98"/>
                  <a:gd name="T33" fmla="*/ 32 h 39"/>
                  <a:gd name="T34" fmla="*/ 81 w 98"/>
                  <a:gd name="T35" fmla="*/ 35 h 39"/>
                  <a:gd name="T36" fmla="*/ 95 w 98"/>
                  <a:gd name="T37" fmla="*/ 39 h 39"/>
                  <a:gd name="T38" fmla="*/ 95 w 98"/>
                  <a:gd name="T39" fmla="*/ 39 h 39"/>
                  <a:gd name="T40" fmla="*/ 98 w 98"/>
                  <a:gd name="T41" fmla="*/ 32 h 3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8"/>
                  <a:gd name="T64" fmla="*/ 0 h 39"/>
                  <a:gd name="T65" fmla="*/ 98 w 98"/>
                  <a:gd name="T66" fmla="*/ 39 h 3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8" h="39">
                    <a:moveTo>
                      <a:pt x="98" y="32"/>
                    </a:moveTo>
                    <a:lnTo>
                      <a:pt x="98" y="32"/>
                    </a:lnTo>
                    <a:lnTo>
                      <a:pt x="83" y="28"/>
                    </a:lnTo>
                    <a:lnTo>
                      <a:pt x="70" y="24"/>
                    </a:lnTo>
                    <a:lnTo>
                      <a:pt x="59" y="22"/>
                    </a:lnTo>
                    <a:lnTo>
                      <a:pt x="49" y="20"/>
                    </a:lnTo>
                    <a:lnTo>
                      <a:pt x="41" y="17"/>
                    </a:lnTo>
                    <a:lnTo>
                      <a:pt x="31" y="13"/>
                    </a:lnTo>
                    <a:lnTo>
                      <a:pt x="17" y="7"/>
                    </a:lnTo>
                    <a:lnTo>
                      <a:pt x="3" y="0"/>
                    </a:lnTo>
                    <a:lnTo>
                      <a:pt x="0" y="7"/>
                    </a:lnTo>
                    <a:lnTo>
                      <a:pt x="15" y="15"/>
                    </a:lnTo>
                    <a:lnTo>
                      <a:pt x="28" y="21"/>
                    </a:lnTo>
                    <a:lnTo>
                      <a:pt x="38" y="24"/>
                    </a:lnTo>
                    <a:lnTo>
                      <a:pt x="49" y="27"/>
                    </a:lnTo>
                    <a:lnTo>
                      <a:pt x="59" y="29"/>
                    </a:lnTo>
                    <a:lnTo>
                      <a:pt x="67" y="32"/>
                    </a:lnTo>
                    <a:lnTo>
                      <a:pt x="81" y="35"/>
                    </a:lnTo>
                    <a:lnTo>
                      <a:pt x="95" y="39"/>
                    </a:lnTo>
                    <a:lnTo>
                      <a:pt x="9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72" name="Freeform 258"/>
              <p:cNvSpPr>
                <a:spLocks/>
              </p:cNvSpPr>
              <p:nvPr/>
            </p:nvSpPr>
            <p:spPr bwMode="auto">
              <a:xfrm>
                <a:off x="3374" y="3401"/>
                <a:ext cx="59" cy="12"/>
              </a:xfrm>
              <a:custGeom>
                <a:avLst/>
                <a:gdLst>
                  <a:gd name="T0" fmla="*/ 59 w 59"/>
                  <a:gd name="T1" fmla="*/ 3 h 12"/>
                  <a:gd name="T2" fmla="*/ 59 w 59"/>
                  <a:gd name="T3" fmla="*/ 3 h 12"/>
                  <a:gd name="T4" fmla="*/ 54 w 59"/>
                  <a:gd name="T5" fmla="*/ 2 h 12"/>
                  <a:gd name="T6" fmla="*/ 49 w 59"/>
                  <a:gd name="T7" fmla="*/ 2 h 12"/>
                  <a:gd name="T8" fmla="*/ 43 w 59"/>
                  <a:gd name="T9" fmla="*/ 2 h 12"/>
                  <a:gd name="T10" fmla="*/ 36 w 59"/>
                  <a:gd name="T11" fmla="*/ 2 h 12"/>
                  <a:gd name="T12" fmla="*/ 28 w 59"/>
                  <a:gd name="T13" fmla="*/ 2 h 12"/>
                  <a:gd name="T14" fmla="*/ 20 w 59"/>
                  <a:gd name="T15" fmla="*/ 3 h 12"/>
                  <a:gd name="T16" fmla="*/ 11 w 59"/>
                  <a:gd name="T17" fmla="*/ 2 h 12"/>
                  <a:gd name="T18" fmla="*/ 3 w 59"/>
                  <a:gd name="T19" fmla="*/ 0 h 12"/>
                  <a:gd name="T20" fmla="*/ 0 w 59"/>
                  <a:gd name="T21" fmla="*/ 7 h 12"/>
                  <a:gd name="T22" fmla="*/ 11 w 59"/>
                  <a:gd name="T23" fmla="*/ 10 h 12"/>
                  <a:gd name="T24" fmla="*/ 20 w 59"/>
                  <a:gd name="T25" fmla="*/ 11 h 12"/>
                  <a:gd name="T26" fmla="*/ 28 w 59"/>
                  <a:gd name="T27" fmla="*/ 12 h 12"/>
                  <a:gd name="T28" fmla="*/ 36 w 59"/>
                  <a:gd name="T29" fmla="*/ 12 h 12"/>
                  <a:gd name="T30" fmla="*/ 43 w 59"/>
                  <a:gd name="T31" fmla="*/ 12 h 12"/>
                  <a:gd name="T32" fmla="*/ 49 w 59"/>
                  <a:gd name="T33" fmla="*/ 12 h 12"/>
                  <a:gd name="T34" fmla="*/ 54 w 59"/>
                  <a:gd name="T35" fmla="*/ 12 h 12"/>
                  <a:gd name="T36" fmla="*/ 59 w 59"/>
                  <a:gd name="T37" fmla="*/ 11 h 12"/>
                  <a:gd name="T38" fmla="*/ 59 w 59"/>
                  <a:gd name="T39" fmla="*/ 11 h 12"/>
                  <a:gd name="T40" fmla="*/ 59 w 59"/>
                  <a:gd name="T41" fmla="*/ 3 h 1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9"/>
                  <a:gd name="T64" fmla="*/ 0 h 12"/>
                  <a:gd name="T65" fmla="*/ 59 w 59"/>
                  <a:gd name="T66" fmla="*/ 12 h 1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9" h="12">
                    <a:moveTo>
                      <a:pt x="59" y="3"/>
                    </a:moveTo>
                    <a:lnTo>
                      <a:pt x="59" y="3"/>
                    </a:lnTo>
                    <a:lnTo>
                      <a:pt x="54" y="2"/>
                    </a:lnTo>
                    <a:lnTo>
                      <a:pt x="49" y="2"/>
                    </a:lnTo>
                    <a:lnTo>
                      <a:pt x="43" y="2"/>
                    </a:lnTo>
                    <a:lnTo>
                      <a:pt x="36" y="2"/>
                    </a:lnTo>
                    <a:lnTo>
                      <a:pt x="28" y="2"/>
                    </a:lnTo>
                    <a:lnTo>
                      <a:pt x="20" y="3"/>
                    </a:lnTo>
                    <a:lnTo>
                      <a:pt x="11" y="2"/>
                    </a:lnTo>
                    <a:lnTo>
                      <a:pt x="3" y="0"/>
                    </a:lnTo>
                    <a:lnTo>
                      <a:pt x="0" y="7"/>
                    </a:lnTo>
                    <a:lnTo>
                      <a:pt x="11" y="10"/>
                    </a:lnTo>
                    <a:lnTo>
                      <a:pt x="20" y="11"/>
                    </a:lnTo>
                    <a:lnTo>
                      <a:pt x="28" y="12"/>
                    </a:lnTo>
                    <a:lnTo>
                      <a:pt x="36" y="12"/>
                    </a:lnTo>
                    <a:lnTo>
                      <a:pt x="43" y="12"/>
                    </a:lnTo>
                    <a:lnTo>
                      <a:pt x="49" y="12"/>
                    </a:lnTo>
                    <a:lnTo>
                      <a:pt x="54" y="12"/>
                    </a:lnTo>
                    <a:lnTo>
                      <a:pt x="59" y="11"/>
                    </a:lnTo>
                    <a:lnTo>
                      <a:pt x="59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73" name="Freeform 259"/>
              <p:cNvSpPr>
                <a:spLocks/>
              </p:cNvSpPr>
              <p:nvPr/>
            </p:nvSpPr>
            <p:spPr bwMode="auto">
              <a:xfrm>
                <a:off x="3433" y="3404"/>
                <a:ext cx="72" cy="35"/>
              </a:xfrm>
              <a:custGeom>
                <a:avLst/>
                <a:gdLst>
                  <a:gd name="T0" fmla="*/ 72 w 72"/>
                  <a:gd name="T1" fmla="*/ 27 h 35"/>
                  <a:gd name="T2" fmla="*/ 72 w 72"/>
                  <a:gd name="T3" fmla="*/ 27 h 35"/>
                  <a:gd name="T4" fmla="*/ 62 w 72"/>
                  <a:gd name="T5" fmla="*/ 25 h 35"/>
                  <a:gd name="T6" fmla="*/ 54 w 72"/>
                  <a:gd name="T7" fmla="*/ 22 h 35"/>
                  <a:gd name="T8" fmla="*/ 44 w 72"/>
                  <a:gd name="T9" fmla="*/ 19 h 35"/>
                  <a:gd name="T10" fmla="*/ 35 w 72"/>
                  <a:gd name="T11" fmla="*/ 14 h 35"/>
                  <a:gd name="T12" fmla="*/ 26 w 72"/>
                  <a:gd name="T13" fmla="*/ 9 h 35"/>
                  <a:gd name="T14" fmla="*/ 17 w 72"/>
                  <a:gd name="T15" fmla="*/ 5 h 35"/>
                  <a:gd name="T16" fmla="*/ 10 w 72"/>
                  <a:gd name="T17" fmla="*/ 3 h 35"/>
                  <a:gd name="T18" fmla="*/ 0 w 72"/>
                  <a:gd name="T19" fmla="*/ 0 h 35"/>
                  <a:gd name="T20" fmla="*/ 0 w 72"/>
                  <a:gd name="T21" fmla="*/ 8 h 35"/>
                  <a:gd name="T22" fmla="*/ 7 w 72"/>
                  <a:gd name="T23" fmla="*/ 10 h 35"/>
                  <a:gd name="T24" fmla="*/ 15 w 72"/>
                  <a:gd name="T25" fmla="*/ 13 h 35"/>
                  <a:gd name="T26" fmla="*/ 23 w 72"/>
                  <a:gd name="T27" fmla="*/ 16 h 35"/>
                  <a:gd name="T28" fmla="*/ 33 w 72"/>
                  <a:gd name="T29" fmla="*/ 21 h 35"/>
                  <a:gd name="T30" fmla="*/ 41 w 72"/>
                  <a:gd name="T31" fmla="*/ 26 h 35"/>
                  <a:gd name="T32" fmla="*/ 51 w 72"/>
                  <a:gd name="T33" fmla="*/ 30 h 35"/>
                  <a:gd name="T34" fmla="*/ 62 w 72"/>
                  <a:gd name="T35" fmla="*/ 32 h 35"/>
                  <a:gd name="T36" fmla="*/ 72 w 72"/>
                  <a:gd name="T37" fmla="*/ 35 h 35"/>
                  <a:gd name="T38" fmla="*/ 72 w 72"/>
                  <a:gd name="T39" fmla="*/ 35 h 35"/>
                  <a:gd name="T40" fmla="*/ 72 w 72"/>
                  <a:gd name="T41" fmla="*/ 27 h 3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2"/>
                  <a:gd name="T64" fmla="*/ 0 h 35"/>
                  <a:gd name="T65" fmla="*/ 72 w 72"/>
                  <a:gd name="T66" fmla="*/ 35 h 3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2" h="35">
                    <a:moveTo>
                      <a:pt x="72" y="27"/>
                    </a:moveTo>
                    <a:lnTo>
                      <a:pt x="72" y="27"/>
                    </a:lnTo>
                    <a:lnTo>
                      <a:pt x="62" y="25"/>
                    </a:lnTo>
                    <a:lnTo>
                      <a:pt x="54" y="22"/>
                    </a:lnTo>
                    <a:lnTo>
                      <a:pt x="44" y="19"/>
                    </a:lnTo>
                    <a:lnTo>
                      <a:pt x="35" y="14"/>
                    </a:lnTo>
                    <a:lnTo>
                      <a:pt x="26" y="9"/>
                    </a:lnTo>
                    <a:lnTo>
                      <a:pt x="17" y="5"/>
                    </a:lnTo>
                    <a:lnTo>
                      <a:pt x="10" y="3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7" y="10"/>
                    </a:lnTo>
                    <a:lnTo>
                      <a:pt x="15" y="13"/>
                    </a:lnTo>
                    <a:lnTo>
                      <a:pt x="23" y="16"/>
                    </a:lnTo>
                    <a:lnTo>
                      <a:pt x="33" y="21"/>
                    </a:lnTo>
                    <a:lnTo>
                      <a:pt x="41" y="26"/>
                    </a:lnTo>
                    <a:lnTo>
                      <a:pt x="51" y="30"/>
                    </a:lnTo>
                    <a:lnTo>
                      <a:pt x="62" y="32"/>
                    </a:lnTo>
                    <a:lnTo>
                      <a:pt x="72" y="35"/>
                    </a:lnTo>
                    <a:lnTo>
                      <a:pt x="72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74" name="Freeform 260"/>
              <p:cNvSpPr>
                <a:spLocks/>
              </p:cNvSpPr>
              <p:nvPr/>
            </p:nvSpPr>
            <p:spPr bwMode="auto">
              <a:xfrm>
                <a:off x="3505" y="3421"/>
                <a:ext cx="269" cy="22"/>
              </a:xfrm>
              <a:custGeom>
                <a:avLst/>
                <a:gdLst>
                  <a:gd name="T0" fmla="*/ 267 w 269"/>
                  <a:gd name="T1" fmla="*/ 0 h 22"/>
                  <a:gd name="T2" fmla="*/ 267 w 269"/>
                  <a:gd name="T3" fmla="*/ 0 h 22"/>
                  <a:gd name="T4" fmla="*/ 260 w 269"/>
                  <a:gd name="T5" fmla="*/ 3 h 22"/>
                  <a:gd name="T6" fmla="*/ 247 w 269"/>
                  <a:gd name="T7" fmla="*/ 5 h 22"/>
                  <a:gd name="T8" fmla="*/ 233 w 269"/>
                  <a:gd name="T9" fmla="*/ 7 h 22"/>
                  <a:gd name="T10" fmla="*/ 217 w 269"/>
                  <a:gd name="T11" fmla="*/ 9 h 22"/>
                  <a:gd name="T12" fmla="*/ 199 w 269"/>
                  <a:gd name="T13" fmla="*/ 10 h 22"/>
                  <a:gd name="T14" fmla="*/ 179 w 269"/>
                  <a:gd name="T15" fmla="*/ 10 h 22"/>
                  <a:gd name="T16" fmla="*/ 158 w 269"/>
                  <a:gd name="T17" fmla="*/ 10 h 22"/>
                  <a:gd name="T18" fmla="*/ 138 w 269"/>
                  <a:gd name="T19" fmla="*/ 11 h 22"/>
                  <a:gd name="T20" fmla="*/ 117 w 269"/>
                  <a:gd name="T21" fmla="*/ 11 h 22"/>
                  <a:gd name="T22" fmla="*/ 96 w 269"/>
                  <a:gd name="T23" fmla="*/ 13 h 22"/>
                  <a:gd name="T24" fmla="*/ 77 w 269"/>
                  <a:gd name="T25" fmla="*/ 13 h 22"/>
                  <a:gd name="T26" fmla="*/ 57 w 269"/>
                  <a:gd name="T27" fmla="*/ 11 h 22"/>
                  <a:gd name="T28" fmla="*/ 40 w 269"/>
                  <a:gd name="T29" fmla="*/ 11 h 22"/>
                  <a:gd name="T30" fmla="*/ 24 w 269"/>
                  <a:gd name="T31" fmla="*/ 11 h 22"/>
                  <a:gd name="T32" fmla="*/ 11 w 269"/>
                  <a:gd name="T33" fmla="*/ 11 h 22"/>
                  <a:gd name="T34" fmla="*/ 0 w 269"/>
                  <a:gd name="T35" fmla="*/ 10 h 22"/>
                  <a:gd name="T36" fmla="*/ 0 w 269"/>
                  <a:gd name="T37" fmla="*/ 18 h 22"/>
                  <a:gd name="T38" fmla="*/ 11 w 269"/>
                  <a:gd name="T39" fmla="*/ 19 h 22"/>
                  <a:gd name="T40" fmla="*/ 24 w 269"/>
                  <a:gd name="T41" fmla="*/ 21 h 22"/>
                  <a:gd name="T42" fmla="*/ 40 w 269"/>
                  <a:gd name="T43" fmla="*/ 21 h 22"/>
                  <a:gd name="T44" fmla="*/ 57 w 269"/>
                  <a:gd name="T45" fmla="*/ 21 h 22"/>
                  <a:gd name="T46" fmla="*/ 77 w 269"/>
                  <a:gd name="T47" fmla="*/ 22 h 22"/>
                  <a:gd name="T48" fmla="*/ 96 w 269"/>
                  <a:gd name="T49" fmla="*/ 22 h 22"/>
                  <a:gd name="T50" fmla="*/ 117 w 269"/>
                  <a:gd name="T51" fmla="*/ 21 h 22"/>
                  <a:gd name="T52" fmla="*/ 138 w 269"/>
                  <a:gd name="T53" fmla="*/ 21 h 22"/>
                  <a:gd name="T54" fmla="*/ 158 w 269"/>
                  <a:gd name="T55" fmla="*/ 20 h 22"/>
                  <a:gd name="T56" fmla="*/ 179 w 269"/>
                  <a:gd name="T57" fmla="*/ 20 h 22"/>
                  <a:gd name="T58" fmla="*/ 199 w 269"/>
                  <a:gd name="T59" fmla="*/ 18 h 22"/>
                  <a:gd name="T60" fmla="*/ 217 w 269"/>
                  <a:gd name="T61" fmla="*/ 16 h 22"/>
                  <a:gd name="T62" fmla="*/ 233 w 269"/>
                  <a:gd name="T63" fmla="*/ 14 h 22"/>
                  <a:gd name="T64" fmla="*/ 247 w 269"/>
                  <a:gd name="T65" fmla="*/ 13 h 22"/>
                  <a:gd name="T66" fmla="*/ 260 w 269"/>
                  <a:gd name="T67" fmla="*/ 10 h 22"/>
                  <a:gd name="T68" fmla="*/ 269 w 269"/>
                  <a:gd name="T69" fmla="*/ 8 h 22"/>
                  <a:gd name="T70" fmla="*/ 269 w 269"/>
                  <a:gd name="T71" fmla="*/ 8 h 22"/>
                  <a:gd name="T72" fmla="*/ 267 w 269"/>
                  <a:gd name="T73" fmla="*/ 0 h 2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69"/>
                  <a:gd name="T112" fmla="*/ 0 h 22"/>
                  <a:gd name="T113" fmla="*/ 269 w 269"/>
                  <a:gd name="T114" fmla="*/ 22 h 2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69" h="22">
                    <a:moveTo>
                      <a:pt x="267" y="0"/>
                    </a:moveTo>
                    <a:lnTo>
                      <a:pt x="267" y="0"/>
                    </a:lnTo>
                    <a:lnTo>
                      <a:pt x="260" y="3"/>
                    </a:lnTo>
                    <a:lnTo>
                      <a:pt x="247" y="5"/>
                    </a:lnTo>
                    <a:lnTo>
                      <a:pt x="233" y="7"/>
                    </a:lnTo>
                    <a:lnTo>
                      <a:pt x="217" y="9"/>
                    </a:lnTo>
                    <a:lnTo>
                      <a:pt x="199" y="10"/>
                    </a:lnTo>
                    <a:lnTo>
                      <a:pt x="179" y="10"/>
                    </a:lnTo>
                    <a:lnTo>
                      <a:pt x="158" y="10"/>
                    </a:lnTo>
                    <a:lnTo>
                      <a:pt x="138" y="11"/>
                    </a:lnTo>
                    <a:lnTo>
                      <a:pt x="117" y="11"/>
                    </a:lnTo>
                    <a:lnTo>
                      <a:pt x="96" y="13"/>
                    </a:lnTo>
                    <a:lnTo>
                      <a:pt x="77" y="13"/>
                    </a:lnTo>
                    <a:lnTo>
                      <a:pt x="57" y="11"/>
                    </a:lnTo>
                    <a:lnTo>
                      <a:pt x="40" y="11"/>
                    </a:lnTo>
                    <a:lnTo>
                      <a:pt x="24" y="11"/>
                    </a:lnTo>
                    <a:lnTo>
                      <a:pt x="11" y="11"/>
                    </a:lnTo>
                    <a:lnTo>
                      <a:pt x="0" y="10"/>
                    </a:lnTo>
                    <a:lnTo>
                      <a:pt x="0" y="18"/>
                    </a:lnTo>
                    <a:lnTo>
                      <a:pt x="11" y="19"/>
                    </a:lnTo>
                    <a:lnTo>
                      <a:pt x="24" y="21"/>
                    </a:lnTo>
                    <a:lnTo>
                      <a:pt x="40" y="21"/>
                    </a:lnTo>
                    <a:lnTo>
                      <a:pt x="57" y="21"/>
                    </a:lnTo>
                    <a:lnTo>
                      <a:pt x="77" y="22"/>
                    </a:lnTo>
                    <a:lnTo>
                      <a:pt x="96" y="22"/>
                    </a:lnTo>
                    <a:lnTo>
                      <a:pt x="117" y="21"/>
                    </a:lnTo>
                    <a:lnTo>
                      <a:pt x="138" y="21"/>
                    </a:lnTo>
                    <a:lnTo>
                      <a:pt x="158" y="20"/>
                    </a:lnTo>
                    <a:lnTo>
                      <a:pt x="179" y="20"/>
                    </a:lnTo>
                    <a:lnTo>
                      <a:pt x="199" y="18"/>
                    </a:lnTo>
                    <a:lnTo>
                      <a:pt x="217" y="16"/>
                    </a:lnTo>
                    <a:lnTo>
                      <a:pt x="233" y="14"/>
                    </a:lnTo>
                    <a:lnTo>
                      <a:pt x="247" y="13"/>
                    </a:lnTo>
                    <a:lnTo>
                      <a:pt x="260" y="10"/>
                    </a:lnTo>
                    <a:lnTo>
                      <a:pt x="269" y="8"/>
                    </a:lnTo>
                    <a:lnTo>
                      <a:pt x="26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75" name="Freeform 261"/>
              <p:cNvSpPr>
                <a:spLocks/>
              </p:cNvSpPr>
              <p:nvPr/>
            </p:nvSpPr>
            <p:spPr bwMode="auto">
              <a:xfrm>
                <a:off x="3772" y="3384"/>
                <a:ext cx="135" cy="45"/>
              </a:xfrm>
              <a:custGeom>
                <a:avLst/>
                <a:gdLst>
                  <a:gd name="T0" fmla="*/ 135 w 135"/>
                  <a:gd name="T1" fmla="*/ 0 h 45"/>
                  <a:gd name="T2" fmla="*/ 135 w 135"/>
                  <a:gd name="T3" fmla="*/ 0 h 45"/>
                  <a:gd name="T4" fmla="*/ 121 w 135"/>
                  <a:gd name="T5" fmla="*/ 0 h 45"/>
                  <a:gd name="T6" fmla="*/ 105 w 135"/>
                  <a:gd name="T7" fmla="*/ 2 h 45"/>
                  <a:gd name="T8" fmla="*/ 87 w 135"/>
                  <a:gd name="T9" fmla="*/ 7 h 45"/>
                  <a:gd name="T10" fmla="*/ 68 w 135"/>
                  <a:gd name="T11" fmla="*/ 13 h 45"/>
                  <a:gd name="T12" fmla="*/ 51 w 135"/>
                  <a:gd name="T13" fmla="*/ 19 h 45"/>
                  <a:gd name="T14" fmla="*/ 33 w 135"/>
                  <a:gd name="T15" fmla="*/ 27 h 45"/>
                  <a:gd name="T16" fmla="*/ 16 w 135"/>
                  <a:gd name="T17" fmla="*/ 33 h 45"/>
                  <a:gd name="T18" fmla="*/ 0 w 135"/>
                  <a:gd name="T19" fmla="*/ 37 h 45"/>
                  <a:gd name="T20" fmla="*/ 2 w 135"/>
                  <a:gd name="T21" fmla="*/ 45 h 45"/>
                  <a:gd name="T22" fmla="*/ 18 w 135"/>
                  <a:gd name="T23" fmla="*/ 40 h 45"/>
                  <a:gd name="T24" fmla="*/ 35 w 135"/>
                  <a:gd name="T25" fmla="*/ 34 h 45"/>
                  <a:gd name="T26" fmla="*/ 54 w 135"/>
                  <a:gd name="T27" fmla="*/ 27 h 45"/>
                  <a:gd name="T28" fmla="*/ 71 w 135"/>
                  <a:gd name="T29" fmla="*/ 20 h 45"/>
                  <a:gd name="T30" fmla="*/ 89 w 135"/>
                  <a:gd name="T31" fmla="*/ 14 h 45"/>
                  <a:gd name="T32" fmla="*/ 105 w 135"/>
                  <a:gd name="T33" fmla="*/ 9 h 45"/>
                  <a:gd name="T34" fmla="*/ 121 w 135"/>
                  <a:gd name="T35" fmla="*/ 7 h 45"/>
                  <a:gd name="T36" fmla="*/ 135 w 135"/>
                  <a:gd name="T37" fmla="*/ 7 h 45"/>
                  <a:gd name="T38" fmla="*/ 135 w 135"/>
                  <a:gd name="T39" fmla="*/ 7 h 45"/>
                  <a:gd name="T40" fmla="*/ 135 w 135"/>
                  <a:gd name="T41" fmla="*/ 0 h 4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35"/>
                  <a:gd name="T64" fmla="*/ 0 h 45"/>
                  <a:gd name="T65" fmla="*/ 135 w 135"/>
                  <a:gd name="T66" fmla="*/ 45 h 4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35" h="45">
                    <a:moveTo>
                      <a:pt x="135" y="0"/>
                    </a:moveTo>
                    <a:lnTo>
                      <a:pt x="135" y="0"/>
                    </a:lnTo>
                    <a:lnTo>
                      <a:pt x="121" y="0"/>
                    </a:lnTo>
                    <a:lnTo>
                      <a:pt x="105" y="2"/>
                    </a:lnTo>
                    <a:lnTo>
                      <a:pt x="87" y="7"/>
                    </a:lnTo>
                    <a:lnTo>
                      <a:pt x="68" y="13"/>
                    </a:lnTo>
                    <a:lnTo>
                      <a:pt x="51" y="19"/>
                    </a:lnTo>
                    <a:lnTo>
                      <a:pt x="33" y="27"/>
                    </a:lnTo>
                    <a:lnTo>
                      <a:pt x="16" y="33"/>
                    </a:lnTo>
                    <a:lnTo>
                      <a:pt x="0" y="37"/>
                    </a:lnTo>
                    <a:lnTo>
                      <a:pt x="2" y="45"/>
                    </a:lnTo>
                    <a:lnTo>
                      <a:pt x="18" y="40"/>
                    </a:lnTo>
                    <a:lnTo>
                      <a:pt x="35" y="34"/>
                    </a:lnTo>
                    <a:lnTo>
                      <a:pt x="54" y="27"/>
                    </a:lnTo>
                    <a:lnTo>
                      <a:pt x="71" y="20"/>
                    </a:lnTo>
                    <a:lnTo>
                      <a:pt x="89" y="14"/>
                    </a:lnTo>
                    <a:lnTo>
                      <a:pt x="105" y="9"/>
                    </a:lnTo>
                    <a:lnTo>
                      <a:pt x="121" y="7"/>
                    </a:lnTo>
                    <a:lnTo>
                      <a:pt x="135" y="7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76" name="Freeform 262"/>
              <p:cNvSpPr>
                <a:spLocks/>
              </p:cNvSpPr>
              <p:nvPr/>
            </p:nvSpPr>
            <p:spPr bwMode="auto">
              <a:xfrm>
                <a:off x="3907" y="3357"/>
                <a:ext cx="116" cy="35"/>
              </a:xfrm>
              <a:custGeom>
                <a:avLst/>
                <a:gdLst>
                  <a:gd name="T0" fmla="*/ 111 w 116"/>
                  <a:gd name="T1" fmla="*/ 7 h 35"/>
                  <a:gd name="T2" fmla="*/ 109 w 116"/>
                  <a:gd name="T3" fmla="*/ 0 h 35"/>
                  <a:gd name="T4" fmla="*/ 98 w 116"/>
                  <a:gd name="T5" fmla="*/ 6 h 35"/>
                  <a:gd name="T6" fmla="*/ 86 w 116"/>
                  <a:gd name="T7" fmla="*/ 12 h 35"/>
                  <a:gd name="T8" fmla="*/ 72 w 116"/>
                  <a:gd name="T9" fmla="*/ 17 h 35"/>
                  <a:gd name="T10" fmla="*/ 59 w 116"/>
                  <a:gd name="T11" fmla="*/ 21 h 35"/>
                  <a:gd name="T12" fmla="*/ 44 w 116"/>
                  <a:gd name="T13" fmla="*/ 24 h 35"/>
                  <a:gd name="T14" fmla="*/ 30 w 116"/>
                  <a:gd name="T15" fmla="*/ 27 h 35"/>
                  <a:gd name="T16" fmla="*/ 15 w 116"/>
                  <a:gd name="T17" fmla="*/ 25 h 35"/>
                  <a:gd name="T18" fmla="*/ 0 w 116"/>
                  <a:gd name="T19" fmla="*/ 27 h 35"/>
                  <a:gd name="T20" fmla="*/ 0 w 116"/>
                  <a:gd name="T21" fmla="*/ 34 h 35"/>
                  <a:gd name="T22" fmla="*/ 15 w 116"/>
                  <a:gd name="T23" fmla="*/ 35 h 35"/>
                  <a:gd name="T24" fmla="*/ 30 w 116"/>
                  <a:gd name="T25" fmla="*/ 34 h 35"/>
                  <a:gd name="T26" fmla="*/ 44 w 116"/>
                  <a:gd name="T27" fmla="*/ 32 h 35"/>
                  <a:gd name="T28" fmla="*/ 59 w 116"/>
                  <a:gd name="T29" fmla="*/ 28 h 35"/>
                  <a:gd name="T30" fmla="*/ 75 w 116"/>
                  <a:gd name="T31" fmla="*/ 24 h 35"/>
                  <a:gd name="T32" fmla="*/ 88 w 116"/>
                  <a:gd name="T33" fmla="*/ 19 h 35"/>
                  <a:gd name="T34" fmla="*/ 100 w 116"/>
                  <a:gd name="T35" fmla="*/ 13 h 35"/>
                  <a:gd name="T36" fmla="*/ 114 w 116"/>
                  <a:gd name="T37" fmla="*/ 7 h 35"/>
                  <a:gd name="T38" fmla="*/ 111 w 116"/>
                  <a:gd name="T39" fmla="*/ 0 h 35"/>
                  <a:gd name="T40" fmla="*/ 114 w 116"/>
                  <a:gd name="T41" fmla="*/ 7 h 35"/>
                  <a:gd name="T42" fmla="*/ 116 w 116"/>
                  <a:gd name="T43" fmla="*/ 5 h 35"/>
                  <a:gd name="T44" fmla="*/ 115 w 116"/>
                  <a:gd name="T45" fmla="*/ 1 h 35"/>
                  <a:gd name="T46" fmla="*/ 113 w 116"/>
                  <a:gd name="T47" fmla="*/ 0 h 35"/>
                  <a:gd name="T48" fmla="*/ 109 w 116"/>
                  <a:gd name="T49" fmla="*/ 0 h 35"/>
                  <a:gd name="T50" fmla="*/ 111 w 116"/>
                  <a:gd name="T51" fmla="*/ 7 h 3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6"/>
                  <a:gd name="T79" fmla="*/ 0 h 35"/>
                  <a:gd name="T80" fmla="*/ 116 w 116"/>
                  <a:gd name="T81" fmla="*/ 35 h 3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6" h="35">
                    <a:moveTo>
                      <a:pt x="111" y="7"/>
                    </a:moveTo>
                    <a:lnTo>
                      <a:pt x="109" y="0"/>
                    </a:lnTo>
                    <a:lnTo>
                      <a:pt x="98" y="6"/>
                    </a:lnTo>
                    <a:lnTo>
                      <a:pt x="86" y="12"/>
                    </a:lnTo>
                    <a:lnTo>
                      <a:pt x="72" y="17"/>
                    </a:lnTo>
                    <a:lnTo>
                      <a:pt x="59" y="21"/>
                    </a:lnTo>
                    <a:lnTo>
                      <a:pt x="44" y="24"/>
                    </a:lnTo>
                    <a:lnTo>
                      <a:pt x="30" y="27"/>
                    </a:lnTo>
                    <a:lnTo>
                      <a:pt x="15" y="25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15" y="35"/>
                    </a:lnTo>
                    <a:lnTo>
                      <a:pt x="30" y="34"/>
                    </a:lnTo>
                    <a:lnTo>
                      <a:pt x="44" y="32"/>
                    </a:lnTo>
                    <a:lnTo>
                      <a:pt x="59" y="28"/>
                    </a:lnTo>
                    <a:lnTo>
                      <a:pt x="75" y="24"/>
                    </a:lnTo>
                    <a:lnTo>
                      <a:pt x="88" y="19"/>
                    </a:lnTo>
                    <a:lnTo>
                      <a:pt x="100" y="13"/>
                    </a:lnTo>
                    <a:lnTo>
                      <a:pt x="114" y="7"/>
                    </a:lnTo>
                    <a:lnTo>
                      <a:pt x="111" y="0"/>
                    </a:lnTo>
                    <a:lnTo>
                      <a:pt x="114" y="7"/>
                    </a:lnTo>
                    <a:lnTo>
                      <a:pt x="116" y="5"/>
                    </a:lnTo>
                    <a:lnTo>
                      <a:pt x="115" y="1"/>
                    </a:lnTo>
                    <a:lnTo>
                      <a:pt x="113" y="0"/>
                    </a:lnTo>
                    <a:lnTo>
                      <a:pt x="109" y="0"/>
                    </a:lnTo>
                    <a:lnTo>
                      <a:pt x="111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77" name="Freeform 263"/>
              <p:cNvSpPr>
                <a:spLocks/>
              </p:cNvSpPr>
              <p:nvPr/>
            </p:nvSpPr>
            <p:spPr bwMode="auto">
              <a:xfrm>
                <a:off x="3876" y="3357"/>
                <a:ext cx="142" cy="28"/>
              </a:xfrm>
              <a:custGeom>
                <a:avLst/>
                <a:gdLst>
                  <a:gd name="T0" fmla="*/ 0 w 142"/>
                  <a:gd name="T1" fmla="*/ 28 h 28"/>
                  <a:gd name="T2" fmla="*/ 0 w 142"/>
                  <a:gd name="T3" fmla="*/ 28 h 28"/>
                  <a:gd name="T4" fmla="*/ 12 w 142"/>
                  <a:gd name="T5" fmla="*/ 27 h 28"/>
                  <a:gd name="T6" fmla="*/ 28 w 142"/>
                  <a:gd name="T7" fmla="*/ 24 h 28"/>
                  <a:gd name="T8" fmla="*/ 48 w 142"/>
                  <a:gd name="T9" fmla="*/ 22 h 28"/>
                  <a:gd name="T10" fmla="*/ 70 w 142"/>
                  <a:gd name="T11" fmla="*/ 18 h 28"/>
                  <a:gd name="T12" fmla="*/ 92 w 142"/>
                  <a:gd name="T13" fmla="*/ 16 h 28"/>
                  <a:gd name="T14" fmla="*/ 113 w 142"/>
                  <a:gd name="T15" fmla="*/ 12 h 28"/>
                  <a:gd name="T16" fmla="*/ 130 w 142"/>
                  <a:gd name="T17" fmla="*/ 10 h 28"/>
                  <a:gd name="T18" fmla="*/ 142 w 142"/>
                  <a:gd name="T19" fmla="*/ 7 h 28"/>
                  <a:gd name="T20" fmla="*/ 142 w 142"/>
                  <a:gd name="T21" fmla="*/ 0 h 28"/>
                  <a:gd name="T22" fmla="*/ 130 w 142"/>
                  <a:gd name="T23" fmla="*/ 2 h 28"/>
                  <a:gd name="T24" fmla="*/ 113 w 142"/>
                  <a:gd name="T25" fmla="*/ 5 h 28"/>
                  <a:gd name="T26" fmla="*/ 92 w 142"/>
                  <a:gd name="T27" fmla="*/ 8 h 28"/>
                  <a:gd name="T28" fmla="*/ 70 w 142"/>
                  <a:gd name="T29" fmla="*/ 11 h 28"/>
                  <a:gd name="T30" fmla="*/ 48 w 142"/>
                  <a:gd name="T31" fmla="*/ 14 h 28"/>
                  <a:gd name="T32" fmla="*/ 28 w 142"/>
                  <a:gd name="T33" fmla="*/ 17 h 28"/>
                  <a:gd name="T34" fmla="*/ 12 w 142"/>
                  <a:gd name="T35" fmla="*/ 19 h 28"/>
                  <a:gd name="T36" fmla="*/ 0 w 142"/>
                  <a:gd name="T37" fmla="*/ 21 h 28"/>
                  <a:gd name="T38" fmla="*/ 0 w 142"/>
                  <a:gd name="T39" fmla="*/ 21 h 28"/>
                  <a:gd name="T40" fmla="*/ 0 w 142"/>
                  <a:gd name="T41" fmla="*/ 28 h 2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2"/>
                  <a:gd name="T64" fmla="*/ 0 h 28"/>
                  <a:gd name="T65" fmla="*/ 142 w 142"/>
                  <a:gd name="T66" fmla="*/ 28 h 2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2" h="28">
                    <a:moveTo>
                      <a:pt x="0" y="28"/>
                    </a:moveTo>
                    <a:lnTo>
                      <a:pt x="0" y="28"/>
                    </a:lnTo>
                    <a:lnTo>
                      <a:pt x="12" y="27"/>
                    </a:lnTo>
                    <a:lnTo>
                      <a:pt x="28" y="24"/>
                    </a:lnTo>
                    <a:lnTo>
                      <a:pt x="48" y="22"/>
                    </a:lnTo>
                    <a:lnTo>
                      <a:pt x="70" y="18"/>
                    </a:lnTo>
                    <a:lnTo>
                      <a:pt x="92" y="16"/>
                    </a:lnTo>
                    <a:lnTo>
                      <a:pt x="113" y="12"/>
                    </a:lnTo>
                    <a:lnTo>
                      <a:pt x="130" y="10"/>
                    </a:lnTo>
                    <a:lnTo>
                      <a:pt x="142" y="7"/>
                    </a:lnTo>
                    <a:lnTo>
                      <a:pt x="142" y="0"/>
                    </a:lnTo>
                    <a:lnTo>
                      <a:pt x="130" y="2"/>
                    </a:lnTo>
                    <a:lnTo>
                      <a:pt x="113" y="5"/>
                    </a:lnTo>
                    <a:lnTo>
                      <a:pt x="92" y="8"/>
                    </a:lnTo>
                    <a:lnTo>
                      <a:pt x="70" y="11"/>
                    </a:lnTo>
                    <a:lnTo>
                      <a:pt x="48" y="14"/>
                    </a:lnTo>
                    <a:lnTo>
                      <a:pt x="28" y="17"/>
                    </a:lnTo>
                    <a:lnTo>
                      <a:pt x="12" y="19"/>
                    </a:lnTo>
                    <a:lnTo>
                      <a:pt x="0" y="21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78" name="Freeform 264"/>
              <p:cNvSpPr>
                <a:spLocks/>
              </p:cNvSpPr>
              <p:nvPr/>
            </p:nvSpPr>
            <p:spPr bwMode="auto">
              <a:xfrm>
                <a:off x="3842" y="3352"/>
                <a:ext cx="34" cy="33"/>
              </a:xfrm>
              <a:custGeom>
                <a:avLst/>
                <a:gdLst>
                  <a:gd name="T0" fmla="*/ 7 w 34"/>
                  <a:gd name="T1" fmla="*/ 8 h 33"/>
                  <a:gd name="T2" fmla="*/ 0 w 34"/>
                  <a:gd name="T3" fmla="*/ 5 h 33"/>
                  <a:gd name="T4" fmla="*/ 2 w 34"/>
                  <a:gd name="T5" fmla="*/ 17 h 33"/>
                  <a:gd name="T6" fmla="*/ 8 w 34"/>
                  <a:gd name="T7" fmla="*/ 26 h 33"/>
                  <a:gd name="T8" fmla="*/ 18 w 34"/>
                  <a:gd name="T9" fmla="*/ 32 h 33"/>
                  <a:gd name="T10" fmla="*/ 34 w 34"/>
                  <a:gd name="T11" fmla="*/ 33 h 33"/>
                  <a:gd name="T12" fmla="*/ 34 w 34"/>
                  <a:gd name="T13" fmla="*/ 26 h 33"/>
                  <a:gd name="T14" fmla="*/ 20 w 34"/>
                  <a:gd name="T15" fmla="*/ 24 h 33"/>
                  <a:gd name="T16" fmla="*/ 13 w 34"/>
                  <a:gd name="T17" fmla="*/ 21 h 33"/>
                  <a:gd name="T18" fmla="*/ 9 w 34"/>
                  <a:gd name="T19" fmla="*/ 15 h 33"/>
                  <a:gd name="T20" fmla="*/ 9 w 34"/>
                  <a:gd name="T21" fmla="*/ 5 h 33"/>
                  <a:gd name="T22" fmla="*/ 2 w 34"/>
                  <a:gd name="T23" fmla="*/ 1 h 33"/>
                  <a:gd name="T24" fmla="*/ 9 w 34"/>
                  <a:gd name="T25" fmla="*/ 5 h 33"/>
                  <a:gd name="T26" fmla="*/ 8 w 34"/>
                  <a:gd name="T27" fmla="*/ 1 h 33"/>
                  <a:gd name="T28" fmla="*/ 4 w 34"/>
                  <a:gd name="T29" fmla="*/ 0 h 33"/>
                  <a:gd name="T30" fmla="*/ 1 w 34"/>
                  <a:gd name="T31" fmla="*/ 1 h 33"/>
                  <a:gd name="T32" fmla="*/ 0 w 34"/>
                  <a:gd name="T33" fmla="*/ 5 h 33"/>
                  <a:gd name="T34" fmla="*/ 7 w 34"/>
                  <a:gd name="T35" fmla="*/ 8 h 3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4"/>
                  <a:gd name="T55" fmla="*/ 0 h 33"/>
                  <a:gd name="T56" fmla="*/ 34 w 34"/>
                  <a:gd name="T57" fmla="*/ 33 h 3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4" h="33">
                    <a:moveTo>
                      <a:pt x="7" y="8"/>
                    </a:moveTo>
                    <a:lnTo>
                      <a:pt x="0" y="5"/>
                    </a:lnTo>
                    <a:lnTo>
                      <a:pt x="2" y="17"/>
                    </a:lnTo>
                    <a:lnTo>
                      <a:pt x="8" y="26"/>
                    </a:lnTo>
                    <a:lnTo>
                      <a:pt x="18" y="32"/>
                    </a:lnTo>
                    <a:lnTo>
                      <a:pt x="34" y="33"/>
                    </a:lnTo>
                    <a:lnTo>
                      <a:pt x="34" y="26"/>
                    </a:lnTo>
                    <a:lnTo>
                      <a:pt x="20" y="24"/>
                    </a:lnTo>
                    <a:lnTo>
                      <a:pt x="13" y="21"/>
                    </a:lnTo>
                    <a:lnTo>
                      <a:pt x="9" y="15"/>
                    </a:lnTo>
                    <a:lnTo>
                      <a:pt x="9" y="5"/>
                    </a:lnTo>
                    <a:lnTo>
                      <a:pt x="2" y="1"/>
                    </a:lnTo>
                    <a:lnTo>
                      <a:pt x="9" y="5"/>
                    </a:lnTo>
                    <a:lnTo>
                      <a:pt x="8" y="1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5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79" name="Freeform 265"/>
              <p:cNvSpPr>
                <a:spLocks/>
              </p:cNvSpPr>
              <p:nvPr/>
            </p:nvSpPr>
            <p:spPr bwMode="auto">
              <a:xfrm>
                <a:off x="3795" y="3353"/>
                <a:ext cx="54" cy="42"/>
              </a:xfrm>
              <a:custGeom>
                <a:avLst/>
                <a:gdLst>
                  <a:gd name="T0" fmla="*/ 0 w 54"/>
                  <a:gd name="T1" fmla="*/ 42 h 42"/>
                  <a:gd name="T2" fmla="*/ 0 w 54"/>
                  <a:gd name="T3" fmla="*/ 42 h 42"/>
                  <a:gd name="T4" fmla="*/ 7 w 54"/>
                  <a:gd name="T5" fmla="*/ 40 h 42"/>
                  <a:gd name="T6" fmla="*/ 14 w 54"/>
                  <a:gd name="T7" fmla="*/ 38 h 42"/>
                  <a:gd name="T8" fmla="*/ 21 w 54"/>
                  <a:gd name="T9" fmla="*/ 34 h 42"/>
                  <a:gd name="T10" fmla="*/ 27 w 54"/>
                  <a:gd name="T11" fmla="*/ 29 h 42"/>
                  <a:gd name="T12" fmla="*/ 33 w 54"/>
                  <a:gd name="T13" fmla="*/ 25 h 42"/>
                  <a:gd name="T14" fmla="*/ 40 w 54"/>
                  <a:gd name="T15" fmla="*/ 20 h 42"/>
                  <a:gd name="T16" fmla="*/ 47 w 54"/>
                  <a:gd name="T17" fmla="*/ 12 h 42"/>
                  <a:gd name="T18" fmla="*/ 54 w 54"/>
                  <a:gd name="T19" fmla="*/ 7 h 42"/>
                  <a:gd name="T20" fmla="*/ 49 w 54"/>
                  <a:gd name="T21" fmla="*/ 0 h 42"/>
                  <a:gd name="T22" fmla="*/ 42 w 54"/>
                  <a:gd name="T23" fmla="*/ 7 h 42"/>
                  <a:gd name="T24" fmla="*/ 36 w 54"/>
                  <a:gd name="T25" fmla="*/ 12 h 42"/>
                  <a:gd name="T26" fmla="*/ 28 w 54"/>
                  <a:gd name="T27" fmla="*/ 17 h 42"/>
                  <a:gd name="T28" fmla="*/ 22 w 54"/>
                  <a:gd name="T29" fmla="*/ 22 h 42"/>
                  <a:gd name="T30" fmla="*/ 16 w 54"/>
                  <a:gd name="T31" fmla="*/ 27 h 42"/>
                  <a:gd name="T32" fmla="*/ 11 w 54"/>
                  <a:gd name="T33" fmla="*/ 31 h 42"/>
                  <a:gd name="T34" fmla="*/ 5 w 54"/>
                  <a:gd name="T35" fmla="*/ 33 h 42"/>
                  <a:gd name="T36" fmla="*/ 0 w 54"/>
                  <a:gd name="T37" fmla="*/ 34 h 42"/>
                  <a:gd name="T38" fmla="*/ 0 w 54"/>
                  <a:gd name="T39" fmla="*/ 34 h 42"/>
                  <a:gd name="T40" fmla="*/ 0 w 54"/>
                  <a:gd name="T41" fmla="*/ 42 h 4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4"/>
                  <a:gd name="T64" fmla="*/ 0 h 42"/>
                  <a:gd name="T65" fmla="*/ 54 w 54"/>
                  <a:gd name="T66" fmla="*/ 42 h 4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4" h="42">
                    <a:moveTo>
                      <a:pt x="0" y="42"/>
                    </a:moveTo>
                    <a:lnTo>
                      <a:pt x="0" y="42"/>
                    </a:lnTo>
                    <a:lnTo>
                      <a:pt x="7" y="40"/>
                    </a:lnTo>
                    <a:lnTo>
                      <a:pt x="14" y="38"/>
                    </a:lnTo>
                    <a:lnTo>
                      <a:pt x="21" y="34"/>
                    </a:lnTo>
                    <a:lnTo>
                      <a:pt x="27" y="29"/>
                    </a:lnTo>
                    <a:lnTo>
                      <a:pt x="33" y="25"/>
                    </a:lnTo>
                    <a:lnTo>
                      <a:pt x="40" y="20"/>
                    </a:lnTo>
                    <a:lnTo>
                      <a:pt x="47" y="12"/>
                    </a:lnTo>
                    <a:lnTo>
                      <a:pt x="54" y="7"/>
                    </a:lnTo>
                    <a:lnTo>
                      <a:pt x="49" y="0"/>
                    </a:lnTo>
                    <a:lnTo>
                      <a:pt x="42" y="7"/>
                    </a:lnTo>
                    <a:lnTo>
                      <a:pt x="36" y="12"/>
                    </a:lnTo>
                    <a:lnTo>
                      <a:pt x="28" y="17"/>
                    </a:lnTo>
                    <a:lnTo>
                      <a:pt x="22" y="22"/>
                    </a:lnTo>
                    <a:lnTo>
                      <a:pt x="16" y="27"/>
                    </a:lnTo>
                    <a:lnTo>
                      <a:pt x="11" y="31"/>
                    </a:lnTo>
                    <a:lnTo>
                      <a:pt x="5" y="33"/>
                    </a:lnTo>
                    <a:lnTo>
                      <a:pt x="0" y="34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80" name="Freeform 266"/>
              <p:cNvSpPr>
                <a:spLocks/>
              </p:cNvSpPr>
              <p:nvPr/>
            </p:nvSpPr>
            <p:spPr bwMode="auto">
              <a:xfrm>
                <a:off x="3752" y="3385"/>
                <a:ext cx="43" cy="12"/>
              </a:xfrm>
              <a:custGeom>
                <a:avLst/>
                <a:gdLst>
                  <a:gd name="T0" fmla="*/ 0 w 43"/>
                  <a:gd name="T1" fmla="*/ 7 h 12"/>
                  <a:gd name="T2" fmla="*/ 0 w 43"/>
                  <a:gd name="T3" fmla="*/ 7 h 12"/>
                  <a:gd name="T4" fmla="*/ 5 w 43"/>
                  <a:gd name="T5" fmla="*/ 8 h 12"/>
                  <a:gd name="T6" fmla="*/ 11 w 43"/>
                  <a:gd name="T7" fmla="*/ 8 h 12"/>
                  <a:gd name="T8" fmla="*/ 16 w 43"/>
                  <a:gd name="T9" fmla="*/ 10 h 12"/>
                  <a:gd name="T10" fmla="*/ 22 w 43"/>
                  <a:gd name="T11" fmla="*/ 10 h 12"/>
                  <a:gd name="T12" fmla="*/ 27 w 43"/>
                  <a:gd name="T13" fmla="*/ 11 h 12"/>
                  <a:gd name="T14" fmla="*/ 32 w 43"/>
                  <a:gd name="T15" fmla="*/ 12 h 12"/>
                  <a:gd name="T16" fmla="*/ 38 w 43"/>
                  <a:gd name="T17" fmla="*/ 11 h 12"/>
                  <a:gd name="T18" fmla="*/ 43 w 43"/>
                  <a:gd name="T19" fmla="*/ 10 h 12"/>
                  <a:gd name="T20" fmla="*/ 43 w 43"/>
                  <a:gd name="T21" fmla="*/ 2 h 12"/>
                  <a:gd name="T22" fmla="*/ 38 w 43"/>
                  <a:gd name="T23" fmla="*/ 4 h 12"/>
                  <a:gd name="T24" fmla="*/ 32 w 43"/>
                  <a:gd name="T25" fmla="*/ 2 h 12"/>
                  <a:gd name="T26" fmla="*/ 27 w 43"/>
                  <a:gd name="T27" fmla="*/ 4 h 12"/>
                  <a:gd name="T28" fmla="*/ 22 w 43"/>
                  <a:gd name="T29" fmla="*/ 2 h 12"/>
                  <a:gd name="T30" fmla="*/ 16 w 43"/>
                  <a:gd name="T31" fmla="*/ 2 h 12"/>
                  <a:gd name="T32" fmla="*/ 11 w 43"/>
                  <a:gd name="T33" fmla="*/ 1 h 12"/>
                  <a:gd name="T34" fmla="*/ 5 w 43"/>
                  <a:gd name="T35" fmla="*/ 1 h 12"/>
                  <a:gd name="T36" fmla="*/ 0 w 43"/>
                  <a:gd name="T37" fmla="*/ 0 h 12"/>
                  <a:gd name="T38" fmla="*/ 0 w 43"/>
                  <a:gd name="T39" fmla="*/ 0 h 12"/>
                  <a:gd name="T40" fmla="*/ 0 w 43"/>
                  <a:gd name="T41" fmla="*/ 7 h 1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3"/>
                  <a:gd name="T64" fmla="*/ 0 h 12"/>
                  <a:gd name="T65" fmla="*/ 43 w 43"/>
                  <a:gd name="T66" fmla="*/ 12 h 1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3" h="12">
                    <a:moveTo>
                      <a:pt x="0" y="7"/>
                    </a:moveTo>
                    <a:lnTo>
                      <a:pt x="0" y="7"/>
                    </a:lnTo>
                    <a:lnTo>
                      <a:pt x="5" y="8"/>
                    </a:lnTo>
                    <a:lnTo>
                      <a:pt x="11" y="8"/>
                    </a:lnTo>
                    <a:lnTo>
                      <a:pt x="16" y="10"/>
                    </a:lnTo>
                    <a:lnTo>
                      <a:pt x="22" y="10"/>
                    </a:lnTo>
                    <a:lnTo>
                      <a:pt x="27" y="11"/>
                    </a:lnTo>
                    <a:lnTo>
                      <a:pt x="32" y="12"/>
                    </a:lnTo>
                    <a:lnTo>
                      <a:pt x="38" y="11"/>
                    </a:lnTo>
                    <a:lnTo>
                      <a:pt x="43" y="10"/>
                    </a:lnTo>
                    <a:lnTo>
                      <a:pt x="43" y="2"/>
                    </a:lnTo>
                    <a:lnTo>
                      <a:pt x="38" y="4"/>
                    </a:lnTo>
                    <a:lnTo>
                      <a:pt x="32" y="2"/>
                    </a:lnTo>
                    <a:lnTo>
                      <a:pt x="27" y="4"/>
                    </a:lnTo>
                    <a:lnTo>
                      <a:pt x="22" y="2"/>
                    </a:lnTo>
                    <a:lnTo>
                      <a:pt x="16" y="2"/>
                    </a:lnTo>
                    <a:lnTo>
                      <a:pt x="11" y="1"/>
                    </a:lnTo>
                    <a:lnTo>
                      <a:pt x="5" y="1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81" name="Freeform 267"/>
              <p:cNvSpPr>
                <a:spLocks/>
              </p:cNvSpPr>
              <p:nvPr/>
            </p:nvSpPr>
            <p:spPr bwMode="auto">
              <a:xfrm>
                <a:off x="3713" y="3381"/>
                <a:ext cx="39" cy="11"/>
              </a:xfrm>
              <a:custGeom>
                <a:avLst/>
                <a:gdLst>
                  <a:gd name="T0" fmla="*/ 3 w 39"/>
                  <a:gd name="T1" fmla="*/ 11 h 11"/>
                  <a:gd name="T2" fmla="*/ 3 w 39"/>
                  <a:gd name="T3" fmla="*/ 11 h 11"/>
                  <a:gd name="T4" fmla="*/ 8 w 39"/>
                  <a:gd name="T5" fmla="*/ 10 h 11"/>
                  <a:gd name="T6" fmla="*/ 11 w 39"/>
                  <a:gd name="T7" fmla="*/ 9 h 11"/>
                  <a:gd name="T8" fmla="*/ 15 w 39"/>
                  <a:gd name="T9" fmla="*/ 8 h 11"/>
                  <a:gd name="T10" fmla="*/ 20 w 39"/>
                  <a:gd name="T11" fmla="*/ 8 h 11"/>
                  <a:gd name="T12" fmla="*/ 25 w 39"/>
                  <a:gd name="T13" fmla="*/ 9 h 11"/>
                  <a:gd name="T14" fmla="*/ 30 w 39"/>
                  <a:gd name="T15" fmla="*/ 9 h 11"/>
                  <a:gd name="T16" fmla="*/ 35 w 39"/>
                  <a:gd name="T17" fmla="*/ 10 h 11"/>
                  <a:gd name="T18" fmla="*/ 39 w 39"/>
                  <a:gd name="T19" fmla="*/ 11 h 11"/>
                  <a:gd name="T20" fmla="*/ 39 w 39"/>
                  <a:gd name="T21" fmla="*/ 4 h 11"/>
                  <a:gd name="T22" fmla="*/ 35 w 39"/>
                  <a:gd name="T23" fmla="*/ 3 h 11"/>
                  <a:gd name="T24" fmla="*/ 30 w 39"/>
                  <a:gd name="T25" fmla="*/ 1 h 11"/>
                  <a:gd name="T26" fmla="*/ 25 w 39"/>
                  <a:gd name="T27" fmla="*/ 1 h 11"/>
                  <a:gd name="T28" fmla="*/ 20 w 39"/>
                  <a:gd name="T29" fmla="*/ 0 h 11"/>
                  <a:gd name="T30" fmla="*/ 15 w 39"/>
                  <a:gd name="T31" fmla="*/ 0 h 11"/>
                  <a:gd name="T32" fmla="*/ 9 w 39"/>
                  <a:gd name="T33" fmla="*/ 1 h 11"/>
                  <a:gd name="T34" fmla="*/ 5 w 39"/>
                  <a:gd name="T35" fmla="*/ 3 h 11"/>
                  <a:gd name="T36" fmla="*/ 0 w 39"/>
                  <a:gd name="T37" fmla="*/ 4 h 11"/>
                  <a:gd name="T38" fmla="*/ 0 w 39"/>
                  <a:gd name="T39" fmla="*/ 4 h 11"/>
                  <a:gd name="T40" fmla="*/ 3 w 39"/>
                  <a:gd name="T41" fmla="*/ 11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9"/>
                  <a:gd name="T64" fmla="*/ 0 h 11"/>
                  <a:gd name="T65" fmla="*/ 39 w 39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9" h="11">
                    <a:moveTo>
                      <a:pt x="3" y="11"/>
                    </a:moveTo>
                    <a:lnTo>
                      <a:pt x="3" y="11"/>
                    </a:lnTo>
                    <a:lnTo>
                      <a:pt x="8" y="10"/>
                    </a:lnTo>
                    <a:lnTo>
                      <a:pt x="11" y="9"/>
                    </a:lnTo>
                    <a:lnTo>
                      <a:pt x="15" y="8"/>
                    </a:lnTo>
                    <a:lnTo>
                      <a:pt x="20" y="8"/>
                    </a:lnTo>
                    <a:lnTo>
                      <a:pt x="25" y="9"/>
                    </a:lnTo>
                    <a:lnTo>
                      <a:pt x="30" y="9"/>
                    </a:lnTo>
                    <a:lnTo>
                      <a:pt x="35" y="10"/>
                    </a:lnTo>
                    <a:lnTo>
                      <a:pt x="39" y="11"/>
                    </a:lnTo>
                    <a:lnTo>
                      <a:pt x="39" y="4"/>
                    </a:lnTo>
                    <a:lnTo>
                      <a:pt x="35" y="3"/>
                    </a:lnTo>
                    <a:lnTo>
                      <a:pt x="30" y="1"/>
                    </a:lnTo>
                    <a:lnTo>
                      <a:pt x="25" y="1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5" y="3"/>
                    </a:lnTo>
                    <a:lnTo>
                      <a:pt x="0" y="4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82" name="Freeform 268"/>
              <p:cNvSpPr>
                <a:spLocks/>
              </p:cNvSpPr>
              <p:nvPr/>
            </p:nvSpPr>
            <p:spPr bwMode="auto">
              <a:xfrm>
                <a:off x="3671" y="3384"/>
                <a:ext cx="45" cy="12"/>
              </a:xfrm>
              <a:custGeom>
                <a:avLst/>
                <a:gdLst>
                  <a:gd name="T0" fmla="*/ 5 w 45"/>
                  <a:gd name="T1" fmla="*/ 7 h 12"/>
                  <a:gd name="T2" fmla="*/ 2 w 45"/>
                  <a:gd name="T3" fmla="*/ 7 h 12"/>
                  <a:gd name="T4" fmla="*/ 6 w 45"/>
                  <a:gd name="T5" fmla="*/ 8 h 12"/>
                  <a:gd name="T6" fmla="*/ 11 w 45"/>
                  <a:gd name="T7" fmla="*/ 9 h 12"/>
                  <a:gd name="T8" fmla="*/ 16 w 45"/>
                  <a:gd name="T9" fmla="*/ 9 h 12"/>
                  <a:gd name="T10" fmla="*/ 21 w 45"/>
                  <a:gd name="T11" fmla="*/ 11 h 12"/>
                  <a:gd name="T12" fmla="*/ 27 w 45"/>
                  <a:gd name="T13" fmla="*/ 12 h 12"/>
                  <a:gd name="T14" fmla="*/ 33 w 45"/>
                  <a:gd name="T15" fmla="*/ 11 h 12"/>
                  <a:gd name="T16" fmla="*/ 38 w 45"/>
                  <a:gd name="T17" fmla="*/ 9 h 12"/>
                  <a:gd name="T18" fmla="*/ 45 w 45"/>
                  <a:gd name="T19" fmla="*/ 8 h 12"/>
                  <a:gd name="T20" fmla="*/ 42 w 45"/>
                  <a:gd name="T21" fmla="*/ 1 h 12"/>
                  <a:gd name="T22" fmla="*/ 38 w 45"/>
                  <a:gd name="T23" fmla="*/ 2 h 12"/>
                  <a:gd name="T24" fmla="*/ 33 w 45"/>
                  <a:gd name="T25" fmla="*/ 3 h 12"/>
                  <a:gd name="T26" fmla="*/ 27 w 45"/>
                  <a:gd name="T27" fmla="*/ 2 h 12"/>
                  <a:gd name="T28" fmla="*/ 21 w 45"/>
                  <a:gd name="T29" fmla="*/ 3 h 12"/>
                  <a:gd name="T30" fmla="*/ 16 w 45"/>
                  <a:gd name="T31" fmla="*/ 2 h 12"/>
                  <a:gd name="T32" fmla="*/ 11 w 45"/>
                  <a:gd name="T33" fmla="*/ 2 h 12"/>
                  <a:gd name="T34" fmla="*/ 8 w 45"/>
                  <a:gd name="T35" fmla="*/ 1 h 12"/>
                  <a:gd name="T36" fmla="*/ 5 w 45"/>
                  <a:gd name="T37" fmla="*/ 0 h 12"/>
                  <a:gd name="T38" fmla="*/ 2 w 45"/>
                  <a:gd name="T39" fmla="*/ 0 h 12"/>
                  <a:gd name="T40" fmla="*/ 5 w 45"/>
                  <a:gd name="T41" fmla="*/ 0 h 12"/>
                  <a:gd name="T42" fmla="*/ 1 w 45"/>
                  <a:gd name="T43" fmla="*/ 0 h 12"/>
                  <a:gd name="T44" fmla="*/ 0 w 45"/>
                  <a:gd name="T45" fmla="*/ 2 h 12"/>
                  <a:gd name="T46" fmla="*/ 0 w 45"/>
                  <a:gd name="T47" fmla="*/ 5 h 12"/>
                  <a:gd name="T48" fmla="*/ 2 w 45"/>
                  <a:gd name="T49" fmla="*/ 7 h 12"/>
                  <a:gd name="T50" fmla="*/ 5 w 45"/>
                  <a:gd name="T51" fmla="*/ 7 h 1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5"/>
                  <a:gd name="T79" fmla="*/ 0 h 12"/>
                  <a:gd name="T80" fmla="*/ 45 w 45"/>
                  <a:gd name="T81" fmla="*/ 12 h 1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5" h="12">
                    <a:moveTo>
                      <a:pt x="5" y="7"/>
                    </a:moveTo>
                    <a:lnTo>
                      <a:pt x="2" y="7"/>
                    </a:lnTo>
                    <a:lnTo>
                      <a:pt x="6" y="8"/>
                    </a:lnTo>
                    <a:lnTo>
                      <a:pt x="11" y="9"/>
                    </a:lnTo>
                    <a:lnTo>
                      <a:pt x="16" y="9"/>
                    </a:lnTo>
                    <a:lnTo>
                      <a:pt x="21" y="11"/>
                    </a:lnTo>
                    <a:lnTo>
                      <a:pt x="27" y="12"/>
                    </a:lnTo>
                    <a:lnTo>
                      <a:pt x="33" y="11"/>
                    </a:lnTo>
                    <a:lnTo>
                      <a:pt x="38" y="9"/>
                    </a:lnTo>
                    <a:lnTo>
                      <a:pt x="45" y="8"/>
                    </a:lnTo>
                    <a:lnTo>
                      <a:pt x="42" y="1"/>
                    </a:lnTo>
                    <a:lnTo>
                      <a:pt x="38" y="2"/>
                    </a:lnTo>
                    <a:lnTo>
                      <a:pt x="33" y="3"/>
                    </a:lnTo>
                    <a:lnTo>
                      <a:pt x="27" y="2"/>
                    </a:lnTo>
                    <a:lnTo>
                      <a:pt x="21" y="3"/>
                    </a:lnTo>
                    <a:lnTo>
                      <a:pt x="16" y="2"/>
                    </a:lnTo>
                    <a:lnTo>
                      <a:pt x="11" y="2"/>
                    </a:lnTo>
                    <a:lnTo>
                      <a:pt x="8" y="1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5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83" name="Freeform 269"/>
              <p:cNvSpPr>
                <a:spLocks/>
              </p:cNvSpPr>
              <p:nvPr/>
            </p:nvSpPr>
            <p:spPr bwMode="auto">
              <a:xfrm>
                <a:off x="3640" y="3384"/>
                <a:ext cx="36" cy="12"/>
              </a:xfrm>
              <a:custGeom>
                <a:avLst/>
                <a:gdLst>
                  <a:gd name="T0" fmla="*/ 0 w 36"/>
                  <a:gd name="T1" fmla="*/ 11 h 12"/>
                  <a:gd name="T2" fmla="*/ 0 w 36"/>
                  <a:gd name="T3" fmla="*/ 11 h 12"/>
                  <a:gd name="T4" fmla="*/ 8 w 36"/>
                  <a:gd name="T5" fmla="*/ 12 h 12"/>
                  <a:gd name="T6" fmla="*/ 17 w 36"/>
                  <a:gd name="T7" fmla="*/ 12 h 12"/>
                  <a:gd name="T8" fmla="*/ 27 w 36"/>
                  <a:gd name="T9" fmla="*/ 11 h 12"/>
                  <a:gd name="T10" fmla="*/ 36 w 36"/>
                  <a:gd name="T11" fmla="*/ 7 h 12"/>
                  <a:gd name="T12" fmla="*/ 33 w 36"/>
                  <a:gd name="T13" fmla="*/ 0 h 12"/>
                  <a:gd name="T14" fmla="*/ 25 w 36"/>
                  <a:gd name="T15" fmla="*/ 3 h 12"/>
                  <a:gd name="T16" fmla="*/ 17 w 36"/>
                  <a:gd name="T17" fmla="*/ 5 h 12"/>
                  <a:gd name="T18" fmla="*/ 8 w 36"/>
                  <a:gd name="T19" fmla="*/ 5 h 12"/>
                  <a:gd name="T20" fmla="*/ 0 w 36"/>
                  <a:gd name="T21" fmla="*/ 3 h 12"/>
                  <a:gd name="T22" fmla="*/ 0 w 36"/>
                  <a:gd name="T23" fmla="*/ 3 h 12"/>
                  <a:gd name="T24" fmla="*/ 0 w 36"/>
                  <a:gd name="T25" fmla="*/ 11 h 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12"/>
                  <a:gd name="T41" fmla="*/ 36 w 36"/>
                  <a:gd name="T42" fmla="*/ 12 h 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12">
                    <a:moveTo>
                      <a:pt x="0" y="11"/>
                    </a:moveTo>
                    <a:lnTo>
                      <a:pt x="0" y="11"/>
                    </a:lnTo>
                    <a:lnTo>
                      <a:pt x="8" y="12"/>
                    </a:lnTo>
                    <a:lnTo>
                      <a:pt x="17" y="12"/>
                    </a:lnTo>
                    <a:lnTo>
                      <a:pt x="27" y="11"/>
                    </a:lnTo>
                    <a:lnTo>
                      <a:pt x="36" y="7"/>
                    </a:lnTo>
                    <a:lnTo>
                      <a:pt x="33" y="0"/>
                    </a:lnTo>
                    <a:lnTo>
                      <a:pt x="25" y="3"/>
                    </a:lnTo>
                    <a:lnTo>
                      <a:pt x="17" y="5"/>
                    </a:lnTo>
                    <a:lnTo>
                      <a:pt x="8" y="5"/>
                    </a:lnTo>
                    <a:lnTo>
                      <a:pt x="0" y="3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84" name="Freeform 270"/>
              <p:cNvSpPr>
                <a:spLocks/>
              </p:cNvSpPr>
              <p:nvPr/>
            </p:nvSpPr>
            <p:spPr bwMode="auto">
              <a:xfrm>
                <a:off x="3605" y="3369"/>
                <a:ext cx="35" cy="26"/>
              </a:xfrm>
              <a:custGeom>
                <a:avLst/>
                <a:gdLst>
                  <a:gd name="T0" fmla="*/ 4 w 35"/>
                  <a:gd name="T1" fmla="*/ 10 h 26"/>
                  <a:gd name="T2" fmla="*/ 0 w 35"/>
                  <a:gd name="T3" fmla="*/ 6 h 26"/>
                  <a:gd name="T4" fmla="*/ 6 w 35"/>
                  <a:gd name="T5" fmla="*/ 15 h 26"/>
                  <a:gd name="T6" fmla="*/ 16 w 35"/>
                  <a:gd name="T7" fmla="*/ 20 h 26"/>
                  <a:gd name="T8" fmla="*/ 26 w 35"/>
                  <a:gd name="T9" fmla="*/ 23 h 26"/>
                  <a:gd name="T10" fmla="*/ 35 w 35"/>
                  <a:gd name="T11" fmla="*/ 26 h 26"/>
                  <a:gd name="T12" fmla="*/ 35 w 35"/>
                  <a:gd name="T13" fmla="*/ 18 h 26"/>
                  <a:gd name="T14" fmla="*/ 28 w 35"/>
                  <a:gd name="T15" fmla="*/ 16 h 26"/>
                  <a:gd name="T16" fmla="*/ 18 w 35"/>
                  <a:gd name="T17" fmla="*/ 12 h 26"/>
                  <a:gd name="T18" fmla="*/ 11 w 35"/>
                  <a:gd name="T19" fmla="*/ 7 h 26"/>
                  <a:gd name="T20" fmla="*/ 7 w 35"/>
                  <a:gd name="T21" fmla="*/ 4 h 26"/>
                  <a:gd name="T22" fmla="*/ 4 w 35"/>
                  <a:gd name="T23" fmla="*/ 0 h 26"/>
                  <a:gd name="T24" fmla="*/ 7 w 35"/>
                  <a:gd name="T25" fmla="*/ 4 h 26"/>
                  <a:gd name="T26" fmla="*/ 6 w 35"/>
                  <a:gd name="T27" fmla="*/ 1 h 26"/>
                  <a:gd name="T28" fmla="*/ 2 w 35"/>
                  <a:gd name="T29" fmla="*/ 1 h 26"/>
                  <a:gd name="T30" fmla="*/ 0 w 35"/>
                  <a:gd name="T31" fmla="*/ 2 h 26"/>
                  <a:gd name="T32" fmla="*/ 0 w 35"/>
                  <a:gd name="T33" fmla="*/ 6 h 26"/>
                  <a:gd name="T34" fmla="*/ 4 w 35"/>
                  <a:gd name="T35" fmla="*/ 10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5"/>
                  <a:gd name="T55" fmla="*/ 0 h 26"/>
                  <a:gd name="T56" fmla="*/ 35 w 35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5" h="26">
                    <a:moveTo>
                      <a:pt x="4" y="10"/>
                    </a:moveTo>
                    <a:lnTo>
                      <a:pt x="0" y="6"/>
                    </a:lnTo>
                    <a:lnTo>
                      <a:pt x="6" y="15"/>
                    </a:lnTo>
                    <a:lnTo>
                      <a:pt x="16" y="20"/>
                    </a:lnTo>
                    <a:lnTo>
                      <a:pt x="26" y="23"/>
                    </a:lnTo>
                    <a:lnTo>
                      <a:pt x="35" y="26"/>
                    </a:lnTo>
                    <a:lnTo>
                      <a:pt x="35" y="18"/>
                    </a:lnTo>
                    <a:lnTo>
                      <a:pt x="28" y="16"/>
                    </a:lnTo>
                    <a:lnTo>
                      <a:pt x="18" y="12"/>
                    </a:lnTo>
                    <a:lnTo>
                      <a:pt x="11" y="7"/>
                    </a:lnTo>
                    <a:lnTo>
                      <a:pt x="7" y="4"/>
                    </a:lnTo>
                    <a:lnTo>
                      <a:pt x="4" y="0"/>
                    </a:lnTo>
                    <a:lnTo>
                      <a:pt x="7" y="4"/>
                    </a:lnTo>
                    <a:lnTo>
                      <a:pt x="6" y="1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85" name="Freeform 271"/>
              <p:cNvSpPr>
                <a:spLocks/>
              </p:cNvSpPr>
              <p:nvPr/>
            </p:nvSpPr>
            <p:spPr bwMode="auto">
              <a:xfrm>
                <a:off x="3559" y="3357"/>
                <a:ext cx="50" cy="22"/>
              </a:xfrm>
              <a:custGeom>
                <a:avLst/>
                <a:gdLst>
                  <a:gd name="T0" fmla="*/ 3 w 50"/>
                  <a:gd name="T1" fmla="*/ 10 h 22"/>
                  <a:gd name="T2" fmla="*/ 0 w 50"/>
                  <a:gd name="T3" fmla="*/ 5 h 22"/>
                  <a:gd name="T4" fmla="*/ 2 w 50"/>
                  <a:gd name="T5" fmla="*/ 11 h 22"/>
                  <a:gd name="T6" fmla="*/ 6 w 50"/>
                  <a:gd name="T7" fmla="*/ 14 h 22"/>
                  <a:gd name="T8" fmla="*/ 12 w 50"/>
                  <a:gd name="T9" fmla="*/ 17 h 22"/>
                  <a:gd name="T10" fmla="*/ 19 w 50"/>
                  <a:gd name="T11" fmla="*/ 18 h 22"/>
                  <a:gd name="T12" fmla="*/ 26 w 50"/>
                  <a:gd name="T13" fmla="*/ 19 h 22"/>
                  <a:gd name="T14" fmla="*/ 34 w 50"/>
                  <a:gd name="T15" fmla="*/ 21 h 22"/>
                  <a:gd name="T16" fmla="*/ 42 w 50"/>
                  <a:gd name="T17" fmla="*/ 22 h 22"/>
                  <a:gd name="T18" fmla="*/ 50 w 50"/>
                  <a:gd name="T19" fmla="*/ 22 h 22"/>
                  <a:gd name="T20" fmla="*/ 50 w 50"/>
                  <a:gd name="T21" fmla="*/ 12 h 22"/>
                  <a:gd name="T22" fmla="*/ 42 w 50"/>
                  <a:gd name="T23" fmla="*/ 12 h 22"/>
                  <a:gd name="T24" fmla="*/ 34 w 50"/>
                  <a:gd name="T25" fmla="*/ 13 h 22"/>
                  <a:gd name="T26" fmla="*/ 26 w 50"/>
                  <a:gd name="T27" fmla="*/ 12 h 22"/>
                  <a:gd name="T28" fmla="*/ 19 w 50"/>
                  <a:gd name="T29" fmla="*/ 11 h 22"/>
                  <a:gd name="T30" fmla="*/ 14 w 50"/>
                  <a:gd name="T31" fmla="*/ 10 h 22"/>
                  <a:gd name="T32" fmla="*/ 11 w 50"/>
                  <a:gd name="T33" fmla="*/ 7 h 22"/>
                  <a:gd name="T34" fmla="*/ 9 w 50"/>
                  <a:gd name="T35" fmla="*/ 6 h 22"/>
                  <a:gd name="T36" fmla="*/ 7 w 50"/>
                  <a:gd name="T37" fmla="*/ 5 h 22"/>
                  <a:gd name="T38" fmla="*/ 3 w 50"/>
                  <a:gd name="T39" fmla="*/ 0 h 22"/>
                  <a:gd name="T40" fmla="*/ 7 w 50"/>
                  <a:gd name="T41" fmla="*/ 5 h 22"/>
                  <a:gd name="T42" fmla="*/ 6 w 50"/>
                  <a:gd name="T43" fmla="*/ 2 h 22"/>
                  <a:gd name="T44" fmla="*/ 3 w 50"/>
                  <a:gd name="T45" fmla="*/ 1 h 22"/>
                  <a:gd name="T46" fmla="*/ 1 w 50"/>
                  <a:gd name="T47" fmla="*/ 2 h 22"/>
                  <a:gd name="T48" fmla="*/ 0 w 50"/>
                  <a:gd name="T49" fmla="*/ 5 h 22"/>
                  <a:gd name="T50" fmla="*/ 3 w 50"/>
                  <a:gd name="T51" fmla="*/ 10 h 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0"/>
                  <a:gd name="T79" fmla="*/ 0 h 22"/>
                  <a:gd name="T80" fmla="*/ 50 w 50"/>
                  <a:gd name="T81" fmla="*/ 22 h 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0" h="22">
                    <a:moveTo>
                      <a:pt x="3" y="10"/>
                    </a:moveTo>
                    <a:lnTo>
                      <a:pt x="0" y="5"/>
                    </a:lnTo>
                    <a:lnTo>
                      <a:pt x="2" y="11"/>
                    </a:lnTo>
                    <a:lnTo>
                      <a:pt x="6" y="14"/>
                    </a:lnTo>
                    <a:lnTo>
                      <a:pt x="12" y="17"/>
                    </a:lnTo>
                    <a:lnTo>
                      <a:pt x="19" y="18"/>
                    </a:lnTo>
                    <a:lnTo>
                      <a:pt x="26" y="19"/>
                    </a:lnTo>
                    <a:lnTo>
                      <a:pt x="34" y="21"/>
                    </a:lnTo>
                    <a:lnTo>
                      <a:pt x="42" y="22"/>
                    </a:lnTo>
                    <a:lnTo>
                      <a:pt x="50" y="22"/>
                    </a:lnTo>
                    <a:lnTo>
                      <a:pt x="50" y="12"/>
                    </a:lnTo>
                    <a:lnTo>
                      <a:pt x="42" y="12"/>
                    </a:lnTo>
                    <a:lnTo>
                      <a:pt x="34" y="13"/>
                    </a:lnTo>
                    <a:lnTo>
                      <a:pt x="26" y="12"/>
                    </a:lnTo>
                    <a:lnTo>
                      <a:pt x="19" y="11"/>
                    </a:lnTo>
                    <a:lnTo>
                      <a:pt x="14" y="10"/>
                    </a:lnTo>
                    <a:lnTo>
                      <a:pt x="11" y="7"/>
                    </a:lnTo>
                    <a:lnTo>
                      <a:pt x="9" y="6"/>
                    </a:lnTo>
                    <a:lnTo>
                      <a:pt x="7" y="5"/>
                    </a:lnTo>
                    <a:lnTo>
                      <a:pt x="3" y="0"/>
                    </a:lnTo>
                    <a:lnTo>
                      <a:pt x="7" y="5"/>
                    </a:lnTo>
                    <a:lnTo>
                      <a:pt x="6" y="2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3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86" name="Freeform 272"/>
              <p:cNvSpPr>
                <a:spLocks/>
              </p:cNvSpPr>
              <p:nvPr/>
            </p:nvSpPr>
            <p:spPr bwMode="auto">
              <a:xfrm>
                <a:off x="3473" y="3323"/>
                <a:ext cx="89" cy="44"/>
              </a:xfrm>
              <a:custGeom>
                <a:avLst/>
                <a:gdLst>
                  <a:gd name="T0" fmla="*/ 1 w 89"/>
                  <a:gd name="T1" fmla="*/ 6 h 44"/>
                  <a:gd name="T2" fmla="*/ 0 w 89"/>
                  <a:gd name="T3" fmla="*/ 3 h 44"/>
                  <a:gd name="T4" fmla="*/ 4 w 89"/>
                  <a:gd name="T5" fmla="*/ 13 h 44"/>
                  <a:gd name="T6" fmla="*/ 14 w 89"/>
                  <a:gd name="T7" fmla="*/ 22 h 44"/>
                  <a:gd name="T8" fmla="*/ 25 w 89"/>
                  <a:gd name="T9" fmla="*/ 28 h 44"/>
                  <a:gd name="T10" fmla="*/ 38 w 89"/>
                  <a:gd name="T11" fmla="*/ 33 h 44"/>
                  <a:gd name="T12" fmla="*/ 51 w 89"/>
                  <a:gd name="T13" fmla="*/ 37 h 44"/>
                  <a:gd name="T14" fmla="*/ 66 w 89"/>
                  <a:gd name="T15" fmla="*/ 40 h 44"/>
                  <a:gd name="T16" fmla="*/ 79 w 89"/>
                  <a:gd name="T17" fmla="*/ 41 h 44"/>
                  <a:gd name="T18" fmla="*/ 89 w 89"/>
                  <a:gd name="T19" fmla="*/ 44 h 44"/>
                  <a:gd name="T20" fmla="*/ 89 w 89"/>
                  <a:gd name="T21" fmla="*/ 34 h 44"/>
                  <a:gd name="T22" fmla="*/ 79 w 89"/>
                  <a:gd name="T23" fmla="*/ 34 h 44"/>
                  <a:gd name="T24" fmla="*/ 66 w 89"/>
                  <a:gd name="T25" fmla="*/ 33 h 44"/>
                  <a:gd name="T26" fmla="*/ 54 w 89"/>
                  <a:gd name="T27" fmla="*/ 30 h 44"/>
                  <a:gd name="T28" fmla="*/ 40 w 89"/>
                  <a:gd name="T29" fmla="*/ 25 h 44"/>
                  <a:gd name="T30" fmla="*/ 27 w 89"/>
                  <a:gd name="T31" fmla="*/ 20 h 44"/>
                  <a:gd name="T32" fmla="*/ 19 w 89"/>
                  <a:gd name="T33" fmla="*/ 14 h 44"/>
                  <a:gd name="T34" fmla="*/ 11 w 89"/>
                  <a:gd name="T35" fmla="*/ 8 h 44"/>
                  <a:gd name="T36" fmla="*/ 8 w 89"/>
                  <a:gd name="T37" fmla="*/ 3 h 44"/>
                  <a:gd name="T38" fmla="*/ 6 w 89"/>
                  <a:gd name="T39" fmla="*/ 1 h 44"/>
                  <a:gd name="T40" fmla="*/ 8 w 89"/>
                  <a:gd name="T41" fmla="*/ 3 h 44"/>
                  <a:gd name="T42" fmla="*/ 6 w 89"/>
                  <a:gd name="T43" fmla="*/ 1 h 44"/>
                  <a:gd name="T44" fmla="*/ 4 w 89"/>
                  <a:gd name="T45" fmla="*/ 0 h 44"/>
                  <a:gd name="T46" fmla="*/ 1 w 89"/>
                  <a:gd name="T47" fmla="*/ 1 h 44"/>
                  <a:gd name="T48" fmla="*/ 0 w 89"/>
                  <a:gd name="T49" fmla="*/ 3 h 44"/>
                  <a:gd name="T50" fmla="*/ 1 w 89"/>
                  <a:gd name="T51" fmla="*/ 6 h 4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9"/>
                  <a:gd name="T79" fmla="*/ 0 h 44"/>
                  <a:gd name="T80" fmla="*/ 89 w 89"/>
                  <a:gd name="T81" fmla="*/ 44 h 4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9" h="44">
                    <a:moveTo>
                      <a:pt x="1" y="6"/>
                    </a:moveTo>
                    <a:lnTo>
                      <a:pt x="0" y="3"/>
                    </a:lnTo>
                    <a:lnTo>
                      <a:pt x="4" y="13"/>
                    </a:lnTo>
                    <a:lnTo>
                      <a:pt x="14" y="22"/>
                    </a:lnTo>
                    <a:lnTo>
                      <a:pt x="25" y="28"/>
                    </a:lnTo>
                    <a:lnTo>
                      <a:pt x="38" y="33"/>
                    </a:lnTo>
                    <a:lnTo>
                      <a:pt x="51" y="37"/>
                    </a:lnTo>
                    <a:lnTo>
                      <a:pt x="66" y="40"/>
                    </a:lnTo>
                    <a:lnTo>
                      <a:pt x="79" y="41"/>
                    </a:lnTo>
                    <a:lnTo>
                      <a:pt x="89" y="44"/>
                    </a:lnTo>
                    <a:lnTo>
                      <a:pt x="89" y="34"/>
                    </a:lnTo>
                    <a:lnTo>
                      <a:pt x="79" y="34"/>
                    </a:lnTo>
                    <a:lnTo>
                      <a:pt x="66" y="33"/>
                    </a:lnTo>
                    <a:lnTo>
                      <a:pt x="54" y="30"/>
                    </a:lnTo>
                    <a:lnTo>
                      <a:pt x="40" y="25"/>
                    </a:lnTo>
                    <a:lnTo>
                      <a:pt x="27" y="20"/>
                    </a:lnTo>
                    <a:lnTo>
                      <a:pt x="19" y="14"/>
                    </a:lnTo>
                    <a:lnTo>
                      <a:pt x="11" y="8"/>
                    </a:lnTo>
                    <a:lnTo>
                      <a:pt x="8" y="3"/>
                    </a:lnTo>
                    <a:lnTo>
                      <a:pt x="6" y="1"/>
                    </a:lnTo>
                    <a:lnTo>
                      <a:pt x="8" y="3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87" name="Freeform 273"/>
              <p:cNvSpPr>
                <a:spLocks/>
              </p:cNvSpPr>
              <p:nvPr/>
            </p:nvSpPr>
            <p:spPr bwMode="auto">
              <a:xfrm>
                <a:off x="3384" y="3265"/>
                <a:ext cx="95" cy="64"/>
              </a:xfrm>
              <a:custGeom>
                <a:avLst/>
                <a:gdLst>
                  <a:gd name="T0" fmla="*/ 0 w 95"/>
                  <a:gd name="T1" fmla="*/ 8 h 64"/>
                  <a:gd name="T2" fmla="*/ 0 w 95"/>
                  <a:gd name="T3" fmla="*/ 8 h 64"/>
                  <a:gd name="T4" fmla="*/ 15 w 95"/>
                  <a:gd name="T5" fmla="*/ 13 h 64"/>
                  <a:gd name="T6" fmla="*/ 29 w 95"/>
                  <a:gd name="T7" fmla="*/ 20 h 64"/>
                  <a:gd name="T8" fmla="*/ 42 w 95"/>
                  <a:gd name="T9" fmla="*/ 28 h 64"/>
                  <a:gd name="T10" fmla="*/ 55 w 95"/>
                  <a:gd name="T11" fmla="*/ 36 h 64"/>
                  <a:gd name="T12" fmla="*/ 66 w 95"/>
                  <a:gd name="T13" fmla="*/ 44 h 64"/>
                  <a:gd name="T14" fmla="*/ 76 w 95"/>
                  <a:gd name="T15" fmla="*/ 53 h 64"/>
                  <a:gd name="T16" fmla="*/ 84 w 95"/>
                  <a:gd name="T17" fmla="*/ 60 h 64"/>
                  <a:gd name="T18" fmla="*/ 90 w 95"/>
                  <a:gd name="T19" fmla="*/ 64 h 64"/>
                  <a:gd name="T20" fmla="*/ 95 w 95"/>
                  <a:gd name="T21" fmla="*/ 59 h 64"/>
                  <a:gd name="T22" fmla="*/ 89 w 95"/>
                  <a:gd name="T23" fmla="*/ 53 h 64"/>
                  <a:gd name="T24" fmla="*/ 81 w 95"/>
                  <a:gd name="T25" fmla="*/ 45 h 64"/>
                  <a:gd name="T26" fmla="*/ 71 w 95"/>
                  <a:gd name="T27" fmla="*/ 37 h 64"/>
                  <a:gd name="T28" fmla="*/ 60 w 95"/>
                  <a:gd name="T29" fmla="*/ 28 h 64"/>
                  <a:gd name="T30" fmla="*/ 47 w 95"/>
                  <a:gd name="T31" fmla="*/ 21 h 64"/>
                  <a:gd name="T32" fmla="*/ 32 w 95"/>
                  <a:gd name="T33" fmla="*/ 13 h 64"/>
                  <a:gd name="T34" fmla="*/ 17 w 95"/>
                  <a:gd name="T35" fmla="*/ 5 h 64"/>
                  <a:gd name="T36" fmla="*/ 3 w 95"/>
                  <a:gd name="T37" fmla="*/ 0 h 64"/>
                  <a:gd name="T38" fmla="*/ 3 w 95"/>
                  <a:gd name="T39" fmla="*/ 0 h 64"/>
                  <a:gd name="T40" fmla="*/ 0 w 95"/>
                  <a:gd name="T41" fmla="*/ 8 h 6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5"/>
                  <a:gd name="T64" fmla="*/ 0 h 64"/>
                  <a:gd name="T65" fmla="*/ 95 w 95"/>
                  <a:gd name="T66" fmla="*/ 64 h 6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5" h="64">
                    <a:moveTo>
                      <a:pt x="0" y="8"/>
                    </a:moveTo>
                    <a:lnTo>
                      <a:pt x="0" y="8"/>
                    </a:lnTo>
                    <a:lnTo>
                      <a:pt x="15" y="13"/>
                    </a:lnTo>
                    <a:lnTo>
                      <a:pt x="29" y="20"/>
                    </a:lnTo>
                    <a:lnTo>
                      <a:pt x="42" y="28"/>
                    </a:lnTo>
                    <a:lnTo>
                      <a:pt x="55" y="36"/>
                    </a:lnTo>
                    <a:lnTo>
                      <a:pt x="66" y="44"/>
                    </a:lnTo>
                    <a:lnTo>
                      <a:pt x="76" y="53"/>
                    </a:lnTo>
                    <a:lnTo>
                      <a:pt x="84" y="60"/>
                    </a:lnTo>
                    <a:lnTo>
                      <a:pt x="90" y="64"/>
                    </a:lnTo>
                    <a:lnTo>
                      <a:pt x="95" y="59"/>
                    </a:lnTo>
                    <a:lnTo>
                      <a:pt x="89" y="53"/>
                    </a:lnTo>
                    <a:lnTo>
                      <a:pt x="81" y="45"/>
                    </a:lnTo>
                    <a:lnTo>
                      <a:pt x="71" y="37"/>
                    </a:lnTo>
                    <a:lnTo>
                      <a:pt x="60" y="28"/>
                    </a:lnTo>
                    <a:lnTo>
                      <a:pt x="47" y="21"/>
                    </a:lnTo>
                    <a:lnTo>
                      <a:pt x="32" y="13"/>
                    </a:lnTo>
                    <a:lnTo>
                      <a:pt x="17" y="5"/>
                    </a:lnTo>
                    <a:lnTo>
                      <a:pt x="3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88" name="Freeform 274"/>
              <p:cNvSpPr>
                <a:spLocks/>
              </p:cNvSpPr>
              <p:nvPr/>
            </p:nvSpPr>
            <p:spPr bwMode="auto">
              <a:xfrm>
                <a:off x="3279" y="3213"/>
                <a:ext cx="108" cy="60"/>
              </a:xfrm>
              <a:custGeom>
                <a:avLst/>
                <a:gdLst>
                  <a:gd name="T0" fmla="*/ 0 w 108"/>
                  <a:gd name="T1" fmla="*/ 7 h 60"/>
                  <a:gd name="T2" fmla="*/ 0 w 108"/>
                  <a:gd name="T3" fmla="*/ 7 h 60"/>
                  <a:gd name="T4" fmla="*/ 8 w 108"/>
                  <a:gd name="T5" fmla="*/ 11 h 60"/>
                  <a:gd name="T6" fmla="*/ 19 w 108"/>
                  <a:gd name="T7" fmla="*/ 16 h 60"/>
                  <a:gd name="T8" fmla="*/ 30 w 108"/>
                  <a:gd name="T9" fmla="*/ 23 h 60"/>
                  <a:gd name="T10" fmla="*/ 44 w 108"/>
                  <a:gd name="T11" fmla="*/ 32 h 60"/>
                  <a:gd name="T12" fmla="*/ 59 w 108"/>
                  <a:gd name="T13" fmla="*/ 39 h 60"/>
                  <a:gd name="T14" fmla="*/ 75 w 108"/>
                  <a:gd name="T15" fmla="*/ 47 h 60"/>
                  <a:gd name="T16" fmla="*/ 89 w 108"/>
                  <a:gd name="T17" fmla="*/ 54 h 60"/>
                  <a:gd name="T18" fmla="*/ 105 w 108"/>
                  <a:gd name="T19" fmla="*/ 60 h 60"/>
                  <a:gd name="T20" fmla="*/ 108 w 108"/>
                  <a:gd name="T21" fmla="*/ 52 h 60"/>
                  <a:gd name="T22" fmla="*/ 92 w 108"/>
                  <a:gd name="T23" fmla="*/ 46 h 60"/>
                  <a:gd name="T24" fmla="*/ 77 w 108"/>
                  <a:gd name="T25" fmla="*/ 40 h 60"/>
                  <a:gd name="T26" fmla="*/ 61 w 108"/>
                  <a:gd name="T27" fmla="*/ 32 h 60"/>
                  <a:gd name="T28" fmla="*/ 47 w 108"/>
                  <a:gd name="T29" fmla="*/ 24 h 60"/>
                  <a:gd name="T30" fmla="*/ 34 w 108"/>
                  <a:gd name="T31" fmla="*/ 16 h 60"/>
                  <a:gd name="T32" fmla="*/ 21 w 108"/>
                  <a:gd name="T33" fmla="*/ 8 h 60"/>
                  <a:gd name="T34" fmla="*/ 10 w 108"/>
                  <a:gd name="T35" fmla="*/ 4 h 60"/>
                  <a:gd name="T36" fmla="*/ 3 w 108"/>
                  <a:gd name="T37" fmla="*/ 0 h 60"/>
                  <a:gd name="T38" fmla="*/ 3 w 108"/>
                  <a:gd name="T39" fmla="*/ 0 h 60"/>
                  <a:gd name="T40" fmla="*/ 0 w 108"/>
                  <a:gd name="T41" fmla="*/ 7 h 6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8"/>
                  <a:gd name="T64" fmla="*/ 0 h 60"/>
                  <a:gd name="T65" fmla="*/ 108 w 108"/>
                  <a:gd name="T66" fmla="*/ 60 h 6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8" h="60">
                    <a:moveTo>
                      <a:pt x="0" y="7"/>
                    </a:moveTo>
                    <a:lnTo>
                      <a:pt x="0" y="7"/>
                    </a:lnTo>
                    <a:lnTo>
                      <a:pt x="8" y="11"/>
                    </a:lnTo>
                    <a:lnTo>
                      <a:pt x="19" y="16"/>
                    </a:lnTo>
                    <a:lnTo>
                      <a:pt x="30" y="23"/>
                    </a:lnTo>
                    <a:lnTo>
                      <a:pt x="44" y="32"/>
                    </a:lnTo>
                    <a:lnTo>
                      <a:pt x="59" y="39"/>
                    </a:lnTo>
                    <a:lnTo>
                      <a:pt x="75" y="47"/>
                    </a:lnTo>
                    <a:lnTo>
                      <a:pt x="89" y="54"/>
                    </a:lnTo>
                    <a:lnTo>
                      <a:pt x="105" y="60"/>
                    </a:lnTo>
                    <a:lnTo>
                      <a:pt x="108" y="52"/>
                    </a:lnTo>
                    <a:lnTo>
                      <a:pt x="92" y="46"/>
                    </a:lnTo>
                    <a:lnTo>
                      <a:pt x="77" y="40"/>
                    </a:lnTo>
                    <a:lnTo>
                      <a:pt x="61" y="32"/>
                    </a:lnTo>
                    <a:lnTo>
                      <a:pt x="47" y="24"/>
                    </a:lnTo>
                    <a:lnTo>
                      <a:pt x="34" y="16"/>
                    </a:lnTo>
                    <a:lnTo>
                      <a:pt x="21" y="8"/>
                    </a:lnTo>
                    <a:lnTo>
                      <a:pt x="10" y="4"/>
                    </a:lnTo>
                    <a:lnTo>
                      <a:pt x="3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89" name="Freeform 275"/>
              <p:cNvSpPr>
                <a:spLocks/>
              </p:cNvSpPr>
              <p:nvPr/>
            </p:nvSpPr>
            <p:spPr bwMode="auto">
              <a:xfrm>
                <a:off x="3170" y="3128"/>
                <a:ext cx="112" cy="92"/>
              </a:xfrm>
              <a:custGeom>
                <a:avLst/>
                <a:gdLst>
                  <a:gd name="T0" fmla="*/ 0 w 112"/>
                  <a:gd name="T1" fmla="*/ 7 h 92"/>
                  <a:gd name="T2" fmla="*/ 0 w 112"/>
                  <a:gd name="T3" fmla="*/ 7 h 92"/>
                  <a:gd name="T4" fmla="*/ 13 w 112"/>
                  <a:gd name="T5" fmla="*/ 17 h 92"/>
                  <a:gd name="T6" fmla="*/ 24 w 112"/>
                  <a:gd name="T7" fmla="*/ 28 h 92"/>
                  <a:gd name="T8" fmla="*/ 35 w 112"/>
                  <a:gd name="T9" fmla="*/ 39 h 92"/>
                  <a:gd name="T10" fmla="*/ 46 w 112"/>
                  <a:gd name="T11" fmla="*/ 50 h 92"/>
                  <a:gd name="T12" fmla="*/ 57 w 112"/>
                  <a:gd name="T13" fmla="*/ 63 h 92"/>
                  <a:gd name="T14" fmla="*/ 72 w 112"/>
                  <a:gd name="T15" fmla="*/ 73 h 92"/>
                  <a:gd name="T16" fmla="*/ 89 w 112"/>
                  <a:gd name="T17" fmla="*/ 82 h 92"/>
                  <a:gd name="T18" fmla="*/ 109 w 112"/>
                  <a:gd name="T19" fmla="*/ 92 h 92"/>
                  <a:gd name="T20" fmla="*/ 112 w 112"/>
                  <a:gd name="T21" fmla="*/ 85 h 92"/>
                  <a:gd name="T22" fmla="*/ 91 w 112"/>
                  <a:gd name="T23" fmla="*/ 75 h 92"/>
                  <a:gd name="T24" fmla="*/ 76 w 112"/>
                  <a:gd name="T25" fmla="*/ 65 h 92"/>
                  <a:gd name="T26" fmla="*/ 62 w 112"/>
                  <a:gd name="T27" fmla="*/ 56 h 92"/>
                  <a:gd name="T28" fmla="*/ 51 w 112"/>
                  <a:gd name="T29" fmla="*/ 45 h 92"/>
                  <a:gd name="T30" fmla="*/ 40 w 112"/>
                  <a:gd name="T31" fmla="*/ 34 h 92"/>
                  <a:gd name="T32" fmla="*/ 29 w 112"/>
                  <a:gd name="T33" fmla="*/ 23 h 92"/>
                  <a:gd name="T34" fmla="*/ 18 w 112"/>
                  <a:gd name="T35" fmla="*/ 12 h 92"/>
                  <a:gd name="T36" fmla="*/ 4 w 112"/>
                  <a:gd name="T37" fmla="*/ 0 h 92"/>
                  <a:gd name="T38" fmla="*/ 4 w 112"/>
                  <a:gd name="T39" fmla="*/ 0 h 92"/>
                  <a:gd name="T40" fmla="*/ 0 w 112"/>
                  <a:gd name="T41" fmla="*/ 7 h 9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2"/>
                  <a:gd name="T64" fmla="*/ 0 h 92"/>
                  <a:gd name="T65" fmla="*/ 112 w 112"/>
                  <a:gd name="T66" fmla="*/ 92 h 9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2" h="92">
                    <a:moveTo>
                      <a:pt x="0" y="7"/>
                    </a:moveTo>
                    <a:lnTo>
                      <a:pt x="0" y="7"/>
                    </a:lnTo>
                    <a:lnTo>
                      <a:pt x="13" y="17"/>
                    </a:lnTo>
                    <a:lnTo>
                      <a:pt x="24" y="28"/>
                    </a:lnTo>
                    <a:lnTo>
                      <a:pt x="35" y="39"/>
                    </a:lnTo>
                    <a:lnTo>
                      <a:pt x="46" y="50"/>
                    </a:lnTo>
                    <a:lnTo>
                      <a:pt x="57" y="63"/>
                    </a:lnTo>
                    <a:lnTo>
                      <a:pt x="72" y="73"/>
                    </a:lnTo>
                    <a:lnTo>
                      <a:pt x="89" y="82"/>
                    </a:lnTo>
                    <a:lnTo>
                      <a:pt x="109" y="92"/>
                    </a:lnTo>
                    <a:lnTo>
                      <a:pt x="112" y="85"/>
                    </a:lnTo>
                    <a:lnTo>
                      <a:pt x="91" y="75"/>
                    </a:lnTo>
                    <a:lnTo>
                      <a:pt x="76" y="65"/>
                    </a:lnTo>
                    <a:lnTo>
                      <a:pt x="62" y="56"/>
                    </a:lnTo>
                    <a:lnTo>
                      <a:pt x="51" y="45"/>
                    </a:lnTo>
                    <a:lnTo>
                      <a:pt x="40" y="34"/>
                    </a:lnTo>
                    <a:lnTo>
                      <a:pt x="29" y="23"/>
                    </a:lnTo>
                    <a:lnTo>
                      <a:pt x="18" y="12"/>
                    </a:lnTo>
                    <a:lnTo>
                      <a:pt x="4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90" name="Freeform 276"/>
              <p:cNvSpPr>
                <a:spLocks/>
              </p:cNvSpPr>
              <p:nvPr/>
            </p:nvSpPr>
            <p:spPr bwMode="auto">
              <a:xfrm>
                <a:off x="3039" y="2904"/>
                <a:ext cx="135" cy="231"/>
              </a:xfrm>
              <a:custGeom>
                <a:avLst/>
                <a:gdLst>
                  <a:gd name="T0" fmla="*/ 0 w 135"/>
                  <a:gd name="T1" fmla="*/ 8 h 231"/>
                  <a:gd name="T2" fmla="*/ 0 w 135"/>
                  <a:gd name="T3" fmla="*/ 8 h 231"/>
                  <a:gd name="T4" fmla="*/ 7 w 135"/>
                  <a:gd name="T5" fmla="*/ 17 h 231"/>
                  <a:gd name="T6" fmla="*/ 18 w 135"/>
                  <a:gd name="T7" fmla="*/ 39 h 231"/>
                  <a:gd name="T8" fmla="*/ 29 w 135"/>
                  <a:gd name="T9" fmla="*/ 67 h 231"/>
                  <a:gd name="T10" fmla="*/ 44 w 135"/>
                  <a:gd name="T11" fmla="*/ 102 h 231"/>
                  <a:gd name="T12" fmla="*/ 60 w 135"/>
                  <a:gd name="T13" fmla="*/ 137 h 231"/>
                  <a:gd name="T14" fmla="*/ 79 w 135"/>
                  <a:gd name="T15" fmla="*/ 174 h 231"/>
                  <a:gd name="T16" fmla="*/ 104 w 135"/>
                  <a:gd name="T17" fmla="*/ 204 h 231"/>
                  <a:gd name="T18" fmla="*/ 131 w 135"/>
                  <a:gd name="T19" fmla="*/ 231 h 231"/>
                  <a:gd name="T20" fmla="*/ 135 w 135"/>
                  <a:gd name="T21" fmla="*/ 224 h 231"/>
                  <a:gd name="T22" fmla="*/ 109 w 135"/>
                  <a:gd name="T23" fmla="*/ 199 h 231"/>
                  <a:gd name="T24" fmla="*/ 87 w 135"/>
                  <a:gd name="T25" fmla="*/ 169 h 231"/>
                  <a:gd name="T26" fmla="*/ 67 w 135"/>
                  <a:gd name="T27" fmla="*/ 135 h 231"/>
                  <a:gd name="T28" fmla="*/ 51 w 135"/>
                  <a:gd name="T29" fmla="*/ 99 h 231"/>
                  <a:gd name="T30" fmla="*/ 37 w 135"/>
                  <a:gd name="T31" fmla="*/ 65 h 231"/>
                  <a:gd name="T32" fmla="*/ 26 w 135"/>
                  <a:gd name="T33" fmla="*/ 37 h 231"/>
                  <a:gd name="T34" fmla="*/ 15 w 135"/>
                  <a:gd name="T35" fmla="*/ 15 h 231"/>
                  <a:gd name="T36" fmla="*/ 5 w 135"/>
                  <a:gd name="T37" fmla="*/ 0 h 231"/>
                  <a:gd name="T38" fmla="*/ 5 w 135"/>
                  <a:gd name="T39" fmla="*/ 0 h 231"/>
                  <a:gd name="T40" fmla="*/ 0 w 135"/>
                  <a:gd name="T41" fmla="*/ 8 h 23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35"/>
                  <a:gd name="T64" fmla="*/ 0 h 231"/>
                  <a:gd name="T65" fmla="*/ 135 w 135"/>
                  <a:gd name="T66" fmla="*/ 231 h 23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35" h="231">
                    <a:moveTo>
                      <a:pt x="0" y="8"/>
                    </a:moveTo>
                    <a:lnTo>
                      <a:pt x="0" y="8"/>
                    </a:lnTo>
                    <a:lnTo>
                      <a:pt x="7" y="17"/>
                    </a:lnTo>
                    <a:lnTo>
                      <a:pt x="18" y="39"/>
                    </a:lnTo>
                    <a:lnTo>
                      <a:pt x="29" y="67"/>
                    </a:lnTo>
                    <a:lnTo>
                      <a:pt x="44" y="102"/>
                    </a:lnTo>
                    <a:lnTo>
                      <a:pt x="60" y="137"/>
                    </a:lnTo>
                    <a:lnTo>
                      <a:pt x="79" y="174"/>
                    </a:lnTo>
                    <a:lnTo>
                      <a:pt x="104" y="204"/>
                    </a:lnTo>
                    <a:lnTo>
                      <a:pt x="131" y="231"/>
                    </a:lnTo>
                    <a:lnTo>
                      <a:pt x="135" y="224"/>
                    </a:lnTo>
                    <a:lnTo>
                      <a:pt x="109" y="199"/>
                    </a:lnTo>
                    <a:lnTo>
                      <a:pt x="87" y="169"/>
                    </a:lnTo>
                    <a:lnTo>
                      <a:pt x="67" y="135"/>
                    </a:lnTo>
                    <a:lnTo>
                      <a:pt x="51" y="99"/>
                    </a:lnTo>
                    <a:lnTo>
                      <a:pt x="37" y="65"/>
                    </a:lnTo>
                    <a:lnTo>
                      <a:pt x="26" y="37"/>
                    </a:lnTo>
                    <a:lnTo>
                      <a:pt x="15" y="15"/>
                    </a:lnTo>
                    <a:lnTo>
                      <a:pt x="5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91" name="Freeform 277"/>
              <p:cNvSpPr>
                <a:spLocks/>
              </p:cNvSpPr>
              <p:nvPr/>
            </p:nvSpPr>
            <p:spPr bwMode="auto">
              <a:xfrm>
                <a:off x="2973" y="2858"/>
                <a:ext cx="71" cy="54"/>
              </a:xfrm>
              <a:custGeom>
                <a:avLst/>
                <a:gdLst>
                  <a:gd name="T0" fmla="*/ 0 w 71"/>
                  <a:gd name="T1" fmla="*/ 6 h 54"/>
                  <a:gd name="T2" fmla="*/ 0 w 71"/>
                  <a:gd name="T3" fmla="*/ 7 h 54"/>
                  <a:gd name="T4" fmla="*/ 9 w 71"/>
                  <a:gd name="T5" fmla="*/ 15 h 54"/>
                  <a:gd name="T6" fmla="*/ 19 w 71"/>
                  <a:gd name="T7" fmla="*/ 22 h 54"/>
                  <a:gd name="T8" fmla="*/ 28 w 71"/>
                  <a:gd name="T9" fmla="*/ 28 h 54"/>
                  <a:gd name="T10" fmla="*/ 37 w 71"/>
                  <a:gd name="T11" fmla="*/ 34 h 54"/>
                  <a:gd name="T12" fmla="*/ 45 w 71"/>
                  <a:gd name="T13" fmla="*/ 40 h 54"/>
                  <a:gd name="T14" fmla="*/ 54 w 71"/>
                  <a:gd name="T15" fmla="*/ 45 h 54"/>
                  <a:gd name="T16" fmla="*/ 60 w 71"/>
                  <a:gd name="T17" fmla="*/ 50 h 54"/>
                  <a:gd name="T18" fmla="*/ 66 w 71"/>
                  <a:gd name="T19" fmla="*/ 54 h 54"/>
                  <a:gd name="T20" fmla="*/ 71 w 71"/>
                  <a:gd name="T21" fmla="*/ 46 h 54"/>
                  <a:gd name="T22" fmla="*/ 65 w 71"/>
                  <a:gd name="T23" fmla="*/ 43 h 54"/>
                  <a:gd name="T24" fmla="*/ 59 w 71"/>
                  <a:gd name="T25" fmla="*/ 38 h 54"/>
                  <a:gd name="T26" fmla="*/ 50 w 71"/>
                  <a:gd name="T27" fmla="*/ 33 h 54"/>
                  <a:gd name="T28" fmla="*/ 42 w 71"/>
                  <a:gd name="T29" fmla="*/ 27 h 54"/>
                  <a:gd name="T30" fmla="*/ 33 w 71"/>
                  <a:gd name="T31" fmla="*/ 21 h 54"/>
                  <a:gd name="T32" fmla="*/ 23 w 71"/>
                  <a:gd name="T33" fmla="*/ 15 h 54"/>
                  <a:gd name="T34" fmla="*/ 14 w 71"/>
                  <a:gd name="T35" fmla="*/ 7 h 54"/>
                  <a:gd name="T36" fmla="*/ 5 w 71"/>
                  <a:gd name="T37" fmla="*/ 0 h 54"/>
                  <a:gd name="T38" fmla="*/ 5 w 71"/>
                  <a:gd name="T39" fmla="*/ 1 h 54"/>
                  <a:gd name="T40" fmla="*/ 0 w 71"/>
                  <a:gd name="T41" fmla="*/ 6 h 5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1"/>
                  <a:gd name="T64" fmla="*/ 0 h 54"/>
                  <a:gd name="T65" fmla="*/ 71 w 71"/>
                  <a:gd name="T66" fmla="*/ 54 h 5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1" h="54">
                    <a:moveTo>
                      <a:pt x="0" y="6"/>
                    </a:moveTo>
                    <a:lnTo>
                      <a:pt x="0" y="7"/>
                    </a:lnTo>
                    <a:lnTo>
                      <a:pt x="9" y="15"/>
                    </a:lnTo>
                    <a:lnTo>
                      <a:pt x="19" y="22"/>
                    </a:lnTo>
                    <a:lnTo>
                      <a:pt x="28" y="28"/>
                    </a:lnTo>
                    <a:lnTo>
                      <a:pt x="37" y="34"/>
                    </a:lnTo>
                    <a:lnTo>
                      <a:pt x="45" y="40"/>
                    </a:lnTo>
                    <a:lnTo>
                      <a:pt x="54" y="45"/>
                    </a:lnTo>
                    <a:lnTo>
                      <a:pt x="60" y="50"/>
                    </a:lnTo>
                    <a:lnTo>
                      <a:pt x="66" y="54"/>
                    </a:lnTo>
                    <a:lnTo>
                      <a:pt x="71" y="46"/>
                    </a:lnTo>
                    <a:lnTo>
                      <a:pt x="65" y="43"/>
                    </a:lnTo>
                    <a:lnTo>
                      <a:pt x="59" y="38"/>
                    </a:lnTo>
                    <a:lnTo>
                      <a:pt x="50" y="33"/>
                    </a:lnTo>
                    <a:lnTo>
                      <a:pt x="42" y="27"/>
                    </a:lnTo>
                    <a:lnTo>
                      <a:pt x="33" y="21"/>
                    </a:lnTo>
                    <a:lnTo>
                      <a:pt x="23" y="15"/>
                    </a:lnTo>
                    <a:lnTo>
                      <a:pt x="14" y="7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92" name="Freeform 278"/>
              <p:cNvSpPr>
                <a:spLocks/>
              </p:cNvSpPr>
              <p:nvPr/>
            </p:nvSpPr>
            <p:spPr bwMode="auto">
              <a:xfrm>
                <a:off x="2944" y="2821"/>
                <a:ext cx="34" cy="43"/>
              </a:xfrm>
              <a:custGeom>
                <a:avLst/>
                <a:gdLst>
                  <a:gd name="T0" fmla="*/ 0 w 34"/>
                  <a:gd name="T1" fmla="*/ 3 h 43"/>
                  <a:gd name="T2" fmla="*/ 0 w 34"/>
                  <a:gd name="T3" fmla="*/ 3 h 43"/>
                  <a:gd name="T4" fmla="*/ 4 w 34"/>
                  <a:gd name="T5" fmla="*/ 13 h 43"/>
                  <a:gd name="T6" fmla="*/ 11 w 34"/>
                  <a:gd name="T7" fmla="*/ 24 h 43"/>
                  <a:gd name="T8" fmla="*/ 18 w 34"/>
                  <a:gd name="T9" fmla="*/ 33 h 43"/>
                  <a:gd name="T10" fmla="*/ 29 w 34"/>
                  <a:gd name="T11" fmla="*/ 43 h 43"/>
                  <a:gd name="T12" fmla="*/ 34 w 34"/>
                  <a:gd name="T13" fmla="*/ 38 h 43"/>
                  <a:gd name="T14" fmla="*/ 26 w 34"/>
                  <a:gd name="T15" fmla="*/ 28 h 43"/>
                  <a:gd name="T16" fmla="*/ 18 w 34"/>
                  <a:gd name="T17" fmla="*/ 19 h 43"/>
                  <a:gd name="T18" fmla="*/ 11 w 34"/>
                  <a:gd name="T19" fmla="*/ 10 h 43"/>
                  <a:gd name="T20" fmla="*/ 7 w 34"/>
                  <a:gd name="T21" fmla="*/ 0 h 43"/>
                  <a:gd name="T22" fmla="*/ 7 w 34"/>
                  <a:gd name="T23" fmla="*/ 0 h 43"/>
                  <a:gd name="T24" fmla="*/ 0 w 34"/>
                  <a:gd name="T25" fmla="*/ 3 h 4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4"/>
                  <a:gd name="T40" fmla="*/ 0 h 43"/>
                  <a:gd name="T41" fmla="*/ 34 w 34"/>
                  <a:gd name="T42" fmla="*/ 43 h 4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4" h="43">
                    <a:moveTo>
                      <a:pt x="0" y="3"/>
                    </a:moveTo>
                    <a:lnTo>
                      <a:pt x="0" y="3"/>
                    </a:lnTo>
                    <a:lnTo>
                      <a:pt x="4" y="13"/>
                    </a:lnTo>
                    <a:lnTo>
                      <a:pt x="11" y="24"/>
                    </a:lnTo>
                    <a:lnTo>
                      <a:pt x="18" y="33"/>
                    </a:lnTo>
                    <a:lnTo>
                      <a:pt x="29" y="43"/>
                    </a:lnTo>
                    <a:lnTo>
                      <a:pt x="34" y="38"/>
                    </a:lnTo>
                    <a:lnTo>
                      <a:pt x="26" y="28"/>
                    </a:lnTo>
                    <a:lnTo>
                      <a:pt x="18" y="19"/>
                    </a:lnTo>
                    <a:lnTo>
                      <a:pt x="11" y="10"/>
                    </a:ln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93" name="Freeform 279"/>
              <p:cNvSpPr>
                <a:spLocks/>
              </p:cNvSpPr>
              <p:nvPr/>
            </p:nvSpPr>
            <p:spPr bwMode="auto">
              <a:xfrm>
                <a:off x="2920" y="2713"/>
                <a:ext cx="31" cy="111"/>
              </a:xfrm>
              <a:custGeom>
                <a:avLst/>
                <a:gdLst>
                  <a:gd name="T0" fmla="*/ 0 w 31"/>
                  <a:gd name="T1" fmla="*/ 5 h 111"/>
                  <a:gd name="T2" fmla="*/ 0 w 31"/>
                  <a:gd name="T3" fmla="*/ 5 h 111"/>
                  <a:gd name="T4" fmla="*/ 12 w 31"/>
                  <a:gd name="T5" fmla="*/ 27 h 111"/>
                  <a:gd name="T6" fmla="*/ 18 w 31"/>
                  <a:gd name="T7" fmla="*/ 54 h 111"/>
                  <a:gd name="T8" fmla="*/ 19 w 31"/>
                  <a:gd name="T9" fmla="*/ 82 h 111"/>
                  <a:gd name="T10" fmla="*/ 24 w 31"/>
                  <a:gd name="T11" fmla="*/ 111 h 111"/>
                  <a:gd name="T12" fmla="*/ 31 w 31"/>
                  <a:gd name="T13" fmla="*/ 108 h 111"/>
                  <a:gd name="T14" fmla="*/ 26 w 31"/>
                  <a:gd name="T15" fmla="*/ 82 h 111"/>
                  <a:gd name="T16" fmla="*/ 25 w 31"/>
                  <a:gd name="T17" fmla="*/ 54 h 111"/>
                  <a:gd name="T18" fmla="*/ 19 w 31"/>
                  <a:gd name="T19" fmla="*/ 24 h 111"/>
                  <a:gd name="T20" fmla="*/ 4 w 31"/>
                  <a:gd name="T21" fmla="*/ 0 h 111"/>
                  <a:gd name="T22" fmla="*/ 4 w 31"/>
                  <a:gd name="T23" fmla="*/ 0 h 111"/>
                  <a:gd name="T24" fmla="*/ 0 w 31"/>
                  <a:gd name="T25" fmla="*/ 5 h 1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"/>
                  <a:gd name="T40" fmla="*/ 0 h 111"/>
                  <a:gd name="T41" fmla="*/ 31 w 31"/>
                  <a:gd name="T42" fmla="*/ 111 h 1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" h="111">
                    <a:moveTo>
                      <a:pt x="0" y="5"/>
                    </a:moveTo>
                    <a:lnTo>
                      <a:pt x="0" y="5"/>
                    </a:lnTo>
                    <a:lnTo>
                      <a:pt x="12" y="27"/>
                    </a:lnTo>
                    <a:lnTo>
                      <a:pt x="18" y="54"/>
                    </a:lnTo>
                    <a:lnTo>
                      <a:pt x="19" y="82"/>
                    </a:lnTo>
                    <a:lnTo>
                      <a:pt x="24" y="111"/>
                    </a:lnTo>
                    <a:lnTo>
                      <a:pt x="31" y="108"/>
                    </a:lnTo>
                    <a:lnTo>
                      <a:pt x="26" y="82"/>
                    </a:lnTo>
                    <a:lnTo>
                      <a:pt x="25" y="54"/>
                    </a:lnTo>
                    <a:lnTo>
                      <a:pt x="19" y="24"/>
                    </a:lnTo>
                    <a:lnTo>
                      <a:pt x="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94" name="Freeform 280"/>
              <p:cNvSpPr>
                <a:spLocks/>
              </p:cNvSpPr>
              <p:nvPr/>
            </p:nvSpPr>
            <p:spPr bwMode="auto">
              <a:xfrm>
                <a:off x="2866" y="2582"/>
                <a:ext cx="58" cy="136"/>
              </a:xfrm>
              <a:custGeom>
                <a:avLst/>
                <a:gdLst>
                  <a:gd name="T0" fmla="*/ 6 w 58"/>
                  <a:gd name="T1" fmla="*/ 0 h 136"/>
                  <a:gd name="T2" fmla="*/ 6 w 58"/>
                  <a:gd name="T3" fmla="*/ 0 h 136"/>
                  <a:gd name="T4" fmla="*/ 0 w 58"/>
                  <a:gd name="T5" fmla="*/ 21 h 136"/>
                  <a:gd name="T6" fmla="*/ 0 w 58"/>
                  <a:gd name="T7" fmla="*/ 41 h 136"/>
                  <a:gd name="T8" fmla="*/ 4 w 58"/>
                  <a:gd name="T9" fmla="*/ 60 h 136"/>
                  <a:gd name="T10" fmla="*/ 11 w 58"/>
                  <a:gd name="T11" fmla="*/ 78 h 136"/>
                  <a:gd name="T12" fmla="*/ 21 w 58"/>
                  <a:gd name="T13" fmla="*/ 95 h 136"/>
                  <a:gd name="T14" fmla="*/ 32 w 58"/>
                  <a:gd name="T15" fmla="*/ 111 h 136"/>
                  <a:gd name="T16" fmla="*/ 43 w 58"/>
                  <a:gd name="T17" fmla="*/ 125 h 136"/>
                  <a:gd name="T18" fmla="*/ 54 w 58"/>
                  <a:gd name="T19" fmla="*/ 136 h 136"/>
                  <a:gd name="T20" fmla="*/ 58 w 58"/>
                  <a:gd name="T21" fmla="*/ 131 h 136"/>
                  <a:gd name="T22" fmla="*/ 50 w 58"/>
                  <a:gd name="T23" fmla="*/ 120 h 136"/>
                  <a:gd name="T24" fmla="*/ 39 w 58"/>
                  <a:gd name="T25" fmla="*/ 106 h 136"/>
                  <a:gd name="T26" fmla="*/ 28 w 58"/>
                  <a:gd name="T27" fmla="*/ 91 h 136"/>
                  <a:gd name="T28" fmla="*/ 18 w 58"/>
                  <a:gd name="T29" fmla="*/ 76 h 136"/>
                  <a:gd name="T30" fmla="*/ 11 w 58"/>
                  <a:gd name="T31" fmla="*/ 58 h 136"/>
                  <a:gd name="T32" fmla="*/ 7 w 58"/>
                  <a:gd name="T33" fmla="*/ 41 h 136"/>
                  <a:gd name="T34" fmla="*/ 7 w 58"/>
                  <a:gd name="T35" fmla="*/ 21 h 136"/>
                  <a:gd name="T36" fmla="*/ 13 w 58"/>
                  <a:gd name="T37" fmla="*/ 3 h 136"/>
                  <a:gd name="T38" fmla="*/ 13 w 58"/>
                  <a:gd name="T39" fmla="*/ 3 h 136"/>
                  <a:gd name="T40" fmla="*/ 6 w 58"/>
                  <a:gd name="T41" fmla="*/ 0 h 1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8"/>
                  <a:gd name="T64" fmla="*/ 0 h 136"/>
                  <a:gd name="T65" fmla="*/ 58 w 58"/>
                  <a:gd name="T66" fmla="*/ 136 h 1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8" h="136">
                    <a:moveTo>
                      <a:pt x="6" y="0"/>
                    </a:moveTo>
                    <a:lnTo>
                      <a:pt x="6" y="0"/>
                    </a:lnTo>
                    <a:lnTo>
                      <a:pt x="0" y="21"/>
                    </a:lnTo>
                    <a:lnTo>
                      <a:pt x="0" y="41"/>
                    </a:lnTo>
                    <a:lnTo>
                      <a:pt x="4" y="60"/>
                    </a:lnTo>
                    <a:lnTo>
                      <a:pt x="11" y="78"/>
                    </a:lnTo>
                    <a:lnTo>
                      <a:pt x="21" y="95"/>
                    </a:lnTo>
                    <a:lnTo>
                      <a:pt x="32" y="111"/>
                    </a:lnTo>
                    <a:lnTo>
                      <a:pt x="43" y="125"/>
                    </a:lnTo>
                    <a:lnTo>
                      <a:pt x="54" y="136"/>
                    </a:lnTo>
                    <a:lnTo>
                      <a:pt x="58" y="131"/>
                    </a:lnTo>
                    <a:lnTo>
                      <a:pt x="50" y="120"/>
                    </a:lnTo>
                    <a:lnTo>
                      <a:pt x="39" y="106"/>
                    </a:lnTo>
                    <a:lnTo>
                      <a:pt x="28" y="91"/>
                    </a:lnTo>
                    <a:lnTo>
                      <a:pt x="18" y="76"/>
                    </a:lnTo>
                    <a:lnTo>
                      <a:pt x="11" y="58"/>
                    </a:lnTo>
                    <a:lnTo>
                      <a:pt x="7" y="41"/>
                    </a:lnTo>
                    <a:lnTo>
                      <a:pt x="7" y="21"/>
                    </a:lnTo>
                    <a:lnTo>
                      <a:pt x="13" y="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95" name="Freeform 281"/>
              <p:cNvSpPr>
                <a:spLocks/>
              </p:cNvSpPr>
              <p:nvPr/>
            </p:nvSpPr>
            <p:spPr bwMode="auto">
              <a:xfrm>
                <a:off x="2872" y="2510"/>
                <a:ext cx="29" cy="75"/>
              </a:xfrm>
              <a:custGeom>
                <a:avLst/>
                <a:gdLst>
                  <a:gd name="T0" fmla="*/ 22 w 29"/>
                  <a:gd name="T1" fmla="*/ 4 h 75"/>
                  <a:gd name="T2" fmla="*/ 22 w 29"/>
                  <a:gd name="T3" fmla="*/ 4 h 75"/>
                  <a:gd name="T4" fmla="*/ 20 w 29"/>
                  <a:gd name="T5" fmla="*/ 17 h 75"/>
                  <a:gd name="T6" fmla="*/ 15 w 29"/>
                  <a:gd name="T7" fmla="*/ 32 h 75"/>
                  <a:gd name="T8" fmla="*/ 9 w 29"/>
                  <a:gd name="T9" fmla="*/ 52 h 75"/>
                  <a:gd name="T10" fmla="*/ 0 w 29"/>
                  <a:gd name="T11" fmla="*/ 72 h 75"/>
                  <a:gd name="T12" fmla="*/ 7 w 29"/>
                  <a:gd name="T13" fmla="*/ 75 h 75"/>
                  <a:gd name="T14" fmla="*/ 16 w 29"/>
                  <a:gd name="T15" fmla="*/ 54 h 75"/>
                  <a:gd name="T16" fmla="*/ 22 w 29"/>
                  <a:gd name="T17" fmla="*/ 35 h 75"/>
                  <a:gd name="T18" fmla="*/ 27 w 29"/>
                  <a:gd name="T19" fmla="*/ 17 h 75"/>
                  <a:gd name="T20" fmla="*/ 29 w 29"/>
                  <a:gd name="T21" fmla="*/ 4 h 75"/>
                  <a:gd name="T22" fmla="*/ 29 w 29"/>
                  <a:gd name="T23" fmla="*/ 4 h 75"/>
                  <a:gd name="T24" fmla="*/ 29 w 29"/>
                  <a:gd name="T25" fmla="*/ 4 h 75"/>
                  <a:gd name="T26" fmla="*/ 28 w 29"/>
                  <a:gd name="T27" fmla="*/ 2 h 75"/>
                  <a:gd name="T28" fmla="*/ 26 w 29"/>
                  <a:gd name="T29" fmla="*/ 0 h 75"/>
                  <a:gd name="T30" fmla="*/ 23 w 29"/>
                  <a:gd name="T31" fmla="*/ 2 h 75"/>
                  <a:gd name="T32" fmla="*/ 22 w 29"/>
                  <a:gd name="T33" fmla="*/ 4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75"/>
                  <a:gd name="T53" fmla="*/ 29 w 29"/>
                  <a:gd name="T54" fmla="*/ 75 h 7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75">
                    <a:moveTo>
                      <a:pt x="22" y="4"/>
                    </a:moveTo>
                    <a:lnTo>
                      <a:pt x="22" y="4"/>
                    </a:lnTo>
                    <a:lnTo>
                      <a:pt x="20" y="17"/>
                    </a:lnTo>
                    <a:lnTo>
                      <a:pt x="15" y="32"/>
                    </a:lnTo>
                    <a:lnTo>
                      <a:pt x="9" y="52"/>
                    </a:lnTo>
                    <a:lnTo>
                      <a:pt x="0" y="72"/>
                    </a:lnTo>
                    <a:lnTo>
                      <a:pt x="7" y="75"/>
                    </a:lnTo>
                    <a:lnTo>
                      <a:pt x="16" y="54"/>
                    </a:lnTo>
                    <a:lnTo>
                      <a:pt x="22" y="35"/>
                    </a:lnTo>
                    <a:lnTo>
                      <a:pt x="27" y="17"/>
                    </a:lnTo>
                    <a:lnTo>
                      <a:pt x="29" y="4"/>
                    </a:lnTo>
                    <a:lnTo>
                      <a:pt x="28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96" name="Freeform 282"/>
              <p:cNvSpPr>
                <a:spLocks/>
              </p:cNvSpPr>
              <p:nvPr/>
            </p:nvSpPr>
            <p:spPr bwMode="auto">
              <a:xfrm>
                <a:off x="3246" y="2293"/>
                <a:ext cx="55" cy="108"/>
              </a:xfrm>
              <a:custGeom>
                <a:avLst/>
                <a:gdLst>
                  <a:gd name="T0" fmla="*/ 0 w 55"/>
                  <a:gd name="T1" fmla="*/ 0 h 108"/>
                  <a:gd name="T2" fmla="*/ 3 w 55"/>
                  <a:gd name="T3" fmla="*/ 10 h 108"/>
                  <a:gd name="T4" fmla="*/ 8 w 55"/>
                  <a:gd name="T5" fmla="*/ 25 h 108"/>
                  <a:gd name="T6" fmla="*/ 15 w 55"/>
                  <a:gd name="T7" fmla="*/ 42 h 108"/>
                  <a:gd name="T8" fmla="*/ 22 w 55"/>
                  <a:gd name="T9" fmla="*/ 61 h 108"/>
                  <a:gd name="T10" fmla="*/ 31 w 55"/>
                  <a:gd name="T11" fmla="*/ 78 h 108"/>
                  <a:gd name="T12" fmla="*/ 39 w 55"/>
                  <a:gd name="T13" fmla="*/ 93 h 108"/>
                  <a:gd name="T14" fmla="*/ 46 w 55"/>
                  <a:gd name="T15" fmla="*/ 104 h 108"/>
                  <a:gd name="T16" fmla="*/ 52 w 55"/>
                  <a:gd name="T17" fmla="*/ 108 h 108"/>
                  <a:gd name="T18" fmla="*/ 55 w 55"/>
                  <a:gd name="T19" fmla="*/ 102 h 108"/>
                  <a:gd name="T20" fmla="*/ 50 w 55"/>
                  <a:gd name="T21" fmla="*/ 87 h 108"/>
                  <a:gd name="T22" fmla="*/ 44 w 55"/>
                  <a:gd name="T23" fmla="*/ 71 h 108"/>
                  <a:gd name="T24" fmla="*/ 42 w 55"/>
                  <a:gd name="T25" fmla="*/ 58 h 108"/>
                  <a:gd name="T26" fmla="*/ 42 w 55"/>
                  <a:gd name="T27" fmla="*/ 51 h 108"/>
                  <a:gd name="T28" fmla="*/ 39 w 55"/>
                  <a:gd name="T29" fmla="*/ 44 h 108"/>
                  <a:gd name="T30" fmla="*/ 36 w 55"/>
                  <a:gd name="T31" fmla="*/ 36 h 108"/>
                  <a:gd name="T32" fmla="*/ 31 w 55"/>
                  <a:gd name="T33" fmla="*/ 26 h 108"/>
                  <a:gd name="T34" fmla="*/ 24 w 55"/>
                  <a:gd name="T35" fmla="*/ 17 h 108"/>
                  <a:gd name="T36" fmla="*/ 16 w 55"/>
                  <a:gd name="T37" fmla="*/ 10 h 108"/>
                  <a:gd name="T38" fmla="*/ 8 w 55"/>
                  <a:gd name="T39" fmla="*/ 4 h 108"/>
                  <a:gd name="T40" fmla="*/ 0 w 55"/>
                  <a:gd name="T41" fmla="*/ 0 h 10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5"/>
                  <a:gd name="T64" fmla="*/ 0 h 108"/>
                  <a:gd name="T65" fmla="*/ 55 w 55"/>
                  <a:gd name="T66" fmla="*/ 108 h 10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5" h="108">
                    <a:moveTo>
                      <a:pt x="0" y="0"/>
                    </a:moveTo>
                    <a:lnTo>
                      <a:pt x="3" y="10"/>
                    </a:lnTo>
                    <a:lnTo>
                      <a:pt x="8" y="25"/>
                    </a:lnTo>
                    <a:lnTo>
                      <a:pt x="15" y="42"/>
                    </a:lnTo>
                    <a:lnTo>
                      <a:pt x="22" y="61"/>
                    </a:lnTo>
                    <a:lnTo>
                      <a:pt x="31" y="78"/>
                    </a:lnTo>
                    <a:lnTo>
                      <a:pt x="39" y="93"/>
                    </a:lnTo>
                    <a:lnTo>
                      <a:pt x="46" y="104"/>
                    </a:lnTo>
                    <a:lnTo>
                      <a:pt x="52" y="108"/>
                    </a:lnTo>
                    <a:lnTo>
                      <a:pt x="55" y="102"/>
                    </a:lnTo>
                    <a:lnTo>
                      <a:pt x="50" y="87"/>
                    </a:lnTo>
                    <a:lnTo>
                      <a:pt x="44" y="71"/>
                    </a:lnTo>
                    <a:lnTo>
                      <a:pt x="42" y="58"/>
                    </a:lnTo>
                    <a:lnTo>
                      <a:pt x="42" y="51"/>
                    </a:lnTo>
                    <a:lnTo>
                      <a:pt x="39" y="44"/>
                    </a:lnTo>
                    <a:lnTo>
                      <a:pt x="36" y="36"/>
                    </a:lnTo>
                    <a:lnTo>
                      <a:pt x="31" y="26"/>
                    </a:lnTo>
                    <a:lnTo>
                      <a:pt x="24" y="17"/>
                    </a:lnTo>
                    <a:lnTo>
                      <a:pt x="16" y="10"/>
                    </a:lnTo>
                    <a:lnTo>
                      <a:pt x="8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970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97" name="Freeform 283"/>
              <p:cNvSpPr>
                <a:spLocks/>
              </p:cNvSpPr>
              <p:nvPr/>
            </p:nvSpPr>
            <p:spPr bwMode="auto">
              <a:xfrm>
                <a:off x="3243" y="2293"/>
                <a:ext cx="55" cy="112"/>
              </a:xfrm>
              <a:custGeom>
                <a:avLst/>
                <a:gdLst>
                  <a:gd name="T0" fmla="*/ 55 w 55"/>
                  <a:gd name="T1" fmla="*/ 103 h 112"/>
                  <a:gd name="T2" fmla="*/ 55 w 55"/>
                  <a:gd name="T3" fmla="*/ 103 h 112"/>
                  <a:gd name="T4" fmla="*/ 52 w 55"/>
                  <a:gd name="T5" fmla="*/ 102 h 112"/>
                  <a:gd name="T6" fmla="*/ 46 w 55"/>
                  <a:gd name="T7" fmla="*/ 92 h 112"/>
                  <a:gd name="T8" fmla="*/ 38 w 55"/>
                  <a:gd name="T9" fmla="*/ 77 h 112"/>
                  <a:gd name="T10" fmla="*/ 29 w 55"/>
                  <a:gd name="T11" fmla="*/ 60 h 112"/>
                  <a:gd name="T12" fmla="*/ 22 w 55"/>
                  <a:gd name="T13" fmla="*/ 41 h 112"/>
                  <a:gd name="T14" fmla="*/ 14 w 55"/>
                  <a:gd name="T15" fmla="*/ 23 h 112"/>
                  <a:gd name="T16" fmla="*/ 9 w 55"/>
                  <a:gd name="T17" fmla="*/ 9 h 112"/>
                  <a:gd name="T18" fmla="*/ 7 w 55"/>
                  <a:gd name="T19" fmla="*/ 0 h 112"/>
                  <a:gd name="T20" fmla="*/ 0 w 55"/>
                  <a:gd name="T21" fmla="*/ 0 h 112"/>
                  <a:gd name="T22" fmla="*/ 2 w 55"/>
                  <a:gd name="T23" fmla="*/ 11 h 112"/>
                  <a:gd name="T24" fmla="*/ 7 w 55"/>
                  <a:gd name="T25" fmla="*/ 26 h 112"/>
                  <a:gd name="T26" fmla="*/ 14 w 55"/>
                  <a:gd name="T27" fmla="*/ 43 h 112"/>
                  <a:gd name="T28" fmla="*/ 22 w 55"/>
                  <a:gd name="T29" fmla="*/ 62 h 112"/>
                  <a:gd name="T30" fmla="*/ 30 w 55"/>
                  <a:gd name="T31" fmla="*/ 80 h 112"/>
                  <a:gd name="T32" fmla="*/ 39 w 55"/>
                  <a:gd name="T33" fmla="*/ 94 h 112"/>
                  <a:gd name="T34" fmla="*/ 45 w 55"/>
                  <a:gd name="T35" fmla="*/ 106 h 112"/>
                  <a:gd name="T36" fmla="*/ 55 w 55"/>
                  <a:gd name="T37" fmla="*/ 112 h 112"/>
                  <a:gd name="T38" fmla="*/ 55 w 55"/>
                  <a:gd name="T39" fmla="*/ 112 h 112"/>
                  <a:gd name="T40" fmla="*/ 55 w 55"/>
                  <a:gd name="T41" fmla="*/ 103 h 11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5"/>
                  <a:gd name="T64" fmla="*/ 0 h 112"/>
                  <a:gd name="T65" fmla="*/ 55 w 55"/>
                  <a:gd name="T66" fmla="*/ 112 h 11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5" h="112">
                    <a:moveTo>
                      <a:pt x="55" y="103"/>
                    </a:moveTo>
                    <a:lnTo>
                      <a:pt x="55" y="103"/>
                    </a:lnTo>
                    <a:lnTo>
                      <a:pt x="52" y="102"/>
                    </a:lnTo>
                    <a:lnTo>
                      <a:pt x="46" y="92"/>
                    </a:lnTo>
                    <a:lnTo>
                      <a:pt x="38" y="77"/>
                    </a:lnTo>
                    <a:lnTo>
                      <a:pt x="29" y="60"/>
                    </a:lnTo>
                    <a:lnTo>
                      <a:pt x="22" y="41"/>
                    </a:lnTo>
                    <a:lnTo>
                      <a:pt x="14" y="23"/>
                    </a:lnTo>
                    <a:lnTo>
                      <a:pt x="9" y="9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2" y="11"/>
                    </a:lnTo>
                    <a:lnTo>
                      <a:pt x="7" y="26"/>
                    </a:lnTo>
                    <a:lnTo>
                      <a:pt x="14" y="43"/>
                    </a:lnTo>
                    <a:lnTo>
                      <a:pt x="22" y="62"/>
                    </a:lnTo>
                    <a:lnTo>
                      <a:pt x="30" y="80"/>
                    </a:lnTo>
                    <a:lnTo>
                      <a:pt x="39" y="94"/>
                    </a:lnTo>
                    <a:lnTo>
                      <a:pt x="45" y="106"/>
                    </a:lnTo>
                    <a:lnTo>
                      <a:pt x="55" y="112"/>
                    </a:lnTo>
                    <a:lnTo>
                      <a:pt x="55" y="10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98" name="Freeform 284"/>
              <p:cNvSpPr>
                <a:spLocks/>
              </p:cNvSpPr>
              <p:nvPr/>
            </p:nvSpPr>
            <p:spPr bwMode="auto">
              <a:xfrm>
                <a:off x="3284" y="2349"/>
                <a:ext cx="22" cy="56"/>
              </a:xfrm>
              <a:custGeom>
                <a:avLst/>
                <a:gdLst>
                  <a:gd name="T0" fmla="*/ 0 w 22"/>
                  <a:gd name="T1" fmla="*/ 0 h 56"/>
                  <a:gd name="T2" fmla="*/ 0 w 22"/>
                  <a:gd name="T3" fmla="*/ 2 h 56"/>
                  <a:gd name="T4" fmla="*/ 3 w 22"/>
                  <a:gd name="T5" fmla="*/ 16 h 56"/>
                  <a:gd name="T6" fmla="*/ 9 w 22"/>
                  <a:gd name="T7" fmla="*/ 32 h 56"/>
                  <a:gd name="T8" fmla="*/ 12 w 22"/>
                  <a:gd name="T9" fmla="*/ 46 h 56"/>
                  <a:gd name="T10" fmla="*/ 14 w 22"/>
                  <a:gd name="T11" fmla="*/ 47 h 56"/>
                  <a:gd name="T12" fmla="*/ 14 w 22"/>
                  <a:gd name="T13" fmla="*/ 56 h 56"/>
                  <a:gd name="T14" fmla="*/ 22 w 22"/>
                  <a:gd name="T15" fmla="*/ 46 h 56"/>
                  <a:gd name="T16" fmla="*/ 16 w 22"/>
                  <a:gd name="T17" fmla="*/ 30 h 56"/>
                  <a:gd name="T18" fmla="*/ 10 w 22"/>
                  <a:gd name="T19" fmla="*/ 14 h 56"/>
                  <a:gd name="T20" fmla="*/ 8 w 22"/>
                  <a:gd name="T21" fmla="*/ 2 h 56"/>
                  <a:gd name="T22" fmla="*/ 8 w 22"/>
                  <a:gd name="T23" fmla="*/ 3 h 56"/>
                  <a:gd name="T24" fmla="*/ 0 w 22"/>
                  <a:gd name="T25" fmla="*/ 0 h 5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2"/>
                  <a:gd name="T40" fmla="*/ 0 h 56"/>
                  <a:gd name="T41" fmla="*/ 22 w 22"/>
                  <a:gd name="T42" fmla="*/ 56 h 5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2" h="56">
                    <a:moveTo>
                      <a:pt x="0" y="0"/>
                    </a:moveTo>
                    <a:lnTo>
                      <a:pt x="0" y="2"/>
                    </a:lnTo>
                    <a:lnTo>
                      <a:pt x="3" y="16"/>
                    </a:lnTo>
                    <a:lnTo>
                      <a:pt x="9" y="32"/>
                    </a:lnTo>
                    <a:lnTo>
                      <a:pt x="12" y="46"/>
                    </a:lnTo>
                    <a:lnTo>
                      <a:pt x="14" y="47"/>
                    </a:lnTo>
                    <a:lnTo>
                      <a:pt x="14" y="56"/>
                    </a:lnTo>
                    <a:lnTo>
                      <a:pt x="22" y="46"/>
                    </a:lnTo>
                    <a:lnTo>
                      <a:pt x="16" y="30"/>
                    </a:lnTo>
                    <a:lnTo>
                      <a:pt x="10" y="14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99" name="Freeform 285"/>
              <p:cNvSpPr>
                <a:spLocks/>
              </p:cNvSpPr>
              <p:nvPr/>
            </p:nvSpPr>
            <p:spPr bwMode="auto">
              <a:xfrm>
                <a:off x="3243" y="2290"/>
                <a:ext cx="49" cy="62"/>
              </a:xfrm>
              <a:custGeom>
                <a:avLst/>
                <a:gdLst>
                  <a:gd name="T0" fmla="*/ 7 w 49"/>
                  <a:gd name="T1" fmla="*/ 3 h 62"/>
                  <a:gd name="T2" fmla="*/ 3 w 49"/>
                  <a:gd name="T3" fmla="*/ 7 h 62"/>
                  <a:gd name="T4" fmla="*/ 8 w 49"/>
                  <a:gd name="T5" fmla="*/ 11 h 62"/>
                  <a:gd name="T6" fmla="*/ 17 w 49"/>
                  <a:gd name="T7" fmla="*/ 17 h 62"/>
                  <a:gd name="T8" fmla="*/ 24 w 49"/>
                  <a:gd name="T9" fmla="*/ 23 h 62"/>
                  <a:gd name="T10" fmla="*/ 30 w 49"/>
                  <a:gd name="T11" fmla="*/ 31 h 62"/>
                  <a:gd name="T12" fmla="*/ 35 w 49"/>
                  <a:gd name="T13" fmla="*/ 40 h 62"/>
                  <a:gd name="T14" fmla="*/ 39 w 49"/>
                  <a:gd name="T15" fmla="*/ 48 h 62"/>
                  <a:gd name="T16" fmla="*/ 41 w 49"/>
                  <a:gd name="T17" fmla="*/ 54 h 62"/>
                  <a:gd name="T18" fmla="*/ 41 w 49"/>
                  <a:gd name="T19" fmla="*/ 59 h 62"/>
                  <a:gd name="T20" fmla="*/ 49 w 49"/>
                  <a:gd name="T21" fmla="*/ 62 h 62"/>
                  <a:gd name="T22" fmla="*/ 49 w 49"/>
                  <a:gd name="T23" fmla="*/ 54 h 62"/>
                  <a:gd name="T24" fmla="*/ 46 w 49"/>
                  <a:gd name="T25" fmla="*/ 46 h 62"/>
                  <a:gd name="T26" fmla="*/ 42 w 49"/>
                  <a:gd name="T27" fmla="*/ 37 h 62"/>
                  <a:gd name="T28" fmla="*/ 38 w 49"/>
                  <a:gd name="T29" fmla="*/ 26 h 62"/>
                  <a:gd name="T30" fmla="*/ 29 w 49"/>
                  <a:gd name="T31" fmla="*/ 18 h 62"/>
                  <a:gd name="T32" fmla="*/ 22 w 49"/>
                  <a:gd name="T33" fmla="*/ 9 h 62"/>
                  <a:gd name="T34" fmla="*/ 13 w 49"/>
                  <a:gd name="T35" fmla="*/ 3 h 62"/>
                  <a:gd name="T36" fmla="*/ 3 w 49"/>
                  <a:gd name="T37" fmla="*/ 0 h 62"/>
                  <a:gd name="T38" fmla="*/ 0 w 49"/>
                  <a:gd name="T39" fmla="*/ 3 h 62"/>
                  <a:gd name="T40" fmla="*/ 3 w 49"/>
                  <a:gd name="T41" fmla="*/ 0 h 62"/>
                  <a:gd name="T42" fmla="*/ 1 w 49"/>
                  <a:gd name="T43" fmla="*/ 1 h 62"/>
                  <a:gd name="T44" fmla="*/ 0 w 49"/>
                  <a:gd name="T45" fmla="*/ 3 h 62"/>
                  <a:gd name="T46" fmla="*/ 1 w 49"/>
                  <a:gd name="T47" fmla="*/ 6 h 62"/>
                  <a:gd name="T48" fmla="*/ 3 w 49"/>
                  <a:gd name="T49" fmla="*/ 7 h 62"/>
                  <a:gd name="T50" fmla="*/ 7 w 49"/>
                  <a:gd name="T51" fmla="*/ 3 h 6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9"/>
                  <a:gd name="T79" fmla="*/ 0 h 62"/>
                  <a:gd name="T80" fmla="*/ 49 w 49"/>
                  <a:gd name="T81" fmla="*/ 62 h 6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9" h="62">
                    <a:moveTo>
                      <a:pt x="7" y="3"/>
                    </a:moveTo>
                    <a:lnTo>
                      <a:pt x="3" y="7"/>
                    </a:lnTo>
                    <a:lnTo>
                      <a:pt x="8" y="11"/>
                    </a:lnTo>
                    <a:lnTo>
                      <a:pt x="17" y="17"/>
                    </a:lnTo>
                    <a:lnTo>
                      <a:pt x="24" y="23"/>
                    </a:lnTo>
                    <a:lnTo>
                      <a:pt x="30" y="31"/>
                    </a:lnTo>
                    <a:lnTo>
                      <a:pt x="35" y="40"/>
                    </a:lnTo>
                    <a:lnTo>
                      <a:pt x="39" y="48"/>
                    </a:lnTo>
                    <a:lnTo>
                      <a:pt x="41" y="54"/>
                    </a:lnTo>
                    <a:lnTo>
                      <a:pt x="41" y="59"/>
                    </a:lnTo>
                    <a:lnTo>
                      <a:pt x="49" y="62"/>
                    </a:lnTo>
                    <a:lnTo>
                      <a:pt x="49" y="54"/>
                    </a:lnTo>
                    <a:lnTo>
                      <a:pt x="46" y="46"/>
                    </a:lnTo>
                    <a:lnTo>
                      <a:pt x="42" y="37"/>
                    </a:lnTo>
                    <a:lnTo>
                      <a:pt x="38" y="26"/>
                    </a:lnTo>
                    <a:lnTo>
                      <a:pt x="29" y="18"/>
                    </a:lnTo>
                    <a:lnTo>
                      <a:pt x="22" y="9"/>
                    </a:lnTo>
                    <a:lnTo>
                      <a:pt x="13" y="3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3" y="7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00" name="Freeform 286"/>
              <p:cNvSpPr>
                <a:spLocks/>
              </p:cNvSpPr>
              <p:nvPr/>
            </p:nvSpPr>
            <p:spPr bwMode="auto">
              <a:xfrm>
                <a:off x="3694" y="2909"/>
                <a:ext cx="168" cy="127"/>
              </a:xfrm>
              <a:custGeom>
                <a:avLst/>
                <a:gdLst>
                  <a:gd name="T0" fmla="*/ 5 w 168"/>
                  <a:gd name="T1" fmla="*/ 0 h 127"/>
                  <a:gd name="T2" fmla="*/ 8 w 168"/>
                  <a:gd name="T3" fmla="*/ 10 h 127"/>
                  <a:gd name="T4" fmla="*/ 10 w 168"/>
                  <a:gd name="T5" fmla="*/ 22 h 127"/>
                  <a:gd name="T6" fmla="*/ 12 w 168"/>
                  <a:gd name="T7" fmla="*/ 34 h 127"/>
                  <a:gd name="T8" fmla="*/ 17 w 168"/>
                  <a:gd name="T9" fmla="*/ 42 h 127"/>
                  <a:gd name="T10" fmla="*/ 23 w 168"/>
                  <a:gd name="T11" fmla="*/ 47 h 127"/>
                  <a:gd name="T12" fmla="*/ 30 w 168"/>
                  <a:gd name="T13" fmla="*/ 49 h 127"/>
                  <a:gd name="T14" fmla="*/ 37 w 168"/>
                  <a:gd name="T15" fmla="*/ 51 h 127"/>
                  <a:gd name="T16" fmla="*/ 43 w 168"/>
                  <a:gd name="T17" fmla="*/ 53 h 127"/>
                  <a:gd name="T18" fmla="*/ 49 w 168"/>
                  <a:gd name="T19" fmla="*/ 54 h 127"/>
                  <a:gd name="T20" fmla="*/ 55 w 168"/>
                  <a:gd name="T21" fmla="*/ 54 h 127"/>
                  <a:gd name="T22" fmla="*/ 58 w 168"/>
                  <a:gd name="T23" fmla="*/ 55 h 127"/>
                  <a:gd name="T24" fmla="*/ 61 w 168"/>
                  <a:gd name="T25" fmla="*/ 56 h 127"/>
                  <a:gd name="T26" fmla="*/ 66 w 168"/>
                  <a:gd name="T27" fmla="*/ 60 h 127"/>
                  <a:gd name="T28" fmla="*/ 74 w 168"/>
                  <a:gd name="T29" fmla="*/ 67 h 127"/>
                  <a:gd name="T30" fmla="*/ 87 w 168"/>
                  <a:gd name="T31" fmla="*/ 77 h 127"/>
                  <a:gd name="T32" fmla="*/ 102 w 168"/>
                  <a:gd name="T33" fmla="*/ 88 h 127"/>
                  <a:gd name="T34" fmla="*/ 118 w 168"/>
                  <a:gd name="T35" fmla="*/ 100 h 127"/>
                  <a:gd name="T36" fmla="*/ 135 w 168"/>
                  <a:gd name="T37" fmla="*/ 111 h 127"/>
                  <a:gd name="T38" fmla="*/ 152 w 168"/>
                  <a:gd name="T39" fmla="*/ 121 h 127"/>
                  <a:gd name="T40" fmla="*/ 168 w 168"/>
                  <a:gd name="T41" fmla="*/ 127 h 127"/>
                  <a:gd name="T42" fmla="*/ 156 w 168"/>
                  <a:gd name="T43" fmla="*/ 122 h 127"/>
                  <a:gd name="T44" fmla="*/ 141 w 168"/>
                  <a:gd name="T45" fmla="*/ 116 h 127"/>
                  <a:gd name="T46" fmla="*/ 126 w 168"/>
                  <a:gd name="T47" fmla="*/ 108 h 127"/>
                  <a:gd name="T48" fmla="*/ 108 w 168"/>
                  <a:gd name="T49" fmla="*/ 99 h 127"/>
                  <a:gd name="T50" fmla="*/ 93 w 168"/>
                  <a:gd name="T51" fmla="*/ 90 h 127"/>
                  <a:gd name="T52" fmla="*/ 79 w 168"/>
                  <a:gd name="T53" fmla="*/ 83 h 127"/>
                  <a:gd name="T54" fmla="*/ 67 w 168"/>
                  <a:gd name="T55" fmla="*/ 79 h 127"/>
                  <a:gd name="T56" fmla="*/ 58 w 168"/>
                  <a:gd name="T57" fmla="*/ 78 h 127"/>
                  <a:gd name="T58" fmla="*/ 51 w 168"/>
                  <a:gd name="T59" fmla="*/ 79 h 127"/>
                  <a:gd name="T60" fmla="*/ 45 w 168"/>
                  <a:gd name="T61" fmla="*/ 81 h 127"/>
                  <a:gd name="T62" fmla="*/ 37 w 168"/>
                  <a:gd name="T63" fmla="*/ 82 h 127"/>
                  <a:gd name="T64" fmla="*/ 30 w 168"/>
                  <a:gd name="T65" fmla="*/ 83 h 127"/>
                  <a:gd name="T66" fmla="*/ 23 w 168"/>
                  <a:gd name="T67" fmla="*/ 84 h 127"/>
                  <a:gd name="T68" fmla="*/ 17 w 168"/>
                  <a:gd name="T69" fmla="*/ 84 h 127"/>
                  <a:gd name="T70" fmla="*/ 12 w 168"/>
                  <a:gd name="T71" fmla="*/ 84 h 127"/>
                  <a:gd name="T72" fmla="*/ 8 w 168"/>
                  <a:gd name="T73" fmla="*/ 84 h 127"/>
                  <a:gd name="T74" fmla="*/ 4 w 168"/>
                  <a:gd name="T75" fmla="*/ 82 h 127"/>
                  <a:gd name="T76" fmla="*/ 0 w 168"/>
                  <a:gd name="T77" fmla="*/ 77 h 127"/>
                  <a:gd name="T78" fmla="*/ 0 w 168"/>
                  <a:gd name="T79" fmla="*/ 69 h 127"/>
                  <a:gd name="T80" fmla="*/ 2 w 168"/>
                  <a:gd name="T81" fmla="*/ 53 h 127"/>
                  <a:gd name="T82" fmla="*/ 6 w 168"/>
                  <a:gd name="T83" fmla="*/ 36 h 127"/>
                  <a:gd name="T84" fmla="*/ 6 w 168"/>
                  <a:gd name="T85" fmla="*/ 23 h 127"/>
                  <a:gd name="T86" fmla="*/ 6 w 168"/>
                  <a:gd name="T87" fmla="*/ 14 h 127"/>
                  <a:gd name="T88" fmla="*/ 5 w 168"/>
                  <a:gd name="T89" fmla="*/ 0 h 12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68"/>
                  <a:gd name="T136" fmla="*/ 0 h 127"/>
                  <a:gd name="T137" fmla="*/ 168 w 168"/>
                  <a:gd name="T138" fmla="*/ 127 h 12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68" h="127">
                    <a:moveTo>
                      <a:pt x="5" y="0"/>
                    </a:moveTo>
                    <a:lnTo>
                      <a:pt x="8" y="10"/>
                    </a:lnTo>
                    <a:lnTo>
                      <a:pt x="10" y="22"/>
                    </a:lnTo>
                    <a:lnTo>
                      <a:pt x="12" y="34"/>
                    </a:lnTo>
                    <a:lnTo>
                      <a:pt x="17" y="42"/>
                    </a:lnTo>
                    <a:lnTo>
                      <a:pt x="23" y="47"/>
                    </a:lnTo>
                    <a:lnTo>
                      <a:pt x="30" y="49"/>
                    </a:lnTo>
                    <a:lnTo>
                      <a:pt x="37" y="51"/>
                    </a:lnTo>
                    <a:lnTo>
                      <a:pt x="43" y="53"/>
                    </a:lnTo>
                    <a:lnTo>
                      <a:pt x="49" y="54"/>
                    </a:lnTo>
                    <a:lnTo>
                      <a:pt x="55" y="54"/>
                    </a:lnTo>
                    <a:lnTo>
                      <a:pt x="58" y="55"/>
                    </a:lnTo>
                    <a:lnTo>
                      <a:pt x="61" y="56"/>
                    </a:lnTo>
                    <a:lnTo>
                      <a:pt x="66" y="60"/>
                    </a:lnTo>
                    <a:lnTo>
                      <a:pt x="74" y="67"/>
                    </a:lnTo>
                    <a:lnTo>
                      <a:pt x="87" y="77"/>
                    </a:lnTo>
                    <a:lnTo>
                      <a:pt x="102" y="88"/>
                    </a:lnTo>
                    <a:lnTo>
                      <a:pt x="118" y="100"/>
                    </a:lnTo>
                    <a:lnTo>
                      <a:pt x="135" y="111"/>
                    </a:lnTo>
                    <a:lnTo>
                      <a:pt x="152" y="121"/>
                    </a:lnTo>
                    <a:lnTo>
                      <a:pt x="168" y="127"/>
                    </a:lnTo>
                    <a:lnTo>
                      <a:pt x="156" y="122"/>
                    </a:lnTo>
                    <a:lnTo>
                      <a:pt x="141" y="116"/>
                    </a:lnTo>
                    <a:lnTo>
                      <a:pt x="126" y="108"/>
                    </a:lnTo>
                    <a:lnTo>
                      <a:pt x="108" y="99"/>
                    </a:lnTo>
                    <a:lnTo>
                      <a:pt x="93" y="90"/>
                    </a:lnTo>
                    <a:lnTo>
                      <a:pt x="79" y="83"/>
                    </a:lnTo>
                    <a:lnTo>
                      <a:pt x="67" y="79"/>
                    </a:lnTo>
                    <a:lnTo>
                      <a:pt x="58" y="78"/>
                    </a:lnTo>
                    <a:lnTo>
                      <a:pt x="51" y="79"/>
                    </a:lnTo>
                    <a:lnTo>
                      <a:pt x="45" y="81"/>
                    </a:lnTo>
                    <a:lnTo>
                      <a:pt x="37" y="82"/>
                    </a:lnTo>
                    <a:lnTo>
                      <a:pt x="30" y="83"/>
                    </a:lnTo>
                    <a:lnTo>
                      <a:pt x="23" y="84"/>
                    </a:lnTo>
                    <a:lnTo>
                      <a:pt x="17" y="84"/>
                    </a:lnTo>
                    <a:lnTo>
                      <a:pt x="12" y="84"/>
                    </a:lnTo>
                    <a:lnTo>
                      <a:pt x="8" y="84"/>
                    </a:lnTo>
                    <a:lnTo>
                      <a:pt x="4" y="82"/>
                    </a:lnTo>
                    <a:lnTo>
                      <a:pt x="0" y="77"/>
                    </a:lnTo>
                    <a:lnTo>
                      <a:pt x="0" y="69"/>
                    </a:lnTo>
                    <a:lnTo>
                      <a:pt x="2" y="53"/>
                    </a:lnTo>
                    <a:lnTo>
                      <a:pt x="6" y="36"/>
                    </a:lnTo>
                    <a:lnTo>
                      <a:pt x="6" y="23"/>
                    </a:lnTo>
                    <a:lnTo>
                      <a:pt x="6" y="1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970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01" name="Freeform 287"/>
              <p:cNvSpPr>
                <a:spLocks/>
              </p:cNvSpPr>
              <p:nvPr/>
            </p:nvSpPr>
            <p:spPr bwMode="auto">
              <a:xfrm>
                <a:off x="3695" y="2908"/>
                <a:ext cx="18" cy="46"/>
              </a:xfrm>
              <a:custGeom>
                <a:avLst/>
                <a:gdLst>
                  <a:gd name="T0" fmla="*/ 18 w 18"/>
                  <a:gd name="T1" fmla="*/ 40 h 46"/>
                  <a:gd name="T2" fmla="*/ 18 w 18"/>
                  <a:gd name="T3" fmla="*/ 39 h 46"/>
                  <a:gd name="T4" fmla="*/ 15 w 18"/>
                  <a:gd name="T5" fmla="*/ 34 h 46"/>
                  <a:gd name="T6" fmla="*/ 12 w 18"/>
                  <a:gd name="T7" fmla="*/ 23 h 46"/>
                  <a:gd name="T8" fmla="*/ 11 w 18"/>
                  <a:gd name="T9" fmla="*/ 11 h 46"/>
                  <a:gd name="T10" fmla="*/ 7 w 18"/>
                  <a:gd name="T11" fmla="*/ 0 h 46"/>
                  <a:gd name="T12" fmla="*/ 0 w 18"/>
                  <a:gd name="T13" fmla="*/ 2 h 46"/>
                  <a:gd name="T14" fmla="*/ 4 w 18"/>
                  <a:gd name="T15" fmla="*/ 11 h 46"/>
                  <a:gd name="T16" fmla="*/ 5 w 18"/>
                  <a:gd name="T17" fmla="*/ 23 h 46"/>
                  <a:gd name="T18" fmla="*/ 7 w 18"/>
                  <a:gd name="T19" fmla="*/ 37 h 46"/>
                  <a:gd name="T20" fmla="*/ 14 w 18"/>
                  <a:gd name="T21" fmla="*/ 46 h 46"/>
                  <a:gd name="T22" fmla="*/ 14 w 18"/>
                  <a:gd name="T23" fmla="*/ 45 h 46"/>
                  <a:gd name="T24" fmla="*/ 18 w 18"/>
                  <a:gd name="T25" fmla="*/ 40 h 4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6"/>
                  <a:gd name="T41" fmla="*/ 18 w 18"/>
                  <a:gd name="T42" fmla="*/ 46 h 4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6">
                    <a:moveTo>
                      <a:pt x="18" y="40"/>
                    </a:moveTo>
                    <a:lnTo>
                      <a:pt x="18" y="39"/>
                    </a:lnTo>
                    <a:lnTo>
                      <a:pt x="15" y="34"/>
                    </a:lnTo>
                    <a:lnTo>
                      <a:pt x="12" y="23"/>
                    </a:lnTo>
                    <a:lnTo>
                      <a:pt x="11" y="11"/>
                    </a:lnTo>
                    <a:lnTo>
                      <a:pt x="7" y="0"/>
                    </a:lnTo>
                    <a:lnTo>
                      <a:pt x="0" y="2"/>
                    </a:lnTo>
                    <a:lnTo>
                      <a:pt x="4" y="11"/>
                    </a:lnTo>
                    <a:lnTo>
                      <a:pt x="5" y="23"/>
                    </a:lnTo>
                    <a:lnTo>
                      <a:pt x="7" y="37"/>
                    </a:lnTo>
                    <a:lnTo>
                      <a:pt x="14" y="46"/>
                    </a:lnTo>
                    <a:lnTo>
                      <a:pt x="14" y="45"/>
                    </a:lnTo>
                    <a:lnTo>
                      <a:pt x="18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02" name="Freeform 288"/>
              <p:cNvSpPr>
                <a:spLocks/>
              </p:cNvSpPr>
              <p:nvPr/>
            </p:nvSpPr>
            <p:spPr bwMode="auto">
              <a:xfrm>
                <a:off x="3709" y="2948"/>
                <a:ext cx="48" cy="20"/>
              </a:xfrm>
              <a:custGeom>
                <a:avLst/>
                <a:gdLst>
                  <a:gd name="T0" fmla="*/ 48 w 48"/>
                  <a:gd name="T1" fmla="*/ 15 h 20"/>
                  <a:gd name="T2" fmla="*/ 48 w 48"/>
                  <a:gd name="T3" fmla="*/ 15 h 20"/>
                  <a:gd name="T4" fmla="*/ 45 w 48"/>
                  <a:gd name="T5" fmla="*/ 12 h 20"/>
                  <a:gd name="T6" fmla="*/ 40 w 48"/>
                  <a:gd name="T7" fmla="*/ 11 h 20"/>
                  <a:gd name="T8" fmla="*/ 34 w 48"/>
                  <a:gd name="T9" fmla="*/ 11 h 20"/>
                  <a:gd name="T10" fmla="*/ 28 w 48"/>
                  <a:gd name="T11" fmla="*/ 10 h 20"/>
                  <a:gd name="T12" fmla="*/ 23 w 48"/>
                  <a:gd name="T13" fmla="*/ 9 h 20"/>
                  <a:gd name="T14" fmla="*/ 17 w 48"/>
                  <a:gd name="T15" fmla="*/ 6 h 20"/>
                  <a:gd name="T16" fmla="*/ 9 w 48"/>
                  <a:gd name="T17" fmla="*/ 4 h 20"/>
                  <a:gd name="T18" fmla="*/ 4 w 48"/>
                  <a:gd name="T19" fmla="*/ 0 h 20"/>
                  <a:gd name="T20" fmla="*/ 0 w 48"/>
                  <a:gd name="T21" fmla="*/ 5 h 20"/>
                  <a:gd name="T22" fmla="*/ 7 w 48"/>
                  <a:gd name="T23" fmla="*/ 11 h 20"/>
                  <a:gd name="T24" fmla="*/ 14 w 48"/>
                  <a:gd name="T25" fmla="*/ 14 h 20"/>
                  <a:gd name="T26" fmla="*/ 20 w 48"/>
                  <a:gd name="T27" fmla="*/ 16 h 20"/>
                  <a:gd name="T28" fmla="*/ 28 w 48"/>
                  <a:gd name="T29" fmla="*/ 17 h 20"/>
                  <a:gd name="T30" fmla="*/ 34 w 48"/>
                  <a:gd name="T31" fmla="*/ 19 h 20"/>
                  <a:gd name="T32" fmla="*/ 40 w 48"/>
                  <a:gd name="T33" fmla="*/ 19 h 20"/>
                  <a:gd name="T34" fmla="*/ 42 w 48"/>
                  <a:gd name="T35" fmla="*/ 20 h 20"/>
                  <a:gd name="T36" fmla="*/ 43 w 48"/>
                  <a:gd name="T37" fmla="*/ 20 h 20"/>
                  <a:gd name="T38" fmla="*/ 43 w 48"/>
                  <a:gd name="T39" fmla="*/ 20 h 20"/>
                  <a:gd name="T40" fmla="*/ 48 w 48"/>
                  <a:gd name="T41" fmla="*/ 15 h 2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8"/>
                  <a:gd name="T64" fmla="*/ 0 h 20"/>
                  <a:gd name="T65" fmla="*/ 48 w 48"/>
                  <a:gd name="T66" fmla="*/ 20 h 2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8" h="20">
                    <a:moveTo>
                      <a:pt x="48" y="15"/>
                    </a:moveTo>
                    <a:lnTo>
                      <a:pt x="48" y="15"/>
                    </a:lnTo>
                    <a:lnTo>
                      <a:pt x="45" y="12"/>
                    </a:lnTo>
                    <a:lnTo>
                      <a:pt x="40" y="11"/>
                    </a:lnTo>
                    <a:lnTo>
                      <a:pt x="34" y="11"/>
                    </a:lnTo>
                    <a:lnTo>
                      <a:pt x="28" y="10"/>
                    </a:lnTo>
                    <a:lnTo>
                      <a:pt x="23" y="9"/>
                    </a:lnTo>
                    <a:lnTo>
                      <a:pt x="17" y="6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0" y="5"/>
                    </a:lnTo>
                    <a:lnTo>
                      <a:pt x="7" y="11"/>
                    </a:lnTo>
                    <a:lnTo>
                      <a:pt x="14" y="14"/>
                    </a:lnTo>
                    <a:lnTo>
                      <a:pt x="20" y="16"/>
                    </a:lnTo>
                    <a:lnTo>
                      <a:pt x="28" y="17"/>
                    </a:lnTo>
                    <a:lnTo>
                      <a:pt x="34" y="19"/>
                    </a:lnTo>
                    <a:lnTo>
                      <a:pt x="40" y="19"/>
                    </a:lnTo>
                    <a:lnTo>
                      <a:pt x="42" y="20"/>
                    </a:lnTo>
                    <a:lnTo>
                      <a:pt x="43" y="20"/>
                    </a:lnTo>
                    <a:lnTo>
                      <a:pt x="48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03" name="Freeform 289"/>
              <p:cNvSpPr>
                <a:spLocks/>
              </p:cNvSpPr>
              <p:nvPr/>
            </p:nvSpPr>
            <p:spPr bwMode="auto">
              <a:xfrm>
                <a:off x="3752" y="2963"/>
                <a:ext cx="114" cy="77"/>
              </a:xfrm>
              <a:custGeom>
                <a:avLst/>
                <a:gdLst>
                  <a:gd name="T0" fmla="*/ 110 w 114"/>
                  <a:gd name="T1" fmla="*/ 77 h 77"/>
                  <a:gd name="T2" fmla="*/ 111 w 114"/>
                  <a:gd name="T3" fmla="*/ 69 h 77"/>
                  <a:gd name="T4" fmla="*/ 96 w 114"/>
                  <a:gd name="T5" fmla="*/ 63 h 77"/>
                  <a:gd name="T6" fmla="*/ 80 w 114"/>
                  <a:gd name="T7" fmla="*/ 54 h 77"/>
                  <a:gd name="T8" fmla="*/ 63 w 114"/>
                  <a:gd name="T9" fmla="*/ 43 h 77"/>
                  <a:gd name="T10" fmla="*/ 47 w 114"/>
                  <a:gd name="T11" fmla="*/ 30 h 77"/>
                  <a:gd name="T12" fmla="*/ 31 w 114"/>
                  <a:gd name="T13" fmla="*/ 19 h 77"/>
                  <a:gd name="T14" fmla="*/ 19 w 114"/>
                  <a:gd name="T15" fmla="*/ 10 h 77"/>
                  <a:gd name="T16" fmla="*/ 10 w 114"/>
                  <a:gd name="T17" fmla="*/ 2 h 77"/>
                  <a:gd name="T18" fmla="*/ 5 w 114"/>
                  <a:gd name="T19" fmla="*/ 0 h 77"/>
                  <a:gd name="T20" fmla="*/ 0 w 114"/>
                  <a:gd name="T21" fmla="*/ 5 h 77"/>
                  <a:gd name="T22" fmla="*/ 5 w 114"/>
                  <a:gd name="T23" fmla="*/ 10 h 77"/>
                  <a:gd name="T24" fmla="*/ 14 w 114"/>
                  <a:gd name="T25" fmla="*/ 17 h 77"/>
                  <a:gd name="T26" fmla="*/ 26 w 114"/>
                  <a:gd name="T27" fmla="*/ 27 h 77"/>
                  <a:gd name="T28" fmla="*/ 42 w 114"/>
                  <a:gd name="T29" fmla="*/ 38 h 77"/>
                  <a:gd name="T30" fmla="*/ 58 w 114"/>
                  <a:gd name="T31" fmla="*/ 50 h 77"/>
                  <a:gd name="T32" fmla="*/ 75 w 114"/>
                  <a:gd name="T33" fmla="*/ 61 h 77"/>
                  <a:gd name="T34" fmla="*/ 93 w 114"/>
                  <a:gd name="T35" fmla="*/ 71 h 77"/>
                  <a:gd name="T36" fmla="*/ 109 w 114"/>
                  <a:gd name="T37" fmla="*/ 77 h 77"/>
                  <a:gd name="T38" fmla="*/ 110 w 114"/>
                  <a:gd name="T39" fmla="*/ 69 h 77"/>
                  <a:gd name="T40" fmla="*/ 109 w 114"/>
                  <a:gd name="T41" fmla="*/ 77 h 77"/>
                  <a:gd name="T42" fmla="*/ 113 w 114"/>
                  <a:gd name="T43" fmla="*/ 77 h 77"/>
                  <a:gd name="T44" fmla="*/ 114 w 114"/>
                  <a:gd name="T45" fmla="*/ 74 h 77"/>
                  <a:gd name="T46" fmla="*/ 114 w 114"/>
                  <a:gd name="T47" fmla="*/ 71 h 77"/>
                  <a:gd name="T48" fmla="*/ 111 w 114"/>
                  <a:gd name="T49" fmla="*/ 69 h 77"/>
                  <a:gd name="T50" fmla="*/ 110 w 114"/>
                  <a:gd name="T51" fmla="*/ 77 h 7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4"/>
                  <a:gd name="T79" fmla="*/ 0 h 77"/>
                  <a:gd name="T80" fmla="*/ 114 w 114"/>
                  <a:gd name="T81" fmla="*/ 77 h 7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4" h="77">
                    <a:moveTo>
                      <a:pt x="110" y="77"/>
                    </a:moveTo>
                    <a:lnTo>
                      <a:pt x="111" y="69"/>
                    </a:lnTo>
                    <a:lnTo>
                      <a:pt x="96" y="63"/>
                    </a:lnTo>
                    <a:lnTo>
                      <a:pt x="80" y="54"/>
                    </a:lnTo>
                    <a:lnTo>
                      <a:pt x="63" y="43"/>
                    </a:lnTo>
                    <a:lnTo>
                      <a:pt x="47" y="30"/>
                    </a:lnTo>
                    <a:lnTo>
                      <a:pt x="31" y="19"/>
                    </a:lnTo>
                    <a:lnTo>
                      <a:pt x="19" y="10"/>
                    </a:lnTo>
                    <a:lnTo>
                      <a:pt x="10" y="2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5" y="10"/>
                    </a:lnTo>
                    <a:lnTo>
                      <a:pt x="14" y="17"/>
                    </a:lnTo>
                    <a:lnTo>
                      <a:pt x="26" y="27"/>
                    </a:lnTo>
                    <a:lnTo>
                      <a:pt x="42" y="38"/>
                    </a:lnTo>
                    <a:lnTo>
                      <a:pt x="58" y="50"/>
                    </a:lnTo>
                    <a:lnTo>
                      <a:pt x="75" y="61"/>
                    </a:lnTo>
                    <a:lnTo>
                      <a:pt x="93" y="71"/>
                    </a:lnTo>
                    <a:lnTo>
                      <a:pt x="109" y="77"/>
                    </a:lnTo>
                    <a:lnTo>
                      <a:pt x="110" y="69"/>
                    </a:lnTo>
                    <a:lnTo>
                      <a:pt x="109" y="77"/>
                    </a:lnTo>
                    <a:lnTo>
                      <a:pt x="113" y="77"/>
                    </a:lnTo>
                    <a:lnTo>
                      <a:pt x="114" y="74"/>
                    </a:lnTo>
                    <a:lnTo>
                      <a:pt x="114" y="71"/>
                    </a:lnTo>
                    <a:lnTo>
                      <a:pt x="111" y="69"/>
                    </a:lnTo>
                    <a:lnTo>
                      <a:pt x="110" y="7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04" name="Freeform 290"/>
              <p:cNvSpPr>
                <a:spLocks/>
              </p:cNvSpPr>
              <p:nvPr/>
            </p:nvSpPr>
            <p:spPr bwMode="auto">
              <a:xfrm>
                <a:off x="3752" y="2984"/>
                <a:ext cx="110" cy="56"/>
              </a:xfrm>
              <a:custGeom>
                <a:avLst/>
                <a:gdLst>
                  <a:gd name="T0" fmla="*/ 0 w 110"/>
                  <a:gd name="T1" fmla="*/ 7 h 56"/>
                  <a:gd name="T2" fmla="*/ 0 w 110"/>
                  <a:gd name="T3" fmla="*/ 7 h 56"/>
                  <a:gd name="T4" fmla="*/ 9 w 110"/>
                  <a:gd name="T5" fmla="*/ 8 h 56"/>
                  <a:gd name="T6" fmla="*/ 20 w 110"/>
                  <a:gd name="T7" fmla="*/ 12 h 56"/>
                  <a:gd name="T8" fmla="*/ 33 w 110"/>
                  <a:gd name="T9" fmla="*/ 19 h 56"/>
                  <a:gd name="T10" fmla="*/ 49 w 110"/>
                  <a:gd name="T11" fmla="*/ 28 h 56"/>
                  <a:gd name="T12" fmla="*/ 66 w 110"/>
                  <a:gd name="T13" fmla="*/ 36 h 56"/>
                  <a:gd name="T14" fmla="*/ 82 w 110"/>
                  <a:gd name="T15" fmla="*/ 45 h 56"/>
                  <a:gd name="T16" fmla="*/ 97 w 110"/>
                  <a:gd name="T17" fmla="*/ 51 h 56"/>
                  <a:gd name="T18" fmla="*/ 110 w 110"/>
                  <a:gd name="T19" fmla="*/ 56 h 56"/>
                  <a:gd name="T20" fmla="*/ 110 w 110"/>
                  <a:gd name="T21" fmla="*/ 48 h 56"/>
                  <a:gd name="T22" fmla="*/ 99 w 110"/>
                  <a:gd name="T23" fmla="*/ 44 h 56"/>
                  <a:gd name="T24" fmla="*/ 85 w 110"/>
                  <a:gd name="T25" fmla="*/ 37 h 56"/>
                  <a:gd name="T26" fmla="*/ 69 w 110"/>
                  <a:gd name="T27" fmla="*/ 29 h 56"/>
                  <a:gd name="T28" fmla="*/ 52 w 110"/>
                  <a:gd name="T29" fmla="*/ 20 h 56"/>
                  <a:gd name="T30" fmla="*/ 36 w 110"/>
                  <a:gd name="T31" fmla="*/ 12 h 56"/>
                  <a:gd name="T32" fmla="*/ 22 w 110"/>
                  <a:gd name="T33" fmla="*/ 4 h 56"/>
                  <a:gd name="T34" fmla="*/ 9 w 110"/>
                  <a:gd name="T35" fmla="*/ 1 h 56"/>
                  <a:gd name="T36" fmla="*/ 0 w 110"/>
                  <a:gd name="T37" fmla="*/ 0 h 56"/>
                  <a:gd name="T38" fmla="*/ 0 w 110"/>
                  <a:gd name="T39" fmla="*/ 0 h 56"/>
                  <a:gd name="T40" fmla="*/ 0 w 110"/>
                  <a:gd name="T41" fmla="*/ 7 h 5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0"/>
                  <a:gd name="T64" fmla="*/ 0 h 56"/>
                  <a:gd name="T65" fmla="*/ 110 w 110"/>
                  <a:gd name="T66" fmla="*/ 56 h 5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0" h="56">
                    <a:moveTo>
                      <a:pt x="0" y="7"/>
                    </a:moveTo>
                    <a:lnTo>
                      <a:pt x="0" y="7"/>
                    </a:lnTo>
                    <a:lnTo>
                      <a:pt x="9" y="8"/>
                    </a:lnTo>
                    <a:lnTo>
                      <a:pt x="20" y="12"/>
                    </a:lnTo>
                    <a:lnTo>
                      <a:pt x="33" y="19"/>
                    </a:lnTo>
                    <a:lnTo>
                      <a:pt x="49" y="28"/>
                    </a:lnTo>
                    <a:lnTo>
                      <a:pt x="66" y="36"/>
                    </a:lnTo>
                    <a:lnTo>
                      <a:pt x="82" y="45"/>
                    </a:lnTo>
                    <a:lnTo>
                      <a:pt x="97" y="51"/>
                    </a:lnTo>
                    <a:lnTo>
                      <a:pt x="110" y="56"/>
                    </a:lnTo>
                    <a:lnTo>
                      <a:pt x="110" y="48"/>
                    </a:lnTo>
                    <a:lnTo>
                      <a:pt x="99" y="44"/>
                    </a:lnTo>
                    <a:lnTo>
                      <a:pt x="85" y="37"/>
                    </a:lnTo>
                    <a:lnTo>
                      <a:pt x="69" y="29"/>
                    </a:lnTo>
                    <a:lnTo>
                      <a:pt x="52" y="20"/>
                    </a:lnTo>
                    <a:lnTo>
                      <a:pt x="36" y="12"/>
                    </a:lnTo>
                    <a:lnTo>
                      <a:pt x="22" y="4"/>
                    </a:lnTo>
                    <a:lnTo>
                      <a:pt x="9" y="1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05" name="Freeform 291"/>
              <p:cNvSpPr>
                <a:spLocks/>
              </p:cNvSpPr>
              <p:nvPr/>
            </p:nvSpPr>
            <p:spPr bwMode="auto">
              <a:xfrm>
                <a:off x="3701" y="2984"/>
                <a:ext cx="51" cy="14"/>
              </a:xfrm>
              <a:custGeom>
                <a:avLst/>
                <a:gdLst>
                  <a:gd name="T0" fmla="*/ 0 w 51"/>
                  <a:gd name="T1" fmla="*/ 13 h 14"/>
                  <a:gd name="T2" fmla="*/ 0 w 51"/>
                  <a:gd name="T3" fmla="*/ 13 h 14"/>
                  <a:gd name="T4" fmla="*/ 5 w 51"/>
                  <a:gd name="T5" fmla="*/ 14 h 14"/>
                  <a:gd name="T6" fmla="*/ 10 w 51"/>
                  <a:gd name="T7" fmla="*/ 14 h 14"/>
                  <a:gd name="T8" fmla="*/ 16 w 51"/>
                  <a:gd name="T9" fmla="*/ 13 h 14"/>
                  <a:gd name="T10" fmla="*/ 23 w 51"/>
                  <a:gd name="T11" fmla="*/ 12 h 14"/>
                  <a:gd name="T12" fmla="*/ 30 w 51"/>
                  <a:gd name="T13" fmla="*/ 11 h 14"/>
                  <a:gd name="T14" fmla="*/ 38 w 51"/>
                  <a:gd name="T15" fmla="*/ 9 h 14"/>
                  <a:gd name="T16" fmla="*/ 44 w 51"/>
                  <a:gd name="T17" fmla="*/ 8 h 14"/>
                  <a:gd name="T18" fmla="*/ 51 w 51"/>
                  <a:gd name="T19" fmla="*/ 7 h 14"/>
                  <a:gd name="T20" fmla="*/ 51 w 51"/>
                  <a:gd name="T21" fmla="*/ 0 h 14"/>
                  <a:gd name="T22" fmla="*/ 44 w 51"/>
                  <a:gd name="T23" fmla="*/ 1 h 14"/>
                  <a:gd name="T24" fmla="*/ 38 w 51"/>
                  <a:gd name="T25" fmla="*/ 2 h 14"/>
                  <a:gd name="T26" fmla="*/ 30 w 51"/>
                  <a:gd name="T27" fmla="*/ 3 h 14"/>
                  <a:gd name="T28" fmla="*/ 23 w 51"/>
                  <a:gd name="T29" fmla="*/ 4 h 14"/>
                  <a:gd name="T30" fmla="*/ 16 w 51"/>
                  <a:gd name="T31" fmla="*/ 6 h 14"/>
                  <a:gd name="T32" fmla="*/ 10 w 51"/>
                  <a:gd name="T33" fmla="*/ 4 h 14"/>
                  <a:gd name="T34" fmla="*/ 5 w 51"/>
                  <a:gd name="T35" fmla="*/ 4 h 14"/>
                  <a:gd name="T36" fmla="*/ 3 w 51"/>
                  <a:gd name="T37" fmla="*/ 6 h 14"/>
                  <a:gd name="T38" fmla="*/ 3 w 51"/>
                  <a:gd name="T39" fmla="*/ 6 h 14"/>
                  <a:gd name="T40" fmla="*/ 0 w 51"/>
                  <a:gd name="T41" fmla="*/ 13 h 1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1"/>
                  <a:gd name="T64" fmla="*/ 0 h 14"/>
                  <a:gd name="T65" fmla="*/ 51 w 51"/>
                  <a:gd name="T66" fmla="*/ 14 h 1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1" h="14">
                    <a:moveTo>
                      <a:pt x="0" y="13"/>
                    </a:moveTo>
                    <a:lnTo>
                      <a:pt x="0" y="13"/>
                    </a:lnTo>
                    <a:lnTo>
                      <a:pt x="5" y="14"/>
                    </a:lnTo>
                    <a:lnTo>
                      <a:pt x="10" y="14"/>
                    </a:lnTo>
                    <a:lnTo>
                      <a:pt x="16" y="13"/>
                    </a:lnTo>
                    <a:lnTo>
                      <a:pt x="23" y="12"/>
                    </a:lnTo>
                    <a:lnTo>
                      <a:pt x="30" y="11"/>
                    </a:lnTo>
                    <a:lnTo>
                      <a:pt x="38" y="9"/>
                    </a:lnTo>
                    <a:lnTo>
                      <a:pt x="44" y="8"/>
                    </a:lnTo>
                    <a:lnTo>
                      <a:pt x="51" y="7"/>
                    </a:lnTo>
                    <a:lnTo>
                      <a:pt x="51" y="0"/>
                    </a:lnTo>
                    <a:lnTo>
                      <a:pt x="44" y="1"/>
                    </a:lnTo>
                    <a:lnTo>
                      <a:pt x="38" y="2"/>
                    </a:lnTo>
                    <a:lnTo>
                      <a:pt x="30" y="3"/>
                    </a:lnTo>
                    <a:lnTo>
                      <a:pt x="23" y="4"/>
                    </a:lnTo>
                    <a:lnTo>
                      <a:pt x="16" y="6"/>
                    </a:lnTo>
                    <a:lnTo>
                      <a:pt x="10" y="4"/>
                    </a:lnTo>
                    <a:lnTo>
                      <a:pt x="5" y="4"/>
                    </a:lnTo>
                    <a:lnTo>
                      <a:pt x="3" y="6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06" name="Freeform 292"/>
              <p:cNvSpPr>
                <a:spLocks/>
              </p:cNvSpPr>
              <p:nvPr/>
            </p:nvSpPr>
            <p:spPr bwMode="auto">
              <a:xfrm>
                <a:off x="3690" y="2962"/>
                <a:ext cx="14" cy="35"/>
              </a:xfrm>
              <a:custGeom>
                <a:avLst/>
                <a:gdLst>
                  <a:gd name="T0" fmla="*/ 3 w 14"/>
                  <a:gd name="T1" fmla="*/ 0 h 35"/>
                  <a:gd name="T2" fmla="*/ 3 w 14"/>
                  <a:gd name="T3" fmla="*/ 0 h 35"/>
                  <a:gd name="T4" fmla="*/ 0 w 14"/>
                  <a:gd name="T5" fmla="*/ 16 h 35"/>
                  <a:gd name="T6" fmla="*/ 0 w 14"/>
                  <a:gd name="T7" fmla="*/ 25 h 35"/>
                  <a:gd name="T8" fmla="*/ 5 w 14"/>
                  <a:gd name="T9" fmla="*/ 33 h 35"/>
                  <a:gd name="T10" fmla="*/ 11 w 14"/>
                  <a:gd name="T11" fmla="*/ 35 h 35"/>
                  <a:gd name="T12" fmla="*/ 14 w 14"/>
                  <a:gd name="T13" fmla="*/ 28 h 35"/>
                  <a:gd name="T14" fmla="*/ 10 w 14"/>
                  <a:gd name="T15" fmla="*/ 25 h 35"/>
                  <a:gd name="T16" fmla="*/ 8 w 14"/>
                  <a:gd name="T17" fmla="*/ 23 h 35"/>
                  <a:gd name="T18" fmla="*/ 8 w 14"/>
                  <a:gd name="T19" fmla="*/ 16 h 35"/>
                  <a:gd name="T20" fmla="*/ 10 w 14"/>
                  <a:gd name="T21" fmla="*/ 0 h 35"/>
                  <a:gd name="T22" fmla="*/ 10 w 14"/>
                  <a:gd name="T23" fmla="*/ 0 h 35"/>
                  <a:gd name="T24" fmla="*/ 3 w 14"/>
                  <a:gd name="T25" fmla="*/ 0 h 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35"/>
                  <a:gd name="T41" fmla="*/ 14 w 14"/>
                  <a:gd name="T42" fmla="*/ 35 h 3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35">
                    <a:moveTo>
                      <a:pt x="3" y="0"/>
                    </a:moveTo>
                    <a:lnTo>
                      <a:pt x="3" y="0"/>
                    </a:lnTo>
                    <a:lnTo>
                      <a:pt x="0" y="16"/>
                    </a:lnTo>
                    <a:lnTo>
                      <a:pt x="0" y="25"/>
                    </a:lnTo>
                    <a:lnTo>
                      <a:pt x="5" y="33"/>
                    </a:lnTo>
                    <a:lnTo>
                      <a:pt x="11" y="35"/>
                    </a:lnTo>
                    <a:lnTo>
                      <a:pt x="14" y="28"/>
                    </a:lnTo>
                    <a:lnTo>
                      <a:pt x="10" y="25"/>
                    </a:lnTo>
                    <a:lnTo>
                      <a:pt x="8" y="23"/>
                    </a:lnTo>
                    <a:lnTo>
                      <a:pt x="8" y="16"/>
                    </a:lnTo>
                    <a:lnTo>
                      <a:pt x="1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07" name="Freeform 293"/>
              <p:cNvSpPr>
                <a:spLocks/>
              </p:cNvSpPr>
              <p:nvPr/>
            </p:nvSpPr>
            <p:spPr bwMode="auto">
              <a:xfrm>
                <a:off x="3693" y="2904"/>
                <a:ext cx="12" cy="58"/>
              </a:xfrm>
              <a:custGeom>
                <a:avLst/>
                <a:gdLst>
                  <a:gd name="T0" fmla="*/ 9 w 12"/>
                  <a:gd name="T1" fmla="*/ 4 h 58"/>
                  <a:gd name="T2" fmla="*/ 2 w 12"/>
                  <a:gd name="T3" fmla="*/ 5 h 58"/>
                  <a:gd name="T4" fmla="*/ 2 w 12"/>
                  <a:gd name="T5" fmla="*/ 19 h 58"/>
                  <a:gd name="T6" fmla="*/ 2 w 12"/>
                  <a:gd name="T7" fmla="*/ 28 h 58"/>
                  <a:gd name="T8" fmla="*/ 3 w 12"/>
                  <a:gd name="T9" fmla="*/ 41 h 58"/>
                  <a:gd name="T10" fmla="*/ 0 w 12"/>
                  <a:gd name="T11" fmla="*/ 58 h 58"/>
                  <a:gd name="T12" fmla="*/ 7 w 12"/>
                  <a:gd name="T13" fmla="*/ 58 h 58"/>
                  <a:gd name="T14" fmla="*/ 11 w 12"/>
                  <a:gd name="T15" fmla="*/ 41 h 58"/>
                  <a:gd name="T16" fmla="*/ 12 w 12"/>
                  <a:gd name="T17" fmla="*/ 28 h 58"/>
                  <a:gd name="T18" fmla="*/ 12 w 12"/>
                  <a:gd name="T19" fmla="*/ 19 h 58"/>
                  <a:gd name="T20" fmla="*/ 9 w 12"/>
                  <a:gd name="T21" fmla="*/ 5 h 58"/>
                  <a:gd name="T22" fmla="*/ 2 w 12"/>
                  <a:gd name="T23" fmla="*/ 6 h 58"/>
                  <a:gd name="T24" fmla="*/ 11 w 12"/>
                  <a:gd name="T25" fmla="*/ 5 h 58"/>
                  <a:gd name="T26" fmla="*/ 9 w 12"/>
                  <a:gd name="T27" fmla="*/ 2 h 58"/>
                  <a:gd name="T28" fmla="*/ 6 w 12"/>
                  <a:gd name="T29" fmla="*/ 0 h 58"/>
                  <a:gd name="T30" fmla="*/ 2 w 12"/>
                  <a:gd name="T31" fmla="*/ 2 h 58"/>
                  <a:gd name="T32" fmla="*/ 1 w 12"/>
                  <a:gd name="T33" fmla="*/ 5 h 58"/>
                  <a:gd name="T34" fmla="*/ 9 w 12"/>
                  <a:gd name="T35" fmla="*/ 4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58"/>
                  <a:gd name="T56" fmla="*/ 12 w 12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58">
                    <a:moveTo>
                      <a:pt x="9" y="4"/>
                    </a:moveTo>
                    <a:lnTo>
                      <a:pt x="2" y="5"/>
                    </a:lnTo>
                    <a:lnTo>
                      <a:pt x="2" y="19"/>
                    </a:lnTo>
                    <a:lnTo>
                      <a:pt x="2" y="28"/>
                    </a:lnTo>
                    <a:lnTo>
                      <a:pt x="3" y="41"/>
                    </a:lnTo>
                    <a:lnTo>
                      <a:pt x="0" y="58"/>
                    </a:lnTo>
                    <a:lnTo>
                      <a:pt x="7" y="58"/>
                    </a:lnTo>
                    <a:lnTo>
                      <a:pt x="11" y="41"/>
                    </a:lnTo>
                    <a:lnTo>
                      <a:pt x="12" y="28"/>
                    </a:lnTo>
                    <a:lnTo>
                      <a:pt x="12" y="19"/>
                    </a:lnTo>
                    <a:lnTo>
                      <a:pt x="9" y="5"/>
                    </a:lnTo>
                    <a:lnTo>
                      <a:pt x="2" y="6"/>
                    </a:lnTo>
                    <a:lnTo>
                      <a:pt x="11" y="5"/>
                    </a:lnTo>
                    <a:lnTo>
                      <a:pt x="9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08" name="Freeform 294"/>
              <p:cNvSpPr>
                <a:spLocks/>
              </p:cNvSpPr>
              <p:nvPr/>
            </p:nvSpPr>
            <p:spPr bwMode="auto">
              <a:xfrm>
                <a:off x="3384" y="2173"/>
                <a:ext cx="87" cy="50"/>
              </a:xfrm>
              <a:custGeom>
                <a:avLst/>
                <a:gdLst>
                  <a:gd name="T0" fmla="*/ 87 w 87"/>
                  <a:gd name="T1" fmla="*/ 29 h 50"/>
                  <a:gd name="T2" fmla="*/ 82 w 87"/>
                  <a:gd name="T3" fmla="*/ 24 h 50"/>
                  <a:gd name="T4" fmla="*/ 77 w 87"/>
                  <a:gd name="T5" fmla="*/ 19 h 50"/>
                  <a:gd name="T6" fmla="*/ 71 w 87"/>
                  <a:gd name="T7" fmla="*/ 15 h 50"/>
                  <a:gd name="T8" fmla="*/ 65 w 87"/>
                  <a:gd name="T9" fmla="*/ 12 h 50"/>
                  <a:gd name="T10" fmla="*/ 59 w 87"/>
                  <a:gd name="T11" fmla="*/ 8 h 50"/>
                  <a:gd name="T12" fmla="*/ 53 w 87"/>
                  <a:gd name="T13" fmla="*/ 4 h 50"/>
                  <a:gd name="T14" fmla="*/ 47 w 87"/>
                  <a:gd name="T15" fmla="*/ 2 h 50"/>
                  <a:gd name="T16" fmla="*/ 39 w 87"/>
                  <a:gd name="T17" fmla="*/ 0 h 50"/>
                  <a:gd name="T18" fmla="*/ 36 w 87"/>
                  <a:gd name="T19" fmla="*/ 2 h 50"/>
                  <a:gd name="T20" fmla="*/ 31 w 87"/>
                  <a:gd name="T21" fmla="*/ 4 h 50"/>
                  <a:gd name="T22" fmla="*/ 27 w 87"/>
                  <a:gd name="T23" fmla="*/ 7 h 50"/>
                  <a:gd name="T24" fmla="*/ 22 w 87"/>
                  <a:gd name="T25" fmla="*/ 11 h 50"/>
                  <a:gd name="T26" fmla="*/ 17 w 87"/>
                  <a:gd name="T27" fmla="*/ 13 h 50"/>
                  <a:gd name="T28" fmla="*/ 11 w 87"/>
                  <a:gd name="T29" fmla="*/ 15 h 50"/>
                  <a:gd name="T30" fmla="*/ 6 w 87"/>
                  <a:gd name="T31" fmla="*/ 17 h 50"/>
                  <a:gd name="T32" fmla="*/ 0 w 87"/>
                  <a:gd name="T33" fmla="*/ 18 h 50"/>
                  <a:gd name="T34" fmla="*/ 5 w 87"/>
                  <a:gd name="T35" fmla="*/ 20 h 50"/>
                  <a:gd name="T36" fmla="*/ 10 w 87"/>
                  <a:gd name="T37" fmla="*/ 24 h 50"/>
                  <a:gd name="T38" fmla="*/ 15 w 87"/>
                  <a:gd name="T39" fmla="*/ 29 h 50"/>
                  <a:gd name="T40" fmla="*/ 21 w 87"/>
                  <a:gd name="T41" fmla="*/ 34 h 50"/>
                  <a:gd name="T42" fmla="*/ 26 w 87"/>
                  <a:gd name="T43" fmla="*/ 39 h 50"/>
                  <a:gd name="T44" fmla="*/ 31 w 87"/>
                  <a:gd name="T45" fmla="*/ 43 h 50"/>
                  <a:gd name="T46" fmla="*/ 36 w 87"/>
                  <a:gd name="T47" fmla="*/ 47 h 50"/>
                  <a:gd name="T48" fmla="*/ 38 w 87"/>
                  <a:gd name="T49" fmla="*/ 50 h 50"/>
                  <a:gd name="T50" fmla="*/ 43 w 87"/>
                  <a:gd name="T51" fmla="*/ 48 h 50"/>
                  <a:gd name="T52" fmla="*/ 49 w 87"/>
                  <a:gd name="T53" fmla="*/ 46 h 50"/>
                  <a:gd name="T54" fmla="*/ 55 w 87"/>
                  <a:gd name="T55" fmla="*/ 43 h 50"/>
                  <a:gd name="T56" fmla="*/ 62 w 87"/>
                  <a:gd name="T57" fmla="*/ 40 h 50"/>
                  <a:gd name="T58" fmla="*/ 68 w 87"/>
                  <a:gd name="T59" fmla="*/ 37 h 50"/>
                  <a:gd name="T60" fmla="*/ 75 w 87"/>
                  <a:gd name="T61" fmla="*/ 34 h 50"/>
                  <a:gd name="T62" fmla="*/ 81 w 87"/>
                  <a:gd name="T63" fmla="*/ 31 h 50"/>
                  <a:gd name="T64" fmla="*/ 87 w 87"/>
                  <a:gd name="T65" fmla="*/ 29 h 5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7"/>
                  <a:gd name="T100" fmla="*/ 0 h 50"/>
                  <a:gd name="T101" fmla="*/ 87 w 87"/>
                  <a:gd name="T102" fmla="*/ 50 h 5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7" h="50">
                    <a:moveTo>
                      <a:pt x="87" y="29"/>
                    </a:moveTo>
                    <a:lnTo>
                      <a:pt x="82" y="24"/>
                    </a:lnTo>
                    <a:lnTo>
                      <a:pt x="77" y="19"/>
                    </a:lnTo>
                    <a:lnTo>
                      <a:pt x="71" y="15"/>
                    </a:lnTo>
                    <a:lnTo>
                      <a:pt x="65" y="12"/>
                    </a:lnTo>
                    <a:lnTo>
                      <a:pt x="59" y="8"/>
                    </a:lnTo>
                    <a:lnTo>
                      <a:pt x="53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6" y="2"/>
                    </a:lnTo>
                    <a:lnTo>
                      <a:pt x="31" y="4"/>
                    </a:lnTo>
                    <a:lnTo>
                      <a:pt x="27" y="7"/>
                    </a:lnTo>
                    <a:lnTo>
                      <a:pt x="22" y="11"/>
                    </a:lnTo>
                    <a:lnTo>
                      <a:pt x="17" y="13"/>
                    </a:lnTo>
                    <a:lnTo>
                      <a:pt x="11" y="15"/>
                    </a:lnTo>
                    <a:lnTo>
                      <a:pt x="6" y="17"/>
                    </a:lnTo>
                    <a:lnTo>
                      <a:pt x="0" y="18"/>
                    </a:lnTo>
                    <a:lnTo>
                      <a:pt x="5" y="20"/>
                    </a:lnTo>
                    <a:lnTo>
                      <a:pt x="10" y="24"/>
                    </a:lnTo>
                    <a:lnTo>
                      <a:pt x="15" y="29"/>
                    </a:lnTo>
                    <a:lnTo>
                      <a:pt x="21" y="34"/>
                    </a:lnTo>
                    <a:lnTo>
                      <a:pt x="26" y="39"/>
                    </a:lnTo>
                    <a:lnTo>
                      <a:pt x="31" y="43"/>
                    </a:lnTo>
                    <a:lnTo>
                      <a:pt x="36" y="47"/>
                    </a:lnTo>
                    <a:lnTo>
                      <a:pt x="38" y="50"/>
                    </a:lnTo>
                    <a:lnTo>
                      <a:pt x="43" y="48"/>
                    </a:lnTo>
                    <a:lnTo>
                      <a:pt x="49" y="46"/>
                    </a:lnTo>
                    <a:lnTo>
                      <a:pt x="55" y="43"/>
                    </a:lnTo>
                    <a:lnTo>
                      <a:pt x="62" y="40"/>
                    </a:lnTo>
                    <a:lnTo>
                      <a:pt x="68" y="37"/>
                    </a:lnTo>
                    <a:lnTo>
                      <a:pt x="75" y="34"/>
                    </a:lnTo>
                    <a:lnTo>
                      <a:pt x="81" y="31"/>
                    </a:lnTo>
                    <a:lnTo>
                      <a:pt x="87" y="29"/>
                    </a:lnTo>
                    <a:close/>
                  </a:path>
                </a:pathLst>
              </a:custGeom>
              <a:solidFill>
                <a:srgbClr val="C970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09" name="Freeform 295"/>
              <p:cNvSpPr>
                <a:spLocks/>
              </p:cNvSpPr>
              <p:nvPr/>
            </p:nvSpPr>
            <p:spPr bwMode="auto">
              <a:xfrm>
                <a:off x="3420" y="2169"/>
                <a:ext cx="53" cy="35"/>
              </a:xfrm>
              <a:custGeom>
                <a:avLst/>
                <a:gdLst>
                  <a:gd name="T0" fmla="*/ 6 w 53"/>
                  <a:gd name="T1" fmla="*/ 7 h 35"/>
                  <a:gd name="T2" fmla="*/ 2 w 53"/>
                  <a:gd name="T3" fmla="*/ 7 h 35"/>
                  <a:gd name="T4" fmla="*/ 9 w 53"/>
                  <a:gd name="T5" fmla="*/ 10 h 35"/>
                  <a:gd name="T6" fmla="*/ 15 w 53"/>
                  <a:gd name="T7" fmla="*/ 12 h 35"/>
                  <a:gd name="T8" fmla="*/ 20 w 53"/>
                  <a:gd name="T9" fmla="*/ 16 h 35"/>
                  <a:gd name="T10" fmla="*/ 26 w 53"/>
                  <a:gd name="T11" fmla="*/ 19 h 35"/>
                  <a:gd name="T12" fmla="*/ 32 w 53"/>
                  <a:gd name="T13" fmla="*/ 23 h 35"/>
                  <a:gd name="T14" fmla="*/ 39 w 53"/>
                  <a:gd name="T15" fmla="*/ 27 h 35"/>
                  <a:gd name="T16" fmla="*/ 43 w 53"/>
                  <a:gd name="T17" fmla="*/ 30 h 35"/>
                  <a:gd name="T18" fmla="*/ 48 w 53"/>
                  <a:gd name="T19" fmla="*/ 35 h 35"/>
                  <a:gd name="T20" fmla="*/ 53 w 53"/>
                  <a:gd name="T21" fmla="*/ 30 h 35"/>
                  <a:gd name="T22" fmla="*/ 48 w 53"/>
                  <a:gd name="T23" fmla="*/ 25 h 35"/>
                  <a:gd name="T24" fmla="*/ 43 w 53"/>
                  <a:gd name="T25" fmla="*/ 19 h 35"/>
                  <a:gd name="T26" fmla="*/ 37 w 53"/>
                  <a:gd name="T27" fmla="*/ 16 h 35"/>
                  <a:gd name="T28" fmla="*/ 31 w 53"/>
                  <a:gd name="T29" fmla="*/ 12 h 35"/>
                  <a:gd name="T30" fmla="*/ 25 w 53"/>
                  <a:gd name="T31" fmla="*/ 8 h 35"/>
                  <a:gd name="T32" fmla="*/ 18 w 53"/>
                  <a:gd name="T33" fmla="*/ 5 h 35"/>
                  <a:gd name="T34" fmla="*/ 12 w 53"/>
                  <a:gd name="T35" fmla="*/ 2 h 35"/>
                  <a:gd name="T36" fmla="*/ 4 w 53"/>
                  <a:gd name="T37" fmla="*/ 0 h 35"/>
                  <a:gd name="T38" fmla="*/ 1 w 53"/>
                  <a:gd name="T39" fmla="*/ 0 h 35"/>
                  <a:gd name="T40" fmla="*/ 4 w 53"/>
                  <a:gd name="T41" fmla="*/ 0 h 35"/>
                  <a:gd name="T42" fmla="*/ 1 w 53"/>
                  <a:gd name="T43" fmla="*/ 0 h 35"/>
                  <a:gd name="T44" fmla="*/ 0 w 53"/>
                  <a:gd name="T45" fmla="*/ 2 h 35"/>
                  <a:gd name="T46" fmla="*/ 0 w 53"/>
                  <a:gd name="T47" fmla="*/ 5 h 35"/>
                  <a:gd name="T48" fmla="*/ 2 w 53"/>
                  <a:gd name="T49" fmla="*/ 7 h 35"/>
                  <a:gd name="T50" fmla="*/ 6 w 53"/>
                  <a:gd name="T51" fmla="*/ 7 h 3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3"/>
                  <a:gd name="T79" fmla="*/ 0 h 35"/>
                  <a:gd name="T80" fmla="*/ 53 w 53"/>
                  <a:gd name="T81" fmla="*/ 35 h 3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3" h="35">
                    <a:moveTo>
                      <a:pt x="6" y="7"/>
                    </a:moveTo>
                    <a:lnTo>
                      <a:pt x="2" y="7"/>
                    </a:lnTo>
                    <a:lnTo>
                      <a:pt x="9" y="10"/>
                    </a:lnTo>
                    <a:lnTo>
                      <a:pt x="15" y="12"/>
                    </a:lnTo>
                    <a:lnTo>
                      <a:pt x="20" y="16"/>
                    </a:lnTo>
                    <a:lnTo>
                      <a:pt x="26" y="19"/>
                    </a:lnTo>
                    <a:lnTo>
                      <a:pt x="32" y="23"/>
                    </a:lnTo>
                    <a:lnTo>
                      <a:pt x="39" y="27"/>
                    </a:lnTo>
                    <a:lnTo>
                      <a:pt x="43" y="30"/>
                    </a:lnTo>
                    <a:lnTo>
                      <a:pt x="48" y="35"/>
                    </a:lnTo>
                    <a:lnTo>
                      <a:pt x="53" y="30"/>
                    </a:lnTo>
                    <a:lnTo>
                      <a:pt x="48" y="25"/>
                    </a:lnTo>
                    <a:lnTo>
                      <a:pt x="43" y="19"/>
                    </a:lnTo>
                    <a:lnTo>
                      <a:pt x="37" y="16"/>
                    </a:lnTo>
                    <a:lnTo>
                      <a:pt x="31" y="12"/>
                    </a:lnTo>
                    <a:lnTo>
                      <a:pt x="25" y="8"/>
                    </a:lnTo>
                    <a:lnTo>
                      <a:pt x="18" y="5"/>
                    </a:lnTo>
                    <a:lnTo>
                      <a:pt x="12" y="2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6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10" name="Freeform 296"/>
              <p:cNvSpPr>
                <a:spLocks/>
              </p:cNvSpPr>
              <p:nvPr/>
            </p:nvSpPr>
            <p:spPr bwMode="auto">
              <a:xfrm>
                <a:off x="3381" y="2169"/>
                <a:ext cx="45" cy="25"/>
              </a:xfrm>
              <a:custGeom>
                <a:avLst/>
                <a:gdLst>
                  <a:gd name="T0" fmla="*/ 4 w 45"/>
                  <a:gd name="T1" fmla="*/ 18 h 25"/>
                  <a:gd name="T2" fmla="*/ 3 w 45"/>
                  <a:gd name="T3" fmla="*/ 25 h 25"/>
                  <a:gd name="T4" fmla="*/ 9 w 45"/>
                  <a:gd name="T5" fmla="*/ 24 h 25"/>
                  <a:gd name="T6" fmla="*/ 15 w 45"/>
                  <a:gd name="T7" fmla="*/ 23 h 25"/>
                  <a:gd name="T8" fmla="*/ 21 w 45"/>
                  <a:gd name="T9" fmla="*/ 21 h 25"/>
                  <a:gd name="T10" fmla="*/ 28 w 45"/>
                  <a:gd name="T11" fmla="*/ 18 h 25"/>
                  <a:gd name="T12" fmla="*/ 32 w 45"/>
                  <a:gd name="T13" fmla="*/ 15 h 25"/>
                  <a:gd name="T14" fmla="*/ 35 w 45"/>
                  <a:gd name="T15" fmla="*/ 12 h 25"/>
                  <a:gd name="T16" fmla="*/ 40 w 45"/>
                  <a:gd name="T17" fmla="*/ 10 h 25"/>
                  <a:gd name="T18" fmla="*/ 45 w 45"/>
                  <a:gd name="T19" fmla="*/ 7 h 25"/>
                  <a:gd name="T20" fmla="*/ 40 w 45"/>
                  <a:gd name="T21" fmla="*/ 0 h 25"/>
                  <a:gd name="T22" fmla="*/ 37 w 45"/>
                  <a:gd name="T23" fmla="*/ 2 h 25"/>
                  <a:gd name="T24" fmla="*/ 32 w 45"/>
                  <a:gd name="T25" fmla="*/ 5 h 25"/>
                  <a:gd name="T26" fmla="*/ 28 w 45"/>
                  <a:gd name="T27" fmla="*/ 7 h 25"/>
                  <a:gd name="T28" fmla="*/ 23 w 45"/>
                  <a:gd name="T29" fmla="*/ 11 h 25"/>
                  <a:gd name="T30" fmla="*/ 19 w 45"/>
                  <a:gd name="T31" fmla="*/ 13 h 25"/>
                  <a:gd name="T32" fmla="*/ 13 w 45"/>
                  <a:gd name="T33" fmla="*/ 16 h 25"/>
                  <a:gd name="T34" fmla="*/ 9 w 45"/>
                  <a:gd name="T35" fmla="*/ 17 h 25"/>
                  <a:gd name="T36" fmla="*/ 3 w 45"/>
                  <a:gd name="T37" fmla="*/ 18 h 25"/>
                  <a:gd name="T38" fmla="*/ 2 w 45"/>
                  <a:gd name="T39" fmla="*/ 25 h 25"/>
                  <a:gd name="T40" fmla="*/ 3 w 45"/>
                  <a:gd name="T41" fmla="*/ 18 h 25"/>
                  <a:gd name="T42" fmla="*/ 1 w 45"/>
                  <a:gd name="T43" fmla="*/ 19 h 25"/>
                  <a:gd name="T44" fmla="*/ 0 w 45"/>
                  <a:gd name="T45" fmla="*/ 22 h 25"/>
                  <a:gd name="T46" fmla="*/ 1 w 45"/>
                  <a:gd name="T47" fmla="*/ 24 h 25"/>
                  <a:gd name="T48" fmla="*/ 3 w 45"/>
                  <a:gd name="T49" fmla="*/ 25 h 25"/>
                  <a:gd name="T50" fmla="*/ 4 w 45"/>
                  <a:gd name="T51" fmla="*/ 18 h 2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5"/>
                  <a:gd name="T79" fmla="*/ 0 h 25"/>
                  <a:gd name="T80" fmla="*/ 45 w 45"/>
                  <a:gd name="T81" fmla="*/ 25 h 2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5" h="25">
                    <a:moveTo>
                      <a:pt x="4" y="18"/>
                    </a:moveTo>
                    <a:lnTo>
                      <a:pt x="3" y="25"/>
                    </a:lnTo>
                    <a:lnTo>
                      <a:pt x="9" y="24"/>
                    </a:lnTo>
                    <a:lnTo>
                      <a:pt x="15" y="23"/>
                    </a:lnTo>
                    <a:lnTo>
                      <a:pt x="21" y="21"/>
                    </a:lnTo>
                    <a:lnTo>
                      <a:pt x="28" y="18"/>
                    </a:lnTo>
                    <a:lnTo>
                      <a:pt x="32" y="15"/>
                    </a:lnTo>
                    <a:lnTo>
                      <a:pt x="35" y="12"/>
                    </a:lnTo>
                    <a:lnTo>
                      <a:pt x="40" y="10"/>
                    </a:lnTo>
                    <a:lnTo>
                      <a:pt x="45" y="7"/>
                    </a:lnTo>
                    <a:lnTo>
                      <a:pt x="40" y="0"/>
                    </a:lnTo>
                    <a:lnTo>
                      <a:pt x="37" y="2"/>
                    </a:lnTo>
                    <a:lnTo>
                      <a:pt x="32" y="5"/>
                    </a:lnTo>
                    <a:lnTo>
                      <a:pt x="28" y="7"/>
                    </a:lnTo>
                    <a:lnTo>
                      <a:pt x="23" y="11"/>
                    </a:lnTo>
                    <a:lnTo>
                      <a:pt x="19" y="13"/>
                    </a:lnTo>
                    <a:lnTo>
                      <a:pt x="13" y="16"/>
                    </a:lnTo>
                    <a:lnTo>
                      <a:pt x="9" y="17"/>
                    </a:lnTo>
                    <a:lnTo>
                      <a:pt x="3" y="18"/>
                    </a:lnTo>
                    <a:lnTo>
                      <a:pt x="2" y="25"/>
                    </a:lnTo>
                    <a:lnTo>
                      <a:pt x="3" y="18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1" y="24"/>
                    </a:lnTo>
                    <a:lnTo>
                      <a:pt x="3" y="25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11" name="Freeform 297"/>
              <p:cNvSpPr>
                <a:spLocks/>
              </p:cNvSpPr>
              <p:nvPr/>
            </p:nvSpPr>
            <p:spPr bwMode="auto">
              <a:xfrm>
                <a:off x="3383" y="2187"/>
                <a:ext cx="43" cy="39"/>
              </a:xfrm>
              <a:custGeom>
                <a:avLst/>
                <a:gdLst>
                  <a:gd name="T0" fmla="*/ 38 w 43"/>
                  <a:gd name="T1" fmla="*/ 32 h 39"/>
                  <a:gd name="T2" fmla="*/ 41 w 43"/>
                  <a:gd name="T3" fmla="*/ 33 h 39"/>
                  <a:gd name="T4" fmla="*/ 39 w 43"/>
                  <a:gd name="T5" fmla="*/ 29 h 39"/>
                  <a:gd name="T6" fmla="*/ 34 w 43"/>
                  <a:gd name="T7" fmla="*/ 26 h 39"/>
                  <a:gd name="T8" fmla="*/ 29 w 43"/>
                  <a:gd name="T9" fmla="*/ 22 h 39"/>
                  <a:gd name="T10" fmla="*/ 24 w 43"/>
                  <a:gd name="T11" fmla="*/ 17 h 39"/>
                  <a:gd name="T12" fmla="*/ 18 w 43"/>
                  <a:gd name="T13" fmla="*/ 12 h 39"/>
                  <a:gd name="T14" fmla="*/ 13 w 43"/>
                  <a:gd name="T15" fmla="*/ 6 h 39"/>
                  <a:gd name="T16" fmla="*/ 9 w 43"/>
                  <a:gd name="T17" fmla="*/ 3 h 39"/>
                  <a:gd name="T18" fmla="*/ 2 w 43"/>
                  <a:gd name="T19" fmla="*/ 0 h 39"/>
                  <a:gd name="T20" fmla="*/ 0 w 43"/>
                  <a:gd name="T21" fmla="*/ 7 h 39"/>
                  <a:gd name="T22" fmla="*/ 4 w 43"/>
                  <a:gd name="T23" fmla="*/ 10 h 39"/>
                  <a:gd name="T24" fmla="*/ 9 w 43"/>
                  <a:gd name="T25" fmla="*/ 14 h 39"/>
                  <a:gd name="T26" fmla="*/ 13 w 43"/>
                  <a:gd name="T27" fmla="*/ 17 h 39"/>
                  <a:gd name="T28" fmla="*/ 19 w 43"/>
                  <a:gd name="T29" fmla="*/ 22 h 39"/>
                  <a:gd name="T30" fmla="*/ 24 w 43"/>
                  <a:gd name="T31" fmla="*/ 27 h 39"/>
                  <a:gd name="T32" fmla="*/ 29 w 43"/>
                  <a:gd name="T33" fmla="*/ 33 h 39"/>
                  <a:gd name="T34" fmla="*/ 34 w 43"/>
                  <a:gd name="T35" fmla="*/ 37 h 39"/>
                  <a:gd name="T36" fmla="*/ 37 w 43"/>
                  <a:gd name="T37" fmla="*/ 38 h 39"/>
                  <a:gd name="T38" fmla="*/ 40 w 43"/>
                  <a:gd name="T39" fmla="*/ 39 h 39"/>
                  <a:gd name="T40" fmla="*/ 37 w 43"/>
                  <a:gd name="T41" fmla="*/ 38 h 39"/>
                  <a:gd name="T42" fmla="*/ 39 w 43"/>
                  <a:gd name="T43" fmla="*/ 38 h 39"/>
                  <a:gd name="T44" fmla="*/ 41 w 43"/>
                  <a:gd name="T45" fmla="*/ 37 h 39"/>
                  <a:gd name="T46" fmla="*/ 43 w 43"/>
                  <a:gd name="T47" fmla="*/ 36 h 39"/>
                  <a:gd name="T48" fmla="*/ 41 w 43"/>
                  <a:gd name="T49" fmla="*/ 33 h 39"/>
                  <a:gd name="T50" fmla="*/ 38 w 43"/>
                  <a:gd name="T51" fmla="*/ 32 h 3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3"/>
                  <a:gd name="T79" fmla="*/ 0 h 39"/>
                  <a:gd name="T80" fmla="*/ 43 w 43"/>
                  <a:gd name="T81" fmla="*/ 39 h 3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3" h="39">
                    <a:moveTo>
                      <a:pt x="38" y="32"/>
                    </a:moveTo>
                    <a:lnTo>
                      <a:pt x="41" y="33"/>
                    </a:lnTo>
                    <a:lnTo>
                      <a:pt x="39" y="29"/>
                    </a:lnTo>
                    <a:lnTo>
                      <a:pt x="34" y="26"/>
                    </a:lnTo>
                    <a:lnTo>
                      <a:pt x="29" y="22"/>
                    </a:lnTo>
                    <a:lnTo>
                      <a:pt x="24" y="17"/>
                    </a:lnTo>
                    <a:lnTo>
                      <a:pt x="18" y="12"/>
                    </a:lnTo>
                    <a:lnTo>
                      <a:pt x="13" y="6"/>
                    </a:lnTo>
                    <a:lnTo>
                      <a:pt x="9" y="3"/>
                    </a:lnTo>
                    <a:lnTo>
                      <a:pt x="2" y="0"/>
                    </a:lnTo>
                    <a:lnTo>
                      <a:pt x="0" y="7"/>
                    </a:lnTo>
                    <a:lnTo>
                      <a:pt x="4" y="10"/>
                    </a:lnTo>
                    <a:lnTo>
                      <a:pt x="9" y="14"/>
                    </a:lnTo>
                    <a:lnTo>
                      <a:pt x="13" y="17"/>
                    </a:lnTo>
                    <a:lnTo>
                      <a:pt x="19" y="22"/>
                    </a:lnTo>
                    <a:lnTo>
                      <a:pt x="24" y="27"/>
                    </a:lnTo>
                    <a:lnTo>
                      <a:pt x="29" y="33"/>
                    </a:lnTo>
                    <a:lnTo>
                      <a:pt x="34" y="37"/>
                    </a:lnTo>
                    <a:lnTo>
                      <a:pt x="37" y="38"/>
                    </a:lnTo>
                    <a:lnTo>
                      <a:pt x="40" y="39"/>
                    </a:lnTo>
                    <a:lnTo>
                      <a:pt x="37" y="38"/>
                    </a:lnTo>
                    <a:lnTo>
                      <a:pt x="39" y="38"/>
                    </a:lnTo>
                    <a:lnTo>
                      <a:pt x="41" y="37"/>
                    </a:lnTo>
                    <a:lnTo>
                      <a:pt x="43" y="36"/>
                    </a:lnTo>
                    <a:lnTo>
                      <a:pt x="41" y="33"/>
                    </a:lnTo>
                    <a:lnTo>
                      <a:pt x="3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12" name="Freeform 298"/>
              <p:cNvSpPr>
                <a:spLocks/>
              </p:cNvSpPr>
              <p:nvPr/>
            </p:nvSpPr>
            <p:spPr bwMode="auto">
              <a:xfrm>
                <a:off x="3421" y="2198"/>
                <a:ext cx="53" cy="28"/>
              </a:xfrm>
              <a:custGeom>
                <a:avLst/>
                <a:gdLst>
                  <a:gd name="T0" fmla="*/ 47 w 53"/>
                  <a:gd name="T1" fmla="*/ 6 h 28"/>
                  <a:gd name="T2" fmla="*/ 49 w 53"/>
                  <a:gd name="T3" fmla="*/ 0 h 28"/>
                  <a:gd name="T4" fmla="*/ 42 w 53"/>
                  <a:gd name="T5" fmla="*/ 3 h 28"/>
                  <a:gd name="T6" fmla="*/ 36 w 53"/>
                  <a:gd name="T7" fmla="*/ 5 h 28"/>
                  <a:gd name="T8" fmla="*/ 30 w 53"/>
                  <a:gd name="T9" fmla="*/ 9 h 28"/>
                  <a:gd name="T10" fmla="*/ 24 w 53"/>
                  <a:gd name="T11" fmla="*/ 11 h 28"/>
                  <a:gd name="T12" fmla="*/ 17 w 53"/>
                  <a:gd name="T13" fmla="*/ 15 h 28"/>
                  <a:gd name="T14" fmla="*/ 11 w 53"/>
                  <a:gd name="T15" fmla="*/ 17 h 28"/>
                  <a:gd name="T16" fmla="*/ 5 w 53"/>
                  <a:gd name="T17" fmla="*/ 20 h 28"/>
                  <a:gd name="T18" fmla="*/ 0 w 53"/>
                  <a:gd name="T19" fmla="*/ 21 h 28"/>
                  <a:gd name="T20" fmla="*/ 2 w 53"/>
                  <a:gd name="T21" fmla="*/ 28 h 28"/>
                  <a:gd name="T22" fmla="*/ 7 w 53"/>
                  <a:gd name="T23" fmla="*/ 27 h 28"/>
                  <a:gd name="T24" fmla="*/ 13 w 53"/>
                  <a:gd name="T25" fmla="*/ 25 h 28"/>
                  <a:gd name="T26" fmla="*/ 19 w 53"/>
                  <a:gd name="T27" fmla="*/ 22 h 28"/>
                  <a:gd name="T28" fmla="*/ 27 w 53"/>
                  <a:gd name="T29" fmla="*/ 18 h 28"/>
                  <a:gd name="T30" fmla="*/ 33 w 53"/>
                  <a:gd name="T31" fmla="*/ 16 h 28"/>
                  <a:gd name="T32" fmla="*/ 39 w 53"/>
                  <a:gd name="T33" fmla="*/ 12 h 28"/>
                  <a:gd name="T34" fmla="*/ 45 w 53"/>
                  <a:gd name="T35" fmla="*/ 10 h 28"/>
                  <a:gd name="T36" fmla="*/ 51 w 53"/>
                  <a:gd name="T37" fmla="*/ 7 h 28"/>
                  <a:gd name="T38" fmla="*/ 52 w 53"/>
                  <a:gd name="T39" fmla="*/ 1 h 28"/>
                  <a:gd name="T40" fmla="*/ 51 w 53"/>
                  <a:gd name="T41" fmla="*/ 7 h 28"/>
                  <a:gd name="T42" fmla="*/ 53 w 53"/>
                  <a:gd name="T43" fmla="*/ 5 h 28"/>
                  <a:gd name="T44" fmla="*/ 53 w 53"/>
                  <a:gd name="T45" fmla="*/ 3 h 28"/>
                  <a:gd name="T46" fmla="*/ 52 w 53"/>
                  <a:gd name="T47" fmla="*/ 0 h 28"/>
                  <a:gd name="T48" fmla="*/ 49 w 53"/>
                  <a:gd name="T49" fmla="*/ 0 h 28"/>
                  <a:gd name="T50" fmla="*/ 47 w 53"/>
                  <a:gd name="T51" fmla="*/ 6 h 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3"/>
                  <a:gd name="T79" fmla="*/ 0 h 28"/>
                  <a:gd name="T80" fmla="*/ 53 w 53"/>
                  <a:gd name="T81" fmla="*/ 28 h 2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3" h="28">
                    <a:moveTo>
                      <a:pt x="47" y="6"/>
                    </a:moveTo>
                    <a:lnTo>
                      <a:pt x="49" y="0"/>
                    </a:lnTo>
                    <a:lnTo>
                      <a:pt x="42" y="3"/>
                    </a:lnTo>
                    <a:lnTo>
                      <a:pt x="36" y="5"/>
                    </a:lnTo>
                    <a:lnTo>
                      <a:pt x="30" y="9"/>
                    </a:lnTo>
                    <a:lnTo>
                      <a:pt x="24" y="11"/>
                    </a:lnTo>
                    <a:lnTo>
                      <a:pt x="17" y="15"/>
                    </a:lnTo>
                    <a:lnTo>
                      <a:pt x="11" y="17"/>
                    </a:lnTo>
                    <a:lnTo>
                      <a:pt x="5" y="20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7" y="27"/>
                    </a:lnTo>
                    <a:lnTo>
                      <a:pt x="13" y="25"/>
                    </a:lnTo>
                    <a:lnTo>
                      <a:pt x="19" y="22"/>
                    </a:lnTo>
                    <a:lnTo>
                      <a:pt x="27" y="18"/>
                    </a:lnTo>
                    <a:lnTo>
                      <a:pt x="33" y="16"/>
                    </a:lnTo>
                    <a:lnTo>
                      <a:pt x="39" y="12"/>
                    </a:lnTo>
                    <a:lnTo>
                      <a:pt x="45" y="10"/>
                    </a:lnTo>
                    <a:lnTo>
                      <a:pt x="51" y="7"/>
                    </a:lnTo>
                    <a:lnTo>
                      <a:pt x="52" y="1"/>
                    </a:lnTo>
                    <a:lnTo>
                      <a:pt x="51" y="7"/>
                    </a:lnTo>
                    <a:lnTo>
                      <a:pt x="53" y="5"/>
                    </a:lnTo>
                    <a:lnTo>
                      <a:pt x="53" y="3"/>
                    </a:lnTo>
                    <a:lnTo>
                      <a:pt x="52" y="0"/>
                    </a:lnTo>
                    <a:lnTo>
                      <a:pt x="49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13" name="Freeform 299"/>
              <p:cNvSpPr>
                <a:spLocks/>
              </p:cNvSpPr>
              <p:nvPr/>
            </p:nvSpPr>
            <p:spPr bwMode="auto">
              <a:xfrm>
                <a:off x="4155" y="2712"/>
                <a:ext cx="221" cy="329"/>
              </a:xfrm>
              <a:custGeom>
                <a:avLst/>
                <a:gdLst>
                  <a:gd name="T0" fmla="*/ 4 w 221"/>
                  <a:gd name="T1" fmla="*/ 275 h 329"/>
                  <a:gd name="T2" fmla="*/ 18 w 221"/>
                  <a:gd name="T3" fmla="*/ 262 h 329"/>
                  <a:gd name="T4" fmla="*/ 38 w 221"/>
                  <a:gd name="T5" fmla="*/ 255 h 329"/>
                  <a:gd name="T6" fmla="*/ 58 w 221"/>
                  <a:gd name="T7" fmla="*/ 252 h 329"/>
                  <a:gd name="T8" fmla="*/ 76 w 221"/>
                  <a:gd name="T9" fmla="*/ 256 h 329"/>
                  <a:gd name="T10" fmla="*/ 73 w 221"/>
                  <a:gd name="T11" fmla="*/ 237 h 329"/>
                  <a:gd name="T12" fmla="*/ 68 w 221"/>
                  <a:gd name="T13" fmla="*/ 225 h 329"/>
                  <a:gd name="T14" fmla="*/ 71 w 221"/>
                  <a:gd name="T15" fmla="*/ 212 h 329"/>
                  <a:gd name="T16" fmla="*/ 88 w 221"/>
                  <a:gd name="T17" fmla="*/ 212 h 329"/>
                  <a:gd name="T18" fmla="*/ 91 w 221"/>
                  <a:gd name="T19" fmla="*/ 179 h 329"/>
                  <a:gd name="T20" fmla="*/ 85 w 221"/>
                  <a:gd name="T21" fmla="*/ 146 h 329"/>
                  <a:gd name="T22" fmla="*/ 89 w 221"/>
                  <a:gd name="T23" fmla="*/ 128 h 329"/>
                  <a:gd name="T24" fmla="*/ 99 w 221"/>
                  <a:gd name="T25" fmla="*/ 114 h 329"/>
                  <a:gd name="T26" fmla="*/ 111 w 221"/>
                  <a:gd name="T27" fmla="*/ 103 h 329"/>
                  <a:gd name="T28" fmla="*/ 112 w 221"/>
                  <a:gd name="T29" fmla="*/ 89 h 329"/>
                  <a:gd name="T30" fmla="*/ 102 w 221"/>
                  <a:gd name="T31" fmla="*/ 72 h 329"/>
                  <a:gd name="T32" fmla="*/ 94 w 221"/>
                  <a:gd name="T33" fmla="*/ 51 h 329"/>
                  <a:gd name="T34" fmla="*/ 84 w 221"/>
                  <a:gd name="T35" fmla="*/ 28 h 329"/>
                  <a:gd name="T36" fmla="*/ 89 w 221"/>
                  <a:gd name="T37" fmla="*/ 15 h 329"/>
                  <a:gd name="T38" fmla="*/ 108 w 221"/>
                  <a:gd name="T39" fmla="*/ 14 h 329"/>
                  <a:gd name="T40" fmla="*/ 126 w 221"/>
                  <a:gd name="T41" fmla="*/ 13 h 329"/>
                  <a:gd name="T42" fmla="*/ 138 w 221"/>
                  <a:gd name="T43" fmla="*/ 11 h 329"/>
                  <a:gd name="T44" fmla="*/ 145 w 221"/>
                  <a:gd name="T45" fmla="*/ 12 h 329"/>
                  <a:gd name="T46" fmla="*/ 150 w 221"/>
                  <a:gd name="T47" fmla="*/ 17 h 329"/>
                  <a:gd name="T48" fmla="*/ 163 w 221"/>
                  <a:gd name="T49" fmla="*/ 13 h 329"/>
                  <a:gd name="T50" fmla="*/ 184 w 221"/>
                  <a:gd name="T51" fmla="*/ 5 h 329"/>
                  <a:gd name="T52" fmla="*/ 201 w 221"/>
                  <a:gd name="T53" fmla="*/ 0 h 329"/>
                  <a:gd name="T54" fmla="*/ 215 w 221"/>
                  <a:gd name="T55" fmla="*/ 2 h 329"/>
                  <a:gd name="T56" fmla="*/ 221 w 221"/>
                  <a:gd name="T57" fmla="*/ 18 h 329"/>
                  <a:gd name="T58" fmla="*/ 208 w 221"/>
                  <a:gd name="T59" fmla="*/ 36 h 329"/>
                  <a:gd name="T60" fmla="*/ 191 w 221"/>
                  <a:gd name="T61" fmla="*/ 45 h 329"/>
                  <a:gd name="T62" fmla="*/ 173 w 221"/>
                  <a:gd name="T63" fmla="*/ 50 h 329"/>
                  <a:gd name="T64" fmla="*/ 154 w 221"/>
                  <a:gd name="T65" fmla="*/ 57 h 329"/>
                  <a:gd name="T66" fmla="*/ 141 w 221"/>
                  <a:gd name="T67" fmla="*/ 69 h 329"/>
                  <a:gd name="T68" fmla="*/ 140 w 221"/>
                  <a:gd name="T69" fmla="*/ 95 h 329"/>
                  <a:gd name="T70" fmla="*/ 146 w 221"/>
                  <a:gd name="T71" fmla="*/ 120 h 329"/>
                  <a:gd name="T72" fmla="*/ 172 w 221"/>
                  <a:gd name="T73" fmla="*/ 144 h 329"/>
                  <a:gd name="T74" fmla="*/ 168 w 221"/>
                  <a:gd name="T75" fmla="*/ 169 h 329"/>
                  <a:gd name="T76" fmla="*/ 154 w 221"/>
                  <a:gd name="T77" fmla="*/ 176 h 329"/>
                  <a:gd name="T78" fmla="*/ 147 w 221"/>
                  <a:gd name="T79" fmla="*/ 189 h 329"/>
                  <a:gd name="T80" fmla="*/ 150 w 221"/>
                  <a:gd name="T81" fmla="*/ 202 h 329"/>
                  <a:gd name="T82" fmla="*/ 147 w 221"/>
                  <a:gd name="T83" fmla="*/ 218 h 329"/>
                  <a:gd name="T84" fmla="*/ 137 w 221"/>
                  <a:gd name="T85" fmla="*/ 230 h 329"/>
                  <a:gd name="T86" fmla="*/ 132 w 221"/>
                  <a:gd name="T87" fmla="*/ 250 h 329"/>
                  <a:gd name="T88" fmla="*/ 139 w 221"/>
                  <a:gd name="T89" fmla="*/ 268 h 329"/>
                  <a:gd name="T90" fmla="*/ 149 w 221"/>
                  <a:gd name="T91" fmla="*/ 285 h 329"/>
                  <a:gd name="T92" fmla="*/ 162 w 221"/>
                  <a:gd name="T93" fmla="*/ 305 h 329"/>
                  <a:gd name="T94" fmla="*/ 177 w 221"/>
                  <a:gd name="T95" fmla="*/ 322 h 329"/>
                  <a:gd name="T96" fmla="*/ 177 w 221"/>
                  <a:gd name="T97" fmla="*/ 328 h 329"/>
                  <a:gd name="T98" fmla="*/ 160 w 221"/>
                  <a:gd name="T99" fmla="*/ 323 h 329"/>
                  <a:gd name="T100" fmla="*/ 144 w 221"/>
                  <a:gd name="T101" fmla="*/ 316 h 329"/>
                  <a:gd name="T102" fmla="*/ 129 w 221"/>
                  <a:gd name="T103" fmla="*/ 305 h 329"/>
                  <a:gd name="T104" fmla="*/ 118 w 221"/>
                  <a:gd name="T105" fmla="*/ 292 h 329"/>
                  <a:gd name="T106" fmla="*/ 105 w 221"/>
                  <a:gd name="T107" fmla="*/ 292 h 329"/>
                  <a:gd name="T108" fmla="*/ 91 w 221"/>
                  <a:gd name="T109" fmla="*/ 294 h 329"/>
                  <a:gd name="T110" fmla="*/ 80 w 221"/>
                  <a:gd name="T111" fmla="*/ 295 h 329"/>
                  <a:gd name="T112" fmla="*/ 71 w 221"/>
                  <a:gd name="T113" fmla="*/ 296 h 329"/>
                  <a:gd name="T114" fmla="*/ 61 w 221"/>
                  <a:gd name="T115" fmla="*/ 298 h 329"/>
                  <a:gd name="T116" fmla="*/ 50 w 221"/>
                  <a:gd name="T117" fmla="*/ 301 h 329"/>
                  <a:gd name="T118" fmla="*/ 34 w 221"/>
                  <a:gd name="T119" fmla="*/ 301 h 329"/>
                  <a:gd name="T120" fmla="*/ 16 w 221"/>
                  <a:gd name="T121" fmla="*/ 297 h 329"/>
                  <a:gd name="T122" fmla="*/ 2 w 221"/>
                  <a:gd name="T123" fmla="*/ 289 h 32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21"/>
                  <a:gd name="T187" fmla="*/ 0 h 329"/>
                  <a:gd name="T188" fmla="*/ 221 w 221"/>
                  <a:gd name="T189" fmla="*/ 329 h 32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21" h="329">
                    <a:moveTo>
                      <a:pt x="0" y="284"/>
                    </a:moveTo>
                    <a:lnTo>
                      <a:pt x="4" y="275"/>
                    </a:lnTo>
                    <a:lnTo>
                      <a:pt x="10" y="268"/>
                    </a:lnTo>
                    <a:lnTo>
                      <a:pt x="18" y="262"/>
                    </a:lnTo>
                    <a:lnTo>
                      <a:pt x="28" y="257"/>
                    </a:lnTo>
                    <a:lnTo>
                      <a:pt x="38" y="255"/>
                    </a:lnTo>
                    <a:lnTo>
                      <a:pt x="49" y="252"/>
                    </a:lnTo>
                    <a:lnTo>
                      <a:pt x="58" y="252"/>
                    </a:lnTo>
                    <a:lnTo>
                      <a:pt x="67" y="255"/>
                    </a:lnTo>
                    <a:lnTo>
                      <a:pt x="76" y="256"/>
                    </a:lnTo>
                    <a:lnTo>
                      <a:pt x="77" y="247"/>
                    </a:lnTo>
                    <a:lnTo>
                      <a:pt x="73" y="237"/>
                    </a:lnTo>
                    <a:lnTo>
                      <a:pt x="69" y="230"/>
                    </a:lnTo>
                    <a:lnTo>
                      <a:pt x="68" y="225"/>
                    </a:lnTo>
                    <a:lnTo>
                      <a:pt x="69" y="219"/>
                    </a:lnTo>
                    <a:lnTo>
                      <a:pt x="71" y="212"/>
                    </a:lnTo>
                    <a:lnTo>
                      <a:pt x="74" y="205"/>
                    </a:lnTo>
                    <a:lnTo>
                      <a:pt x="88" y="212"/>
                    </a:lnTo>
                    <a:lnTo>
                      <a:pt x="93" y="201"/>
                    </a:lnTo>
                    <a:lnTo>
                      <a:pt x="91" y="179"/>
                    </a:lnTo>
                    <a:lnTo>
                      <a:pt x="87" y="156"/>
                    </a:lnTo>
                    <a:lnTo>
                      <a:pt x="85" y="146"/>
                    </a:lnTo>
                    <a:lnTo>
                      <a:pt x="87" y="136"/>
                    </a:lnTo>
                    <a:lnTo>
                      <a:pt x="89" y="128"/>
                    </a:lnTo>
                    <a:lnTo>
                      <a:pt x="94" y="120"/>
                    </a:lnTo>
                    <a:lnTo>
                      <a:pt x="99" y="114"/>
                    </a:lnTo>
                    <a:lnTo>
                      <a:pt x="105" y="108"/>
                    </a:lnTo>
                    <a:lnTo>
                      <a:pt x="111" y="103"/>
                    </a:lnTo>
                    <a:lnTo>
                      <a:pt x="117" y="97"/>
                    </a:lnTo>
                    <a:lnTo>
                      <a:pt x="112" y="89"/>
                    </a:lnTo>
                    <a:lnTo>
                      <a:pt x="107" y="80"/>
                    </a:lnTo>
                    <a:lnTo>
                      <a:pt x="102" y="72"/>
                    </a:lnTo>
                    <a:lnTo>
                      <a:pt x="99" y="62"/>
                    </a:lnTo>
                    <a:lnTo>
                      <a:pt x="94" y="51"/>
                    </a:lnTo>
                    <a:lnTo>
                      <a:pt x="89" y="40"/>
                    </a:lnTo>
                    <a:lnTo>
                      <a:pt x="84" y="28"/>
                    </a:lnTo>
                    <a:lnTo>
                      <a:pt x="79" y="15"/>
                    </a:lnTo>
                    <a:lnTo>
                      <a:pt x="89" y="15"/>
                    </a:lnTo>
                    <a:lnTo>
                      <a:pt x="100" y="15"/>
                    </a:lnTo>
                    <a:lnTo>
                      <a:pt x="108" y="14"/>
                    </a:lnTo>
                    <a:lnTo>
                      <a:pt x="117" y="14"/>
                    </a:lnTo>
                    <a:lnTo>
                      <a:pt x="126" y="13"/>
                    </a:lnTo>
                    <a:lnTo>
                      <a:pt x="132" y="12"/>
                    </a:lnTo>
                    <a:lnTo>
                      <a:pt x="138" y="11"/>
                    </a:lnTo>
                    <a:lnTo>
                      <a:pt x="143" y="9"/>
                    </a:lnTo>
                    <a:lnTo>
                      <a:pt x="145" y="12"/>
                    </a:lnTo>
                    <a:lnTo>
                      <a:pt x="147" y="14"/>
                    </a:lnTo>
                    <a:lnTo>
                      <a:pt x="150" y="17"/>
                    </a:lnTo>
                    <a:lnTo>
                      <a:pt x="152" y="19"/>
                    </a:lnTo>
                    <a:lnTo>
                      <a:pt x="163" y="13"/>
                    </a:lnTo>
                    <a:lnTo>
                      <a:pt x="173" y="8"/>
                    </a:lnTo>
                    <a:lnTo>
                      <a:pt x="184" y="5"/>
                    </a:lnTo>
                    <a:lnTo>
                      <a:pt x="193" y="2"/>
                    </a:lnTo>
                    <a:lnTo>
                      <a:pt x="201" y="0"/>
                    </a:lnTo>
                    <a:lnTo>
                      <a:pt x="208" y="1"/>
                    </a:lnTo>
                    <a:lnTo>
                      <a:pt x="215" y="2"/>
                    </a:lnTo>
                    <a:lnTo>
                      <a:pt x="218" y="7"/>
                    </a:lnTo>
                    <a:lnTo>
                      <a:pt x="221" y="18"/>
                    </a:lnTo>
                    <a:lnTo>
                      <a:pt x="217" y="28"/>
                    </a:lnTo>
                    <a:lnTo>
                      <a:pt x="208" y="36"/>
                    </a:lnTo>
                    <a:lnTo>
                      <a:pt x="199" y="42"/>
                    </a:lnTo>
                    <a:lnTo>
                      <a:pt x="191" y="45"/>
                    </a:lnTo>
                    <a:lnTo>
                      <a:pt x="183" y="46"/>
                    </a:lnTo>
                    <a:lnTo>
                      <a:pt x="173" y="50"/>
                    </a:lnTo>
                    <a:lnTo>
                      <a:pt x="163" y="52"/>
                    </a:lnTo>
                    <a:lnTo>
                      <a:pt x="154" y="57"/>
                    </a:lnTo>
                    <a:lnTo>
                      <a:pt x="146" y="63"/>
                    </a:lnTo>
                    <a:lnTo>
                      <a:pt x="141" y="69"/>
                    </a:lnTo>
                    <a:lnTo>
                      <a:pt x="140" y="78"/>
                    </a:lnTo>
                    <a:lnTo>
                      <a:pt x="140" y="95"/>
                    </a:lnTo>
                    <a:lnTo>
                      <a:pt x="141" y="109"/>
                    </a:lnTo>
                    <a:lnTo>
                      <a:pt x="146" y="120"/>
                    </a:lnTo>
                    <a:lnTo>
                      <a:pt x="160" y="130"/>
                    </a:lnTo>
                    <a:lnTo>
                      <a:pt x="172" y="144"/>
                    </a:lnTo>
                    <a:lnTo>
                      <a:pt x="173" y="157"/>
                    </a:lnTo>
                    <a:lnTo>
                      <a:pt x="168" y="169"/>
                    </a:lnTo>
                    <a:lnTo>
                      <a:pt x="160" y="174"/>
                    </a:lnTo>
                    <a:lnTo>
                      <a:pt x="154" y="176"/>
                    </a:lnTo>
                    <a:lnTo>
                      <a:pt x="149" y="181"/>
                    </a:lnTo>
                    <a:lnTo>
                      <a:pt x="147" y="189"/>
                    </a:lnTo>
                    <a:lnTo>
                      <a:pt x="149" y="195"/>
                    </a:lnTo>
                    <a:lnTo>
                      <a:pt x="150" y="202"/>
                    </a:lnTo>
                    <a:lnTo>
                      <a:pt x="150" y="209"/>
                    </a:lnTo>
                    <a:lnTo>
                      <a:pt x="147" y="218"/>
                    </a:lnTo>
                    <a:lnTo>
                      <a:pt x="143" y="224"/>
                    </a:lnTo>
                    <a:lnTo>
                      <a:pt x="137" y="230"/>
                    </a:lnTo>
                    <a:lnTo>
                      <a:pt x="133" y="239"/>
                    </a:lnTo>
                    <a:lnTo>
                      <a:pt x="132" y="250"/>
                    </a:lnTo>
                    <a:lnTo>
                      <a:pt x="135" y="261"/>
                    </a:lnTo>
                    <a:lnTo>
                      <a:pt x="139" y="268"/>
                    </a:lnTo>
                    <a:lnTo>
                      <a:pt x="144" y="275"/>
                    </a:lnTo>
                    <a:lnTo>
                      <a:pt x="149" y="285"/>
                    </a:lnTo>
                    <a:lnTo>
                      <a:pt x="155" y="295"/>
                    </a:lnTo>
                    <a:lnTo>
                      <a:pt x="162" y="305"/>
                    </a:lnTo>
                    <a:lnTo>
                      <a:pt x="169" y="313"/>
                    </a:lnTo>
                    <a:lnTo>
                      <a:pt x="177" y="322"/>
                    </a:lnTo>
                    <a:lnTo>
                      <a:pt x="184" y="329"/>
                    </a:lnTo>
                    <a:lnTo>
                      <a:pt x="177" y="328"/>
                    </a:lnTo>
                    <a:lnTo>
                      <a:pt x="168" y="325"/>
                    </a:lnTo>
                    <a:lnTo>
                      <a:pt x="160" y="323"/>
                    </a:lnTo>
                    <a:lnTo>
                      <a:pt x="151" y="319"/>
                    </a:lnTo>
                    <a:lnTo>
                      <a:pt x="144" y="316"/>
                    </a:lnTo>
                    <a:lnTo>
                      <a:pt x="137" y="311"/>
                    </a:lnTo>
                    <a:lnTo>
                      <a:pt x="129" y="305"/>
                    </a:lnTo>
                    <a:lnTo>
                      <a:pt x="124" y="298"/>
                    </a:lnTo>
                    <a:lnTo>
                      <a:pt x="118" y="292"/>
                    </a:lnTo>
                    <a:lnTo>
                      <a:pt x="112" y="291"/>
                    </a:lnTo>
                    <a:lnTo>
                      <a:pt x="105" y="292"/>
                    </a:lnTo>
                    <a:lnTo>
                      <a:pt x="96" y="294"/>
                    </a:lnTo>
                    <a:lnTo>
                      <a:pt x="91" y="294"/>
                    </a:lnTo>
                    <a:lnTo>
                      <a:pt x="87" y="295"/>
                    </a:lnTo>
                    <a:lnTo>
                      <a:pt x="80" y="295"/>
                    </a:lnTo>
                    <a:lnTo>
                      <a:pt x="76" y="296"/>
                    </a:lnTo>
                    <a:lnTo>
                      <a:pt x="71" y="296"/>
                    </a:lnTo>
                    <a:lnTo>
                      <a:pt x="66" y="297"/>
                    </a:lnTo>
                    <a:lnTo>
                      <a:pt x="61" y="298"/>
                    </a:lnTo>
                    <a:lnTo>
                      <a:pt x="56" y="300"/>
                    </a:lnTo>
                    <a:lnTo>
                      <a:pt x="50" y="301"/>
                    </a:lnTo>
                    <a:lnTo>
                      <a:pt x="43" y="301"/>
                    </a:lnTo>
                    <a:lnTo>
                      <a:pt x="34" y="301"/>
                    </a:lnTo>
                    <a:lnTo>
                      <a:pt x="24" y="298"/>
                    </a:lnTo>
                    <a:lnTo>
                      <a:pt x="16" y="297"/>
                    </a:lnTo>
                    <a:lnTo>
                      <a:pt x="8" y="294"/>
                    </a:lnTo>
                    <a:lnTo>
                      <a:pt x="2" y="289"/>
                    </a:lnTo>
                    <a:lnTo>
                      <a:pt x="0" y="284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14" name="Freeform 300"/>
              <p:cNvSpPr>
                <a:spLocks/>
              </p:cNvSpPr>
              <p:nvPr/>
            </p:nvSpPr>
            <p:spPr bwMode="auto">
              <a:xfrm>
                <a:off x="4151" y="2996"/>
                <a:ext cx="8" cy="3"/>
              </a:xfrm>
              <a:custGeom>
                <a:avLst/>
                <a:gdLst>
                  <a:gd name="T0" fmla="*/ 0 w 8"/>
                  <a:gd name="T1" fmla="*/ 0 h 3"/>
                  <a:gd name="T2" fmla="*/ 1 w 8"/>
                  <a:gd name="T3" fmla="*/ 2 h 3"/>
                  <a:gd name="T4" fmla="*/ 4 w 8"/>
                  <a:gd name="T5" fmla="*/ 3 h 3"/>
                  <a:gd name="T6" fmla="*/ 6 w 8"/>
                  <a:gd name="T7" fmla="*/ 2 h 3"/>
                  <a:gd name="T8" fmla="*/ 8 w 8"/>
                  <a:gd name="T9" fmla="*/ 0 h 3"/>
                  <a:gd name="T10" fmla="*/ 0 w 8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3"/>
                  <a:gd name="T20" fmla="*/ 8 w 8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3">
                    <a:moveTo>
                      <a:pt x="0" y="0"/>
                    </a:moveTo>
                    <a:lnTo>
                      <a:pt x="1" y="2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15" name="Freeform 301"/>
              <p:cNvSpPr>
                <a:spLocks/>
              </p:cNvSpPr>
              <p:nvPr/>
            </p:nvSpPr>
            <p:spPr bwMode="auto">
              <a:xfrm>
                <a:off x="4151" y="2960"/>
                <a:ext cx="72" cy="36"/>
              </a:xfrm>
              <a:custGeom>
                <a:avLst/>
                <a:gdLst>
                  <a:gd name="T0" fmla="*/ 72 w 72"/>
                  <a:gd name="T1" fmla="*/ 3 h 36"/>
                  <a:gd name="T2" fmla="*/ 72 w 72"/>
                  <a:gd name="T3" fmla="*/ 3 h 36"/>
                  <a:gd name="T4" fmla="*/ 62 w 72"/>
                  <a:gd name="T5" fmla="*/ 0 h 36"/>
                  <a:gd name="T6" fmla="*/ 53 w 72"/>
                  <a:gd name="T7" fmla="*/ 0 h 36"/>
                  <a:gd name="T8" fmla="*/ 42 w 72"/>
                  <a:gd name="T9" fmla="*/ 3 h 36"/>
                  <a:gd name="T10" fmla="*/ 31 w 72"/>
                  <a:gd name="T11" fmla="*/ 5 h 36"/>
                  <a:gd name="T12" fmla="*/ 20 w 72"/>
                  <a:gd name="T13" fmla="*/ 10 h 36"/>
                  <a:gd name="T14" fmla="*/ 11 w 72"/>
                  <a:gd name="T15" fmla="*/ 18 h 36"/>
                  <a:gd name="T16" fmla="*/ 4 w 72"/>
                  <a:gd name="T17" fmla="*/ 25 h 36"/>
                  <a:gd name="T18" fmla="*/ 0 w 72"/>
                  <a:gd name="T19" fmla="*/ 36 h 36"/>
                  <a:gd name="T20" fmla="*/ 8 w 72"/>
                  <a:gd name="T21" fmla="*/ 36 h 36"/>
                  <a:gd name="T22" fmla="*/ 11 w 72"/>
                  <a:gd name="T23" fmla="*/ 30 h 36"/>
                  <a:gd name="T24" fmla="*/ 16 w 72"/>
                  <a:gd name="T25" fmla="*/ 22 h 36"/>
                  <a:gd name="T26" fmla="*/ 25 w 72"/>
                  <a:gd name="T27" fmla="*/ 18 h 36"/>
                  <a:gd name="T28" fmla="*/ 33 w 72"/>
                  <a:gd name="T29" fmla="*/ 13 h 36"/>
                  <a:gd name="T30" fmla="*/ 42 w 72"/>
                  <a:gd name="T31" fmla="*/ 10 h 36"/>
                  <a:gd name="T32" fmla="*/ 53 w 72"/>
                  <a:gd name="T33" fmla="*/ 8 h 36"/>
                  <a:gd name="T34" fmla="*/ 62 w 72"/>
                  <a:gd name="T35" fmla="*/ 8 h 36"/>
                  <a:gd name="T36" fmla="*/ 70 w 72"/>
                  <a:gd name="T37" fmla="*/ 10 h 36"/>
                  <a:gd name="T38" fmla="*/ 70 w 72"/>
                  <a:gd name="T39" fmla="*/ 10 h 36"/>
                  <a:gd name="T40" fmla="*/ 72 w 72"/>
                  <a:gd name="T41" fmla="*/ 3 h 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2"/>
                  <a:gd name="T64" fmla="*/ 0 h 36"/>
                  <a:gd name="T65" fmla="*/ 72 w 72"/>
                  <a:gd name="T66" fmla="*/ 36 h 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2" h="36">
                    <a:moveTo>
                      <a:pt x="72" y="3"/>
                    </a:moveTo>
                    <a:lnTo>
                      <a:pt x="72" y="3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42" y="3"/>
                    </a:lnTo>
                    <a:lnTo>
                      <a:pt x="31" y="5"/>
                    </a:lnTo>
                    <a:lnTo>
                      <a:pt x="20" y="10"/>
                    </a:lnTo>
                    <a:lnTo>
                      <a:pt x="11" y="18"/>
                    </a:lnTo>
                    <a:lnTo>
                      <a:pt x="4" y="25"/>
                    </a:lnTo>
                    <a:lnTo>
                      <a:pt x="0" y="36"/>
                    </a:lnTo>
                    <a:lnTo>
                      <a:pt x="8" y="36"/>
                    </a:lnTo>
                    <a:lnTo>
                      <a:pt x="11" y="30"/>
                    </a:lnTo>
                    <a:lnTo>
                      <a:pt x="16" y="22"/>
                    </a:lnTo>
                    <a:lnTo>
                      <a:pt x="25" y="18"/>
                    </a:lnTo>
                    <a:lnTo>
                      <a:pt x="33" y="13"/>
                    </a:lnTo>
                    <a:lnTo>
                      <a:pt x="42" y="10"/>
                    </a:lnTo>
                    <a:lnTo>
                      <a:pt x="53" y="8"/>
                    </a:lnTo>
                    <a:lnTo>
                      <a:pt x="62" y="8"/>
                    </a:lnTo>
                    <a:lnTo>
                      <a:pt x="70" y="10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16" name="Freeform 302"/>
              <p:cNvSpPr>
                <a:spLocks/>
              </p:cNvSpPr>
              <p:nvPr/>
            </p:nvSpPr>
            <p:spPr bwMode="auto">
              <a:xfrm>
                <a:off x="4221" y="2940"/>
                <a:ext cx="14" cy="31"/>
              </a:xfrm>
              <a:custGeom>
                <a:avLst/>
                <a:gdLst>
                  <a:gd name="T0" fmla="*/ 0 w 14"/>
                  <a:gd name="T1" fmla="*/ 3 h 31"/>
                  <a:gd name="T2" fmla="*/ 0 w 14"/>
                  <a:gd name="T3" fmla="*/ 5 h 31"/>
                  <a:gd name="T4" fmla="*/ 3 w 14"/>
                  <a:gd name="T5" fmla="*/ 11 h 31"/>
                  <a:gd name="T6" fmla="*/ 7 w 14"/>
                  <a:gd name="T7" fmla="*/ 19 h 31"/>
                  <a:gd name="T8" fmla="*/ 7 w 14"/>
                  <a:gd name="T9" fmla="*/ 24 h 31"/>
                  <a:gd name="T10" fmla="*/ 2 w 14"/>
                  <a:gd name="T11" fmla="*/ 23 h 31"/>
                  <a:gd name="T12" fmla="*/ 0 w 14"/>
                  <a:gd name="T13" fmla="*/ 30 h 31"/>
                  <a:gd name="T14" fmla="*/ 12 w 14"/>
                  <a:gd name="T15" fmla="*/ 31 h 31"/>
                  <a:gd name="T16" fmla="*/ 14 w 14"/>
                  <a:gd name="T17" fmla="*/ 19 h 31"/>
                  <a:gd name="T18" fmla="*/ 11 w 14"/>
                  <a:gd name="T19" fmla="*/ 8 h 31"/>
                  <a:gd name="T20" fmla="*/ 7 w 14"/>
                  <a:gd name="T21" fmla="*/ 0 h 31"/>
                  <a:gd name="T22" fmla="*/ 7 w 14"/>
                  <a:gd name="T23" fmla="*/ 1 h 31"/>
                  <a:gd name="T24" fmla="*/ 0 w 14"/>
                  <a:gd name="T25" fmla="*/ 3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31"/>
                  <a:gd name="T41" fmla="*/ 14 w 14"/>
                  <a:gd name="T42" fmla="*/ 31 h 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31">
                    <a:moveTo>
                      <a:pt x="0" y="3"/>
                    </a:moveTo>
                    <a:lnTo>
                      <a:pt x="0" y="5"/>
                    </a:lnTo>
                    <a:lnTo>
                      <a:pt x="3" y="11"/>
                    </a:lnTo>
                    <a:lnTo>
                      <a:pt x="7" y="19"/>
                    </a:lnTo>
                    <a:lnTo>
                      <a:pt x="7" y="24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12" y="31"/>
                    </a:lnTo>
                    <a:lnTo>
                      <a:pt x="14" y="19"/>
                    </a:lnTo>
                    <a:lnTo>
                      <a:pt x="11" y="8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17" name="Freeform 303"/>
              <p:cNvSpPr>
                <a:spLocks/>
              </p:cNvSpPr>
              <p:nvPr/>
            </p:nvSpPr>
            <p:spPr bwMode="auto">
              <a:xfrm>
                <a:off x="4218" y="2913"/>
                <a:ext cx="15" cy="30"/>
              </a:xfrm>
              <a:custGeom>
                <a:avLst/>
                <a:gdLst>
                  <a:gd name="T0" fmla="*/ 14 w 15"/>
                  <a:gd name="T1" fmla="*/ 1 h 30"/>
                  <a:gd name="T2" fmla="*/ 8 w 15"/>
                  <a:gd name="T3" fmla="*/ 2 h 30"/>
                  <a:gd name="T4" fmla="*/ 4 w 15"/>
                  <a:gd name="T5" fmla="*/ 10 h 30"/>
                  <a:gd name="T6" fmla="*/ 3 w 15"/>
                  <a:gd name="T7" fmla="*/ 18 h 30"/>
                  <a:gd name="T8" fmla="*/ 0 w 15"/>
                  <a:gd name="T9" fmla="*/ 24 h 30"/>
                  <a:gd name="T10" fmla="*/ 3 w 15"/>
                  <a:gd name="T11" fmla="*/ 30 h 30"/>
                  <a:gd name="T12" fmla="*/ 10 w 15"/>
                  <a:gd name="T13" fmla="*/ 28 h 30"/>
                  <a:gd name="T14" fmla="*/ 10 w 15"/>
                  <a:gd name="T15" fmla="*/ 24 h 30"/>
                  <a:gd name="T16" fmla="*/ 10 w 15"/>
                  <a:gd name="T17" fmla="*/ 18 h 30"/>
                  <a:gd name="T18" fmla="*/ 11 w 15"/>
                  <a:gd name="T19" fmla="*/ 12 h 30"/>
                  <a:gd name="T20" fmla="*/ 15 w 15"/>
                  <a:gd name="T21" fmla="*/ 5 h 30"/>
                  <a:gd name="T22" fmla="*/ 9 w 15"/>
                  <a:gd name="T23" fmla="*/ 6 h 30"/>
                  <a:gd name="T24" fmla="*/ 15 w 15"/>
                  <a:gd name="T25" fmla="*/ 5 h 30"/>
                  <a:gd name="T26" fmla="*/ 15 w 15"/>
                  <a:gd name="T27" fmla="*/ 1 h 30"/>
                  <a:gd name="T28" fmla="*/ 13 w 15"/>
                  <a:gd name="T29" fmla="*/ 0 h 30"/>
                  <a:gd name="T30" fmla="*/ 10 w 15"/>
                  <a:gd name="T31" fmla="*/ 0 h 30"/>
                  <a:gd name="T32" fmla="*/ 8 w 15"/>
                  <a:gd name="T33" fmla="*/ 2 h 30"/>
                  <a:gd name="T34" fmla="*/ 14 w 15"/>
                  <a:gd name="T35" fmla="*/ 1 h 3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"/>
                  <a:gd name="T55" fmla="*/ 0 h 30"/>
                  <a:gd name="T56" fmla="*/ 15 w 15"/>
                  <a:gd name="T57" fmla="*/ 30 h 3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" h="30">
                    <a:moveTo>
                      <a:pt x="14" y="1"/>
                    </a:moveTo>
                    <a:lnTo>
                      <a:pt x="8" y="2"/>
                    </a:lnTo>
                    <a:lnTo>
                      <a:pt x="4" y="10"/>
                    </a:lnTo>
                    <a:lnTo>
                      <a:pt x="3" y="18"/>
                    </a:lnTo>
                    <a:lnTo>
                      <a:pt x="0" y="24"/>
                    </a:lnTo>
                    <a:lnTo>
                      <a:pt x="3" y="30"/>
                    </a:lnTo>
                    <a:lnTo>
                      <a:pt x="10" y="28"/>
                    </a:lnTo>
                    <a:lnTo>
                      <a:pt x="10" y="24"/>
                    </a:lnTo>
                    <a:lnTo>
                      <a:pt x="10" y="18"/>
                    </a:lnTo>
                    <a:lnTo>
                      <a:pt x="11" y="12"/>
                    </a:lnTo>
                    <a:lnTo>
                      <a:pt x="15" y="5"/>
                    </a:lnTo>
                    <a:lnTo>
                      <a:pt x="9" y="6"/>
                    </a:lnTo>
                    <a:lnTo>
                      <a:pt x="15" y="5"/>
                    </a:lnTo>
                    <a:lnTo>
                      <a:pt x="15" y="1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14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18" name="Freeform 304"/>
              <p:cNvSpPr>
                <a:spLocks/>
              </p:cNvSpPr>
              <p:nvPr/>
            </p:nvSpPr>
            <p:spPr bwMode="auto">
              <a:xfrm>
                <a:off x="4227" y="2867"/>
                <a:ext cx="24" cy="61"/>
              </a:xfrm>
              <a:custGeom>
                <a:avLst/>
                <a:gdLst>
                  <a:gd name="T0" fmla="*/ 11 w 24"/>
                  <a:gd name="T1" fmla="*/ 1 h 61"/>
                  <a:gd name="T2" fmla="*/ 11 w 24"/>
                  <a:gd name="T3" fmla="*/ 2 h 61"/>
                  <a:gd name="T4" fmla="*/ 16 w 24"/>
                  <a:gd name="T5" fmla="*/ 24 h 61"/>
                  <a:gd name="T6" fmla="*/ 17 w 24"/>
                  <a:gd name="T7" fmla="*/ 46 h 61"/>
                  <a:gd name="T8" fmla="*/ 16 w 24"/>
                  <a:gd name="T9" fmla="*/ 53 h 61"/>
                  <a:gd name="T10" fmla="*/ 5 w 24"/>
                  <a:gd name="T11" fmla="*/ 47 h 61"/>
                  <a:gd name="T12" fmla="*/ 0 w 24"/>
                  <a:gd name="T13" fmla="*/ 52 h 61"/>
                  <a:gd name="T14" fmla="*/ 16 w 24"/>
                  <a:gd name="T15" fmla="*/ 61 h 61"/>
                  <a:gd name="T16" fmla="*/ 24 w 24"/>
                  <a:gd name="T17" fmla="*/ 46 h 61"/>
                  <a:gd name="T18" fmla="*/ 23 w 24"/>
                  <a:gd name="T19" fmla="*/ 24 h 61"/>
                  <a:gd name="T20" fmla="*/ 18 w 24"/>
                  <a:gd name="T21" fmla="*/ 0 h 61"/>
                  <a:gd name="T22" fmla="*/ 18 w 24"/>
                  <a:gd name="T23" fmla="*/ 1 h 61"/>
                  <a:gd name="T24" fmla="*/ 11 w 24"/>
                  <a:gd name="T25" fmla="*/ 1 h 6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"/>
                  <a:gd name="T40" fmla="*/ 0 h 61"/>
                  <a:gd name="T41" fmla="*/ 24 w 24"/>
                  <a:gd name="T42" fmla="*/ 61 h 6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" h="61">
                    <a:moveTo>
                      <a:pt x="11" y="1"/>
                    </a:moveTo>
                    <a:lnTo>
                      <a:pt x="11" y="2"/>
                    </a:lnTo>
                    <a:lnTo>
                      <a:pt x="16" y="24"/>
                    </a:lnTo>
                    <a:lnTo>
                      <a:pt x="17" y="46"/>
                    </a:lnTo>
                    <a:lnTo>
                      <a:pt x="16" y="53"/>
                    </a:lnTo>
                    <a:lnTo>
                      <a:pt x="5" y="47"/>
                    </a:lnTo>
                    <a:lnTo>
                      <a:pt x="0" y="52"/>
                    </a:lnTo>
                    <a:lnTo>
                      <a:pt x="16" y="61"/>
                    </a:lnTo>
                    <a:lnTo>
                      <a:pt x="24" y="46"/>
                    </a:lnTo>
                    <a:lnTo>
                      <a:pt x="23" y="24"/>
                    </a:lnTo>
                    <a:lnTo>
                      <a:pt x="18" y="0"/>
                    </a:lnTo>
                    <a:lnTo>
                      <a:pt x="18" y="1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19" name="Freeform 305"/>
              <p:cNvSpPr>
                <a:spLocks/>
              </p:cNvSpPr>
              <p:nvPr/>
            </p:nvSpPr>
            <p:spPr bwMode="auto">
              <a:xfrm>
                <a:off x="4235" y="2806"/>
                <a:ext cx="41" cy="62"/>
              </a:xfrm>
              <a:custGeom>
                <a:avLst/>
                <a:gdLst>
                  <a:gd name="T0" fmla="*/ 33 w 41"/>
                  <a:gd name="T1" fmla="*/ 6 h 62"/>
                  <a:gd name="T2" fmla="*/ 35 w 41"/>
                  <a:gd name="T3" fmla="*/ 1 h 62"/>
                  <a:gd name="T4" fmla="*/ 28 w 41"/>
                  <a:gd name="T5" fmla="*/ 7 h 62"/>
                  <a:gd name="T6" fmla="*/ 22 w 41"/>
                  <a:gd name="T7" fmla="*/ 12 h 62"/>
                  <a:gd name="T8" fmla="*/ 16 w 41"/>
                  <a:gd name="T9" fmla="*/ 18 h 62"/>
                  <a:gd name="T10" fmla="*/ 10 w 41"/>
                  <a:gd name="T11" fmla="*/ 24 h 62"/>
                  <a:gd name="T12" fmla="*/ 5 w 41"/>
                  <a:gd name="T13" fmla="*/ 32 h 62"/>
                  <a:gd name="T14" fmla="*/ 3 w 41"/>
                  <a:gd name="T15" fmla="*/ 42 h 62"/>
                  <a:gd name="T16" fmla="*/ 0 w 41"/>
                  <a:gd name="T17" fmla="*/ 52 h 62"/>
                  <a:gd name="T18" fmla="*/ 3 w 41"/>
                  <a:gd name="T19" fmla="*/ 62 h 62"/>
                  <a:gd name="T20" fmla="*/ 10 w 41"/>
                  <a:gd name="T21" fmla="*/ 62 h 62"/>
                  <a:gd name="T22" fmla="*/ 10 w 41"/>
                  <a:gd name="T23" fmla="*/ 52 h 62"/>
                  <a:gd name="T24" fmla="*/ 10 w 41"/>
                  <a:gd name="T25" fmla="*/ 42 h 62"/>
                  <a:gd name="T26" fmla="*/ 13 w 41"/>
                  <a:gd name="T27" fmla="*/ 35 h 62"/>
                  <a:gd name="T28" fmla="*/ 17 w 41"/>
                  <a:gd name="T29" fmla="*/ 29 h 62"/>
                  <a:gd name="T30" fmla="*/ 21 w 41"/>
                  <a:gd name="T31" fmla="*/ 23 h 62"/>
                  <a:gd name="T32" fmla="*/ 27 w 41"/>
                  <a:gd name="T33" fmla="*/ 17 h 62"/>
                  <a:gd name="T34" fmla="*/ 33 w 41"/>
                  <a:gd name="T35" fmla="*/ 12 h 62"/>
                  <a:gd name="T36" fmla="*/ 39 w 41"/>
                  <a:gd name="T37" fmla="*/ 6 h 62"/>
                  <a:gd name="T38" fmla="*/ 41 w 41"/>
                  <a:gd name="T39" fmla="*/ 1 h 62"/>
                  <a:gd name="T40" fmla="*/ 39 w 41"/>
                  <a:gd name="T41" fmla="*/ 6 h 62"/>
                  <a:gd name="T42" fmla="*/ 41 w 41"/>
                  <a:gd name="T43" fmla="*/ 3 h 62"/>
                  <a:gd name="T44" fmla="*/ 39 w 41"/>
                  <a:gd name="T45" fmla="*/ 1 h 62"/>
                  <a:gd name="T46" fmla="*/ 37 w 41"/>
                  <a:gd name="T47" fmla="*/ 0 h 62"/>
                  <a:gd name="T48" fmla="*/ 35 w 41"/>
                  <a:gd name="T49" fmla="*/ 1 h 62"/>
                  <a:gd name="T50" fmla="*/ 33 w 41"/>
                  <a:gd name="T51" fmla="*/ 6 h 6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1"/>
                  <a:gd name="T79" fmla="*/ 0 h 62"/>
                  <a:gd name="T80" fmla="*/ 41 w 41"/>
                  <a:gd name="T81" fmla="*/ 62 h 6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1" h="62">
                    <a:moveTo>
                      <a:pt x="33" y="6"/>
                    </a:moveTo>
                    <a:lnTo>
                      <a:pt x="35" y="1"/>
                    </a:lnTo>
                    <a:lnTo>
                      <a:pt x="28" y="7"/>
                    </a:lnTo>
                    <a:lnTo>
                      <a:pt x="22" y="12"/>
                    </a:lnTo>
                    <a:lnTo>
                      <a:pt x="16" y="18"/>
                    </a:lnTo>
                    <a:lnTo>
                      <a:pt x="10" y="24"/>
                    </a:lnTo>
                    <a:lnTo>
                      <a:pt x="5" y="32"/>
                    </a:lnTo>
                    <a:lnTo>
                      <a:pt x="3" y="42"/>
                    </a:lnTo>
                    <a:lnTo>
                      <a:pt x="0" y="52"/>
                    </a:lnTo>
                    <a:lnTo>
                      <a:pt x="3" y="62"/>
                    </a:lnTo>
                    <a:lnTo>
                      <a:pt x="10" y="62"/>
                    </a:lnTo>
                    <a:lnTo>
                      <a:pt x="10" y="52"/>
                    </a:lnTo>
                    <a:lnTo>
                      <a:pt x="10" y="42"/>
                    </a:lnTo>
                    <a:lnTo>
                      <a:pt x="13" y="35"/>
                    </a:lnTo>
                    <a:lnTo>
                      <a:pt x="17" y="29"/>
                    </a:lnTo>
                    <a:lnTo>
                      <a:pt x="21" y="23"/>
                    </a:lnTo>
                    <a:lnTo>
                      <a:pt x="27" y="17"/>
                    </a:lnTo>
                    <a:lnTo>
                      <a:pt x="33" y="12"/>
                    </a:lnTo>
                    <a:lnTo>
                      <a:pt x="39" y="6"/>
                    </a:lnTo>
                    <a:lnTo>
                      <a:pt x="41" y="1"/>
                    </a:lnTo>
                    <a:lnTo>
                      <a:pt x="39" y="6"/>
                    </a:lnTo>
                    <a:lnTo>
                      <a:pt x="41" y="3"/>
                    </a:lnTo>
                    <a:lnTo>
                      <a:pt x="39" y="1"/>
                    </a:lnTo>
                    <a:lnTo>
                      <a:pt x="37" y="0"/>
                    </a:lnTo>
                    <a:lnTo>
                      <a:pt x="35" y="1"/>
                    </a:lnTo>
                    <a:lnTo>
                      <a:pt x="33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20" name="Freeform 306"/>
              <p:cNvSpPr>
                <a:spLocks/>
              </p:cNvSpPr>
              <p:nvPr/>
            </p:nvSpPr>
            <p:spPr bwMode="auto">
              <a:xfrm>
                <a:off x="4231" y="2723"/>
                <a:ext cx="45" cy="89"/>
              </a:xfrm>
              <a:custGeom>
                <a:avLst/>
                <a:gdLst>
                  <a:gd name="T0" fmla="*/ 3 w 45"/>
                  <a:gd name="T1" fmla="*/ 0 h 89"/>
                  <a:gd name="T2" fmla="*/ 0 w 45"/>
                  <a:gd name="T3" fmla="*/ 6 h 89"/>
                  <a:gd name="T4" fmla="*/ 4 w 45"/>
                  <a:gd name="T5" fmla="*/ 18 h 89"/>
                  <a:gd name="T6" fmla="*/ 9 w 45"/>
                  <a:gd name="T7" fmla="*/ 30 h 89"/>
                  <a:gd name="T8" fmla="*/ 14 w 45"/>
                  <a:gd name="T9" fmla="*/ 41 h 89"/>
                  <a:gd name="T10" fmla="*/ 19 w 45"/>
                  <a:gd name="T11" fmla="*/ 52 h 89"/>
                  <a:gd name="T12" fmla="*/ 23 w 45"/>
                  <a:gd name="T13" fmla="*/ 62 h 89"/>
                  <a:gd name="T14" fmla="*/ 28 w 45"/>
                  <a:gd name="T15" fmla="*/ 70 h 89"/>
                  <a:gd name="T16" fmla="*/ 32 w 45"/>
                  <a:gd name="T17" fmla="*/ 79 h 89"/>
                  <a:gd name="T18" fmla="*/ 37 w 45"/>
                  <a:gd name="T19" fmla="*/ 89 h 89"/>
                  <a:gd name="T20" fmla="*/ 45 w 45"/>
                  <a:gd name="T21" fmla="*/ 84 h 89"/>
                  <a:gd name="T22" fmla="*/ 40 w 45"/>
                  <a:gd name="T23" fmla="*/ 76 h 89"/>
                  <a:gd name="T24" fmla="*/ 35 w 45"/>
                  <a:gd name="T25" fmla="*/ 68 h 89"/>
                  <a:gd name="T26" fmla="*/ 30 w 45"/>
                  <a:gd name="T27" fmla="*/ 59 h 89"/>
                  <a:gd name="T28" fmla="*/ 26 w 45"/>
                  <a:gd name="T29" fmla="*/ 50 h 89"/>
                  <a:gd name="T30" fmla="*/ 21 w 45"/>
                  <a:gd name="T31" fmla="*/ 39 h 89"/>
                  <a:gd name="T32" fmla="*/ 17 w 45"/>
                  <a:gd name="T33" fmla="*/ 28 h 89"/>
                  <a:gd name="T34" fmla="*/ 12 w 45"/>
                  <a:gd name="T35" fmla="*/ 15 h 89"/>
                  <a:gd name="T36" fmla="*/ 7 w 45"/>
                  <a:gd name="T37" fmla="*/ 3 h 89"/>
                  <a:gd name="T38" fmla="*/ 3 w 45"/>
                  <a:gd name="T39" fmla="*/ 9 h 89"/>
                  <a:gd name="T40" fmla="*/ 7 w 45"/>
                  <a:gd name="T41" fmla="*/ 3 h 89"/>
                  <a:gd name="T42" fmla="*/ 6 w 45"/>
                  <a:gd name="T43" fmla="*/ 1 h 89"/>
                  <a:gd name="T44" fmla="*/ 2 w 45"/>
                  <a:gd name="T45" fmla="*/ 1 h 89"/>
                  <a:gd name="T46" fmla="*/ 0 w 45"/>
                  <a:gd name="T47" fmla="*/ 2 h 89"/>
                  <a:gd name="T48" fmla="*/ 0 w 45"/>
                  <a:gd name="T49" fmla="*/ 6 h 89"/>
                  <a:gd name="T50" fmla="*/ 3 w 45"/>
                  <a:gd name="T51" fmla="*/ 0 h 8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5"/>
                  <a:gd name="T79" fmla="*/ 0 h 89"/>
                  <a:gd name="T80" fmla="*/ 45 w 45"/>
                  <a:gd name="T81" fmla="*/ 89 h 8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5" h="89">
                    <a:moveTo>
                      <a:pt x="3" y="0"/>
                    </a:moveTo>
                    <a:lnTo>
                      <a:pt x="0" y="6"/>
                    </a:lnTo>
                    <a:lnTo>
                      <a:pt x="4" y="18"/>
                    </a:lnTo>
                    <a:lnTo>
                      <a:pt x="9" y="30"/>
                    </a:lnTo>
                    <a:lnTo>
                      <a:pt x="14" y="41"/>
                    </a:lnTo>
                    <a:lnTo>
                      <a:pt x="19" y="52"/>
                    </a:lnTo>
                    <a:lnTo>
                      <a:pt x="23" y="62"/>
                    </a:lnTo>
                    <a:lnTo>
                      <a:pt x="28" y="70"/>
                    </a:lnTo>
                    <a:lnTo>
                      <a:pt x="32" y="79"/>
                    </a:lnTo>
                    <a:lnTo>
                      <a:pt x="37" y="89"/>
                    </a:lnTo>
                    <a:lnTo>
                      <a:pt x="45" y="84"/>
                    </a:lnTo>
                    <a:lnTo>
                      <a:pt x="40" y="76"/>
                    </a:lnTo>
                    <a:lnTo>
                      <a:pt x="35" y="68"/>
                    </a:lnTo>
                    <a:lnTo>
                      <a:pt x="30" y="59"/>
                    </a:lnTo>
                    <a:lnTo>
                      <a:pt x="26" y="50"/>
                    </a:lnTo>
                    <a:lnTo>
                      <a:pt x="21" y="39"/>
                    </a:lnTo>
                    <a:lnTo>
                      <a:pt x="17" y="28"/>
                    </a:lnTo>
                    <a:lnTo>
                      <a:pt x="12" y="15"/>
                    </a:lnTo>
                    <a:lnTo>
                      <a:pt x="7" y="3"/>
                    </a:lnTo>
                    <a:lnTo>
                      <a:pt x="3" y="9"/>
                    </a:lnTo>
                    <a:lnTo>
                      <a:pt x="7" y="3"/>
                    </a:lnTo>
                    <a:lnTo>
                      <a:pt x="6" y="1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21" name="Freeform 307"/>
              <p:cNvSpPr>
                <a:spLocks/>
              </p:cNvSpPr>
              <p:nvPr/>
            </p:nvSpPr>
            <p:spPr bwMode="auto">
              <a:xfrm>
                <a:off x="4234" y="2718"/>
                <a:ext cx="67" cy="14"/>
              </a:xfrm>
              <a:custGeom>
                <a:avLst/>
                <a:gdLst>
                  <a:gd name="T0" fmla="*/ 66 w 67"/>
                  <a:gd name="T1" fmla="*/ 1 h 14"/>
                  <a:gd name="T2" fmla="*/ 62 w 67"/>
                  <a:gd name="T3" fmla="*/ 0 h 14"/>
                  <a:gd name="T4" fmla="*/ 59 w 67"/>
                  <a:gd name="T5" fmla="*/ 1 h 14"/>
                  <a:gd name="T6" fmla="*/ 53 w 67"/>
                  <a:gd name="T7" fmla="*/ 2 h 14"/>
                  <a:gd name="T8" fmla="*/ 47 w 67"/>
                  <a:gd name="T9" fmla="*/ 3 h 14"/>
                  <a:gd name="T10" fmla="*/ 38 w 67"/>
                  <a:gd name="T11" fmla="*/ 5 h 14"/>
                  <a:gd name="T12" fmla="*/ 29 w 67"/>
                  <a:gd name="T13" fmla="*/ 5 h 14"/>
                  <a:gd name="T14" fmla="*/ 21 w 67"/>
                  <a:gd name="T15" fmla="*/ 6 h 14"/>
                  <a:gd name="T16" fmla="*/ 10 w 67"/>
                  <a:gd name="T17" fmla="*/ 5 h 14"/>
                  <a:gd name="T18" fmla="*/ 0 w 67"/>
                  <a:gd name="T19" fmla="*/ 5 h 14"/>
                  <a:gd name="T20" fmla="*/ 0 w 67"/>
                  <a:gd name="T21" fmla="*/ 14 h 14"/>
                  <a:gd name="T22" fmla="*/ 10 w 67"/>
                  <a:gd name="T23" fmla="*/ 14 h 14"/>
                  <a:gd name="T24" fmla="*/ 21 w 67"/>
                  <a:gd name="T25" fmla="*/ 13 h 14"/>
                  <a:gd name="T26" fmla="*/ 29 w 67"/>
                  <a:gd name="T27" fmla="*/ 12 h 14"/>
                  <a:gd name="T28" fmla="*/ 38 w 67"/>
                  <a:gd name="T29" fmla="*/ 12 h 14"/>
                  <a:gd name="T30" fmla="*/ 47 w 67"/>
                  <a:gd name="T31" fmla="*/ 11 h 14"/>
                  <a:gd name="T32" fmla="*/ 53 w 67"/>
                  <a:gd name="T33" fmla="*/ 9 h 14"/>
                  <a:gd name="T34" fmla="*/ 59 w 67"/>
                  <a:gd name="T35" fmla="*/ 8 h 14"/>
                  <a:gd name="T36" fmla="*/ 65 w 67"/>
                  <a:gd name="T37" fmla="*/ 7 h 14"/>
                  <a:gd name="T38" fmla="*/ 61 w 67"/>
                  <a:gd name="T39" fmla="*/ 6 h 14"/>
                  <a:gd name="T40" fmla="*/ 65 w 67"/>
                  <a:gd name="T41" fmla="*/ 7 h 14"/>
                  <a:gd name="T42" fmla="*/ 67 w 67"/>
                  <a:gd name="T43" fmla="*/ 5 h 14"/>
                  <a:gd name="T44" fmla="*/ 67 w 67"/>
                  <a:gd name="T45" fmla="*/ 2 h 14"/>
                  <a:gd name="T46" fmla="*/ 66 w 67"/>
                  <a:gd name="T47" fmla="*/ 0 h 14"/>
                  <a:gd name="T48" fmla="*/ 62 w 67"/>
                  <a:gd name="T49" fmla="*/ 0 h 14"/>
                  <a:gd name="T50" fmla="*/ 66 w 67"/>
                  <a:gd name="T51" fmla="*/ 1 h 1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7"/>
                  <a:gd name="T79" fmla="*/ 0 h 14"/>
                  <a:gd name="T80" fmla="*/ 67 w 67"/>
                  <a:gd name="T81" fmla="*/ 14 h 1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7" h="14">
                    <a:moveTo>
                      <a:pt x="66" y="1"/>
                    </a:moveTo>
                    <a:lnTo>
                      <a:pt x="62" y="0"/>
                    </a:lnTo>
                    <a:lnTo>
                      <a:pt x="59" y="1"/>
                    </a:lnTo>
                    <a:lnTo>
                      <a:pt x="53" y="2"/>
                    </a:lnTo>
                    <a:lnTo>
                      <a:pt x="47" y="3"/>
                    </a:lnTo>
                    <a:lnTo>
                      <a:pt x="38" y="5"/>
                    </a:lnTo>
                    <a:lnTo>
                      <a:pt x="29" y="5"/>
                    </a:lnTo>
                    <a:lnTo>
                      <a:pt x="21" y="6"/>
                    </a:lnTo>
                    <a:lnTo>
                      <a:pt x="10" y="5"/>
                    </a:lnTo>
                    <a:lnTo>
                      <a:pt x="0" y="5"/>
                    </a:lnTo>
                    <a:lnTo>
                      <a:pt x="0" y="14"/>
                    </a:lnTo>
                    <a:lnTo>
                      <a:pt x="10" y="14"/>
                    </a:lnTo>
                    <a:lnTo>
                      <a:pt x="21" y="13"/>
                    </a:lnTo>
                    <a:lnTo>
                      <a:pt x="29" y="12"/>
                    </a:lnTo>
                    <a:lnTo>
                      <a:pt x="38" y="12"/>
                    </a:lnTo>
                    <a:lnTo>
                      <a:pt x="47" y="11"/>
                    </a:lnTo>
                    <a:lnTo>
                      <a:pt x="53" y="9"/>
                    </a:lnTo>
                    <a:lnTo>
                      <a:pt x="59" y="8"/>
                    </a:lnTo>
                    <a:lnTo>
                      <a:pt x="65" y="7"/>
                    </a:lnTo>
                    <a:lnTo>
                      <a:pt x="61" y="6"/>
                    </a:lnTo>
                    <a:lnTo>
                      <a:pt x="65" y="7"/>
                    </a:lnTo>
                    <a:lnTo>
                      <a:pt x="67" y="5"/>
                    </a:lnTo>
                    <a:lnTo>
                      <a:pt x="67" y="2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66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22" name="Freeform 308"/>
              <p:cNvSpPr>
                <a:spLocks/>
              </p:cNvSpPr>
              <p:nvPr/>
            </p:nvSpPr>
            <p:spPr bwMode="auto">
              <a:xfrm>
                <a:off x="4295" y="2719"/>
                <a:ext cx="16" cy="16"/>
              </a:xfrm>
              <a:custGeom>
                <a:avLst/>
                <a:gdLst>
                  <a:gd name="T0" fmla="*/ 11 w 16"/>
                  <a:gd name="T1" fmla="*/ 8 h 16"/>
                  <a:gd name="T2" fmla="*/ 15 w 16"/>
                  <a:gd name="T3" fmla="*/ 10 h 16"/>
                  <a:gd name="T4" fmla="*/ 12 w 16"/>
                  <a:gd name="T5" fmla="*/ 7 h 16"/>
                  <a:gd name="T6" fmla="*/ 10 w 16"/>
                  <a:gd name="T7" fmla="*/ 5 h 16"/>
                  <a:gd name="T8" fmla="*/ 7 w 16"/>
                  <a:gd name="T9" fmla="*/ 2 h 16"/>
                  <a:gd name="T10" fmla="*/ 5 w 16"/>
                  <a:gd name="T11" fmla="*/ 0 h 16"/>
                  <a:gd name="T12" fmla="*/ 0 w 16"/>
                  <a:gd name="T13" fmla="*/ 5 h 16"/>
                  <a:gd name="T14" fmla="*/ 3 w 16"/>
                  <a:gd name="T15" fmla="*/ 7 h 16"/>
                  <a:gd name="T16" fmla="*/ 5 w 16"/>
                  <a:gd name="T17" fmla="*/ 10 h 16"/>
                  <a:gd name="T18" fmla="*/ 7 w 16"/>
                  <a:gd name="T19" fmla="*/ 12 h 16"/>
                  <a:gd name="T20" fmla="*/ 10 w 16"/>
                  <a:gd name="T21" fmla="*/ 15 h 16"/>
                  <a:gd name="T22" fmla="*/ 14 w 16"/>
                  <a:gd name="T23" fmla="*/ 16 h 16"/>
                  <a:gd name="T24" fmla="*/ 10 w 16"/>
                  <a:gd name="T25" fmla="*/ 15 h 16"/>
                  <a:gd name="T26" fmla="*/ 12 w 16"/>
                  <a:gd name="T27" fmla="*/ 15 h 16"/>
                  <a:gd name="T28" fmla="*/ 15 w 16"/>
                  <a:gd name="T29" fmla="*/ 13 h 16"/>
                  <a:gd name="T30" fmla="*/ 16 w 16"/>
                  <a:gd name="T31" fmla="*/ 12 h 16"/>
                  <a:gd name="T32" fmla="*/ 15 w 16"/>
                  <a:gd name="T33" fmla="*/ 10 h 16"/>
                  <a:gd name="T34" fmla="*/ 11 w 16"/>
                  <a:gd name="T35" fmla="*/ 8 h 1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"/>
                  <a:gd name="T55" fmla="*/ 0 h 16"/>
                  <a:gd name="T56" fmla="*/ 16 w 16"/>
                  <a:gd name="T57" fmla="*/ 16 h 1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" h="16">
                    <a:moveTo>
                      <a:pt x="11" y="8"/>
                    </a:moveTo>
                    <a:lnTo>
                      <a:pt x="15" y="10"/>
                    </a:lnTo>
                    <a:lnTo>
                      <a:pt x="12" y="7"/>
                    </a:lnTo>
                    <a:lnTo>
                      <a:pt x="10" y="5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3" y="7"/>
                    </a:lnTo>
                    <a:lnTo>
                      <a:pt x="5" y="10"/>
                    </a:lnTo>
                    <a:lnTo>
                      <a:pt x="7" y="12"/>
                    </a:lnTo>
                    <a:lnTo>
                      <a:pt x="10" y="15"/>
                    </a:lnTo>
                    <a:lnTo>
                      <a:pt x="14" y="16"/>
                    </a:lnTo>
                    <a:lnTo>
                      <a:pt x="10" y="15"/>
                    </a:lnTo>
                    <a:lnTo>
                      <a:pt x="12" y="15"/>
                    </a:lnTo>
                    <a:lnTo>
                      <a:pt x="15" y="13"/>
                    </a:lnTo>
                    <a:lnTo>
                      <a:pt x="16" y="12"/>
                    </a:lnTo>
                    <a:lnTo>
                      <a:pt x="15" y="10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23" name="Freeform 309"/>
              <p:cNvSpPr>
                <a:spLocks/>
              </p:cNvSpPr>
              <p:nvPr/>
            </p:nvSpPr>
            <p:spPr bwMode="auto">
              <a:xfrm>
                <a:off x="4306" y="2708"/>
                <a:ext cx="71" cy="27"/>
              </a:xfrm>
              <a:custGeom>
                <a:avLst/>
                <a:gdLst>
                  <a:gd name="T0" fmla="*/ 71 w 71"/>
                  <a:gd name="T1" fmla="*/ 9 h 27"/>
                  <a:gd name="T2" fmla="*/ 71 w 71"/>
                  <a:gd name="T3" fmla="*/ 10 h 27"/>
                  <a:gd name="T4" fmla="*/ 66 w 71"/>
                  <a:gd name="T5" fmla="*/ 2 h 27"/>
                  <a:gd name="T6" fmla="*/ 57 w 71"/>
                  <a:gd name="T7" fmla="*/ 1 h 27"/>
                  <a:gd name="T8" fmla="*/ 50 w 71"/>
                  <a:gd name="T9" fmla="*/ 0 h 27"/>
                  <a:gd name="T10" fmla="*/ 40 w 71"/>
                  <a:gd name="T11" fmla="*/ 2 h 27"/>
                  <a:gd name="T12" fmla="*/ 32 w 71"/>
                  <a:gd name="T13" fmla="*/ 5 h 27"/>
                  <a:gd name="T14" fmla="*/ 21 w 71"/>
                  <a:gd name="T15" fmla="*/ 9 h 27"/>
                  <a:gd name="T16" fmla="*/ 11 w 71"/>
                  <a:gd name="T17" fmla="*/ 13 h 27"/>
                  <a:gd name="T18" fmla="*/ 0 w 71"/>
                  <a:gd name="T19" fmla="*/ 19 h 27"/>
                  <a:gd name="T20" fmla="*/ 3 w 71"/>
                  <a:gd name="T21" fmla="*/ 27 h 27"/>
                  <a:gd name="T22" fmla="*/ 14 w 71"/>
                  <a:gd name="T23" fmla="*/ 21 h 27"/>
                  <a:gd name="T24" fmla="*/ 23 w 71"/>
                  <a:gd name="T25" fmla="*/ 16 h 27"/>
                  <a:gd name="T26" fmla="*/ 34 w 71"/>
                  <a:gd name="T27" fmla="*/ 12 h 27"/>
                  <a:gd name="T28" fmla="*/ 43 w 71"/>
                  <a:gd name="T29" fmla="*/ 10 h 27"/>
                  <a:gd name="T30" fmla="*/ 50 w 71"/>
                  <a:gd name="T31" fmla="*/ 7 h 27"/>
                  <a:gd name="T32" fmla="*/ 57 w 71"/>
                  <a:gd name="T33" fmla="*/ 9 h 27"/>
                  <a:gd name="T34" fmla="*/ 61 w 71"/>
                  <a:gd name="T35" fmla="*/ 10 h 27"/>
                  <a:gd name="T36" fmla="*/ 64 w 71"/>
                  <a:gd name="T37" fmla="*/ 12 h 27"/>
                  <a:gd name="T38" fmla="*/ 64 w 71"/>
                  <a:gd name="T39" fmla="*/ 13 h 27"/>
                  <a:gd name="T40" fmla="*/ 71 w 71"/>
                  <a:gd name="T41" fmla="*/ 9 h 2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1"/>
                  <a:gd name="T64" fmla="*/ 0 h 27"/>
                  <a:gd name="T65" fmla="*/ 71 w 71"/>
                  <a:gd name="T66" fmla="*/ 27 h 2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1" h="27">
                    <a:moveTo>
                      <a:pt x="71" y="9"/>
                    </a:moveTo>
                    <a:lnTo>
                      <a:pt x="71" y="10"/>
                    </a:lnTo>
                    <a:lnTo>
                      <a:pt x="66" y="2"/>
                    </a:lnTo>
                    <a:lnTo>
                      <a:pt x="57" y="1"/>
                    </a:lnTo>
                    <a:lnTo>
                      <a:pt x="50" y="0"/>
                    </a:lnTo>
                    <a:lnTo>
                      <a:pt x="40" y="2"/>
                    </a:lnTo>
                    <a:lnTo>
                      <a:pt x="32" y="5"/>
                    </a:lnTo>
                    <a:lnTo>
                      <a:pt x="21" y="9"/>
                    </a:lnTo>
                    <a:lnTo>
                      <a:pt x="11" y="13"/>
                    </a:lnTo>
                    <a:lnTo>
                      <a:pt x="0" y="19"/>
                    </a:lnTo>
                    <a:lnTo>
                      <a:pt x="3" y="27"/>
                    </a:lnTo>
                    <a:lnTo>
                      <a:pt x="14" y="21"/>
                    </a:lnTo>
                    <a:lnTo>
                      <a:pt x="23" y="16"/>
                    </a:lnTo>
                    <a:lnTo>
                      <a:pt x="34" y="12"/>
                    </a:lnTo>
                    <a:lnTo>
                      <a:pt x="43" y="10"/>
                    </a:lnTo>
                    <a:lnTo>
                      <a:pt x="50" y="7"/>
                    </a:lnTo>
                    <a:lnTo>
                      <a:pt x="57" y="9"/>
                    </a:lnTo>
                    <a:lnTo>
                      <a:pt x="61" y="10"/>
                    </a:lnTo>
                    <a:lnTo>
                      <a:pt x="64" y="12"/>
                    </a:lnTo>
                    <a:lnTo>
                      <a:pt x="64" y="13"/>
                    </a:lnTo>
                    <a:lnTo>
                      <a:pt x="71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24" name="Freeform 310"/>
              <p:cNvSpPr>
                <a:spLocks/>
              </p:cNvSpPr>
              <p:nvPr/>
            </p:nvSpPr>
            <p:spPr bwMode="auto">
              <a:xfrm>
                <a:off x="4352" y="2717"/>
                <a:ext cx="29" cy="41"/>
              </a:xfrm>
              <a:custGeom>
                <a:avLst/>
                <a:gdLst>
                  <a:gd name="T0" fmla="*/ 3 w 29"/>
                  <a:gd name="T1" fmla="*/ 41 h 41"/>
                  <a:gd name="T2" fmla="*/ 3 w 29"/>
                  <a:gd name="T3" fmla="*/ 41 h 41"/>
                  <a:gd name="T4" fmla="*/ 14 w 29"/>
                  <a:gd name="T5" fmla="*/ 35 h 41"/>
                  <a:gd name="T6" fmla="*/ 24 w 29"/>
                  <a:gd name="T7" fmla="*/ 25 h 41"/>
                  <a:gd name="T8" fmla="*/ 29 w 29"/>
                  <a:gd name="T9" fmla="*/ 13 h 41"/>
                  <a:gd name="T10" fmla="*/ 25 w 29"/>
                  <a:gd name="T11" fmla="*/ 0 h 41"/>
                  <a:gd name="T12" fmla="*/ 18 w 29"/>
                  <a:gd name="T13" fmla="*/ 4 h 41"/>
                  <a:gd name="T14" fmla="*/ 19 w 29"/>
                  <a:gd name="T15" fmla="*/ 13 h 41"/>
                  <a:gd name="T16" fmla="*/ 16 w 29"/>
                  <a:gd name="T17" fmla="*/ 20 h 41"/>
                  <a:gd name="T18" fmla="*/ 9 w 29"/>
                  <a:gd name="T19" fmla="*/ 28 h 41"/>
                  <a:gd name="T20" fmla="*/ 0 w 29"/>
                  <a:gd name="T21" fmla="*/ 34 h 41"/>
                  <a:gd name="T22" fmla="*/ 0 w 29"/>
                  <a:gd name="T23" fmla="*/ 34 h 41"/>
                  <a:gd name="T24" fmla="*/ 3 w 29"/>
                  <a:gd name="T25" fmla="*/ 41 h 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"/>
                  <a:gd name="T40" fmla="*/ 0 h 41"/>
                  <a:gd name="T41" fmla="*/ 29 w 29"/>
                  <a:gd name="T42" fmla="*/ 41 h 4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" h="41">
                    <a:moveTo>
                      <a:pt x="3" y="41"/>
                    </a:moveTo>
                    <a:lnTo>
                      <a:pt x="3" y="41"/>
                    </a:lnTo>
                    <a:lnTo>
                      <a:pt x="14" y="35"/>
                    </a:lnTo>
                    <a:lnTo>
                      <a:pt x="24" y="25"/>
                    </a:lnTo>
                    <a:lnTo>
                      <a:pt x="29" y="13"/>
                    </a:lnTo>
                    <a:lnTo>
                      <a:pt x="25" y="0"/>
                    </a:lnTo>
                    <a:lnTo>
                      <a:pt x="18" y="4"/>
                    </a:lnTo>
                    <a:lnTo>
                      <a:pt x="19" y="13"/>
                    </a:lnTo>
                    <a:lnTo>
                      <a:pt x="16" y="20"/>
                    </a:lnTo>
                    <a:lnTo>
                      <a:pt x="9" y="28"/>
                    </a:lnTo>
                    <a:lnTo>
                      <a:pt x="0" y="34"/>
                    </a:lnTo>
                    <a:lnTo>
                      <a:pt x="3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25" name="Freeform 311"/>
              <p:cNvSpPr>
                <a:spLocks/>
              </p:cNvSpPr>
              <p:nvPr/>
            </p:nvSpPr>
            <p:spPr bwMode="auto">
              <a:xfrm>
                <a:off x="4292" y="2751"/>
                <a:ext cx="63" cy="39"/>
              </a:xfrm>
              <a:custGeom>
                <a:avLst/>
                <a:gdLst>
                  <a:gd name="T0" fmla="*/ 7 w 63"/>
                  <a:gd name="T1" fmla="*/ 39 h 39"/>
                  <a:gd name="T2" fmla="*/ 7 w 63"/>
                  <a:gd name="T3" fmla="*/ 39 h 39"/>
                  <a:gd name="T4" fmla="*/ 8 w 63"/>
                  <a:gd name="T5" fmla="*/ 31 h 39"/>
                  <a:gd name="T6" fmla="*/ 12 w 63"/>
                  <a:gd name="T7" fmla="*/ 26 h 39"/>
                  <a:gd name="T8" fmla="*/ 19 w 63"/>
                  <a:gd name="T9" fmla="*/ 22 h 39"/>
                  <a:gd name="T10" fmla="*/ 28 w 63"/>
                  <a:gd name="T11" fmla="*/ 17 h 39"/>
                  <a:gd name="T12" fmla="*/ 37 w 63"/>
                  <a:gd name="T13" fmla="*/ 14 h 39"/>
                  <a:gd name="T14" fmla="*/ 47 w 63"/>
                  <a:gd name="T15" fmla="*/ 11 h 39"/>
                  <a:gd name="T16" fmla="*/ 54 w 63"/>
                  <a:gd name="T17" fmla="*/ 9 h 39"/>
                  <a:gd name="T18" fmla="*/ 63 w 63"/>
                  <a:gd name="T19" fmla="*/ 7 h 39"/>
                  <a:gd name="T20" fmla="*/ 60 w 63"/>
                  <a:gd name="T21" fmla="*/ 0 h 39"/>
                  <a:gd name="T22" fmla="*/ 54 w 63"/>
                  <a:gd name="T23" fmla="*/ 2 h 39"/>
                  <a:gd name="T24" fmla="*/ 45 w 63"/>
                  <a:gd name="T25" fmla="*/ 3 h 39"/>
                  <a:gd name="T26" fmla="*/ 35 w 63"/>
                  <a:gd name="T27" fmla="*/ 7 h 39"/>
                  <a:gd name="T28" fmla="*/ 25 w 63"/>
                  <a:gd name="T29" fmla="*/ 9 h 39"/>
                  <a:gd name="T30" fmla="*/ 14 w 63"/>
                  <a:gd name="T31" fmla="*/ 14 h 39"/>
                  <a:gd name="T32" fmla="*/ 7 w 63"/>
                  <a:gd name="T33" fmla="*/ 22 h 39"/>
                  <a:gd name="T34" fmla="*/ 1 w 63"/>
                  <a:gd name="T35" fmla="*/ 29 h 39"/>
                  <a:gd name="T36" fmla="*/ 0 w 63"/>
                  <a:gd name="T37" fmla="*/ 39 h 39"/>
                  <a:gd name="T38" fmla="*/ 0 w 63"/>
                  <a:gd name="T39" fmla="*/ 39 h 39"/>
                  <a:gd name="T40" fmla="*/ 7 w 63"/>
                  <a:gd name="T41" fmla="*/ 39 h 3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3"/>
                  <a:gd name="T64" fmla="*/ 0 h 39"/>
                  <a:gd name="T65" fmla="*/ 63 w 63"/>
                  <a:gd name="T66" fmla="*/ 39 h 3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3" h="39">
                    <a:moveTo>
                      <a:pt x="7" y="39"/>
                    </a:moveTo>
                    <a:lnTo>
                      <a:pt x="7" y="39"/>
                    </a:lnTo>
                    <a:lnTo>
                      <a:pt x="8" y="31"/>
                    </a:lnTo>
                    <a:lnTo>
                      <a:pt x="12" y="26"/>
                    </a:lnTo>
                    <a:lnTo>
                      <a:pt x="19" y="22"/>
                    </a:lnTo>
                    <a:lnTo>
                      <a:pt x="28" y="17"/>
                    </a:lnTo>
                    <a:lnTo>
                      <a:pt x="37" y="14"/>
                    </a:lnTo>
                    <a:lnTo>
                      <a:pt x="47" y="11"/>
                    </a:lnTo>
                    <a:lnTo>
                      <a:pt x="54" y="9"/>
                    </a:lnTo>
                    <a:lnTo>
                      <a:pt x="63" y="7"/>
                    </a:lnTo>
                    <a:lnTo>
                      <a:pt x="60" y="0"/>
                    </a:lnTo>
                    <a:lnTo>
                      <a:pt x="54" y="2"/>
                    </a:lnTo>
                    <a:lnTo>
                      <a:pt x="45" y="3"/>
                    </a:lnTo>
                    <a:lnTo>
                      <a:pt x="35" y="7"/>
                    </a:lnTo>
                    <a:lnTo>
                      <a:pt x="25" y="9"/>
                    </a:lnTo>
                    <a:lnTo>
                      <a:pt x="14" y="14"/>
                    </a:lnTo>
                    <a:lnTo>
                      <a:pt x="7" y="22"/>
                    </a:lnTo>
                    <a:lnTo>
                      <a:pt x="1" y="29"/>
                    </a:lnTo>
                    <a:lnTo>
                      <a:pt x="0" y="39"/>
                    </a:lnTo>
                    <a:lnTo>
                      <a:pt x="7" y="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26" name="Freeform 312"/>
              <p:cNvSpPr>
                <a:spLocks/>
              </p:cNvSpPr>
              <p:nvPr/>
            </p:nvSpPr>
            <p:spPr bwMode="auto">
              <a:xfrm>
                <a:off x="4290" y="2790"/>
                <a:ext cx="27" cy="56"/>
              </a:xfrm>
              <a:custGeom>
                <a:avLst/>
                <a:gdLst>
                  <a:gd name="T0" fmla="*/ 27 w 27"/>
                  <a:gd name="T1" fmla="*/ 48 h 56"/>
                  <a:gd name="T2" fmla="*/ 26 w 27"/>
                  <a:gd name="T3" fmla="*/ 48 h 56"/>
                  <a:gd name="T4" fmla="*/ 14 w 27"/>
                  <a:gd name="T5" fmla="*/ 40 h 56"/>
                  <a:gd name="T6" fmla="*/ 10 w 27"/>
                  <a:gd name="T7" fmla="*/ 31 h 56"/>
                  <a:gd name="T8" fmla="*/ 10 w 27"/>
                  <a:gd name="T9" fmla="*/ 17 h 56"/>
                  <a:gd name="T10" fmla="*/ 9 w 27"/>
                  <a:gd name="T11" fmla="*/ 0 h 56"/>
                  <a:gd name="T12" fmla="*/ 2 w 27"/>
                  <a:gd name="T13" fmla="*/ 0 h 56"/>
                  <a:gd name="T14" fmla="*/ 0 w 27"/>
                  <a:gd name="T15" fmla="*/ 17 h 56"/>
                  <a:gd name="T16" fmla="*/ 3 w 27"/>
                  <a:gd name="T17" fmla="*/ 31 h 56"/>
                  <a:gd name="T18" fmla="*/ 9 w 27"/>
                  <a:gd name="T19" fmla="*/ 45 h 56"/>
                  <a:gd name="T20" fmla="*/ 23 w 27"/>
                  <a:gd name="T21" fmla="*/ 56 h 56"/>
                  <a:gd name="T22" fmla="*/ 22 w 27"/>
                  <a:gd name="T23" fmla="*/ 56 h 56"/>
                  <a:gd name="T24" fmla="*/ 27 w 27"/>
                  <a:gd name="T25" fmla="*/ 48 h 5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"/>
                  <a:gd name="T40" fmla="*/ 0 h 56"/>
                  <a:gd name="T41" fmla="*/ 27 w 27"/>
                  <a:gd name="T42" fmla="*/ 56 h 5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" h="56">
                    <a:moveTo>
                      <a:pt x="27" y="48"/>
                    </a:moveTo>
                    <a:lnTo>
                      <a:pt x="26" y="48"/>
                    </a:lnTo>
                    <a:lnTo>
                      <a:pt x="14" y="40"/>
                    </a:lnTo>
                    <a:lnTo>
                      <a:pt x="10" y="31"/>
                    </a:lnTo>
                    <a:lnTo>
                      <a:pt x="10" y="17"/>
                    </a:lnTo>
                    <a:lnTo>
                      <a:pt x="9" y="0"/>
                    </a:lnTo>
                    <a:lnTo>
                      <a:pt x="2" y="0"/>
                    </a:lnTo>
                    <a:lnTo>
                      <a:pt x="0" y="17"/>
                    </a:lnTo>
                    <a:lnTo>
                      <a:pt x="3" y="31"/>
                    </a:lnTo>
                    <a:lnTo>
                      <a:pt x="9" y="45"/>
                    </a:lnTo>
                    <a:lnTo>
                      <a:pt x="23" y="56"/>
                    </a:lnTo>
                    <a:lnTo>
                      <a:pt x="22" y="56"/>
                    </a:lnTo>
                    <a:lnTo>
                      <a:pt x="27" y="4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27" name="Freeform 313"/>
              <p:cNvSpPr>
                <a:spLocks/>
              </p:cNvSpPr>
              <p:nvPr/>
            </p:nvSpPr>
            <p:spPr bwMode="auto">
              <a:xfrm>
                <a:off x="4312" y="2838"/>
                <a:ext cx="20" cy="52"/>
              </a:xfrm>
              <a:custGeom>
                <a:avLst/>
                <a:gdLst>
                  <a:gd name="T0" fmla="*/ 3 w 20"/>
                  <a:gd name="T1" fmla="*/ 52 h 52"/>
                  <a:gd name="T2" fmla="*/ 3 w 20"/>
                  <a:gd name="T3" fmla="*/ 52 h 52"/>
                  <a:gd name="T4" fmla="*/ 15 w 20"/>
                  <a:gd name="T5" fmla="*/ 46 h 52"/>
                  <a:gd name="T6" fmla="*/ 20 w 20"/>
                  <a:gd name="T7" fmla="*/ 31 h 52"/>
                  <a:gd name="T8" fmla="*/ 19 w 20"/>
                  <a:gd name="T9" fmla="*/ 16 h 52"/>
                  <a:gd name="T10" fmla="*/ 5 w 20"/>
                  <a:gd name="T11" fmla="*/ 0 h 52"/>
                  <a:gd name="T12" fmla="*/ 0 w 20"/>
                  <a:gd name="T13" fmla="*/ 8 h 52"/>
                  <a:gd name="T14" fmla="*/ 11 w 20"/>
                  <a:gd name="T15" fmla="*/ 19 h 52"/>
                  <a:gd name="T16" fmla="*/ 12 w 20"/>
                  <a:gd name="T17" fmla="*/ 31 h 52"/>
                  <a:gd name="T18" fmla="*/ 8 w 20"/>
                  <a:gd name="T19" fmla="*/ 41 h 52"/>
                  <a:gd name="T20" fmla="*/ 3 w 20"/>
                  <a:gd name="T21" fmla="*/ 44 h 52"/>
                  <a:gd name="T22" fmla="*/ 3 w 20"/>
                  <a:gd name="T23" fmla="*/ 44 h 52"/>
                  <a:gd name="T24" fmla="*/ 3 w 20"/>
                  <a:gd name="T25" fmla="*/ 52 h 5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"/>
                  <a:gd name="T40" fmla="*/ 0 h 52"/>
                  <a:gd name="T41" fmla="*/ 20 w 20"/>
                  <a:gd name="T42" fmla="*/ 52 h 5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" h="52">
                    <a:moveTo>
                      <a:pt x="3" y="52"/>
                    </a:moveTo>
                    <a:lnTo>
                      <a:pt x="3" y="52"/>
                    </a:lnTo>
                    <a:lnTo>
                      <a:pt x="15" y="46"/>
                    </a:lnTo>
                    <a:lnTo>
                      <a:pt x="20" y="31"/>
                    </a:lnTo>
                    <a:lnTo>
                      <a:pt x="19" y="16"/>
                    </a:lnTo>
                    <a:lnTo>
                      <a:pt x="5" y="0"/>
                    </a:lnTo>
                    <a:lnTo>
                      <a:pt x="0" y="8"/>
                    </a:lnTo>
                    <a:lnTo>
                      <a:pt x="11" y="19"/>
                    </a:lnTo>
                    <a:lnTo>
                      <a:pt x="12" y="31"/>
                    </a:lnTo>
                    <a:lnTo>
                      <a:pt x="8" y="41"/>
                    </a:lnTo>
                    <a:lnTo>
                      <a:pt x="3" y="44"/>
                    </a:lnTo>
                    <a:lnTo>
                      <a:pt x="3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28" name="Freeform 314"/>
              <p:cNvSpPr>
                <a:spLocks/>
              </p:cNvSpPr>
              <p:nvPr/>
            </p:nvSpPr>
            <p:spPr bwMode="auto">
              <a:xfrm>
                <a:off x="4298" y="2882"/>
                <a:ext cx="17" cy="26"/>
              </a:xfrm>
              <a:custGeom>
                <a:avLst/>
                <a:gdLst>
                  <a:gd name="T0" fmla="*/ 9 w 17"/>
                  <a:gd name="T1" fmla="*/ 24 h 26"/>
                  <a:gd name="T2" fmla="*/ 9 w 17"/>
                  <a:gd name="T3" fmla="*/ 24 h 26"/>
                  <a:gd name="T4" fmla="*/ 9 w 17"/>
                  <a:gd name="T5" fmla="*/ 19 h 26"/>
                  <a:gd name="T6" fmla="*/ 9 w 17"/>
                  <a:gd name="T7" fmla="*/ 13 h 26"/>
                  <a:gd name="T8" fmla="*/ 13 w 17"/>
                  <a:gd name="T9" fmla="*/ 10 h 26"/>
                  <a:gd name="T10" fmla="*/ 17 w 17"/>
                  <a:gd name="T11" fmla="*/ 8 h 26"/>
                  <a:gd name="T12" fmla="*/ 17 w 17"/>
                  <a:gd name="T13" fmla="*/ 0 h 26"/>
                  <a:gd name="T14" fmla="*/ 8 w 17"/>
                  <a:gd name="T15" fmla="*/ 3 h 26"/>
                  <a:gd name="T16" fmla="*/ 2 w 17"/>
                  <a:gd name="T17" fmla="*/ 10 h 26"/>
                  <a:gd name="T18" fmla="*/ 0 w 17"/>
                  <a:gd name="T19" fmla="*/ 19 h 26"/>
                  <a:gd name="T20" fmla="*/ 2 w 17"/>
                  <a:gd name="T21" fmla="*/ 26 h 26"/>
                  <a:gd name="T22" fmla="*/ 2 w 17"/>
                  <a:gd name="T23" fmla="*/ 26 h 26"/>
                  <a:gd name="T24" fmla="*/ 9 w 17"/>
                  <a:gd name="T25" fmla="*/ 24 h 2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"/>
                  <a:gd name="T40" fmla="*/ 0 h 26"/>
                  <a:gd name="T41" fmla="*/ 17 w 17"/>
                  <a:gd name="T42" fmla="*/ 26 h 2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" h="26">
                    <a:moveTo>
                      <a:pt x="9" y="24"/>
                    </a:moveTo>
                    <a:lnTo>
                      <a:pt x="9" y="24"/>
                    </a:lnTo>
                    <a:lnTo>
                      <a:pt x="9" y="19"/>
                    </a:lnTo>
                    <a:lnTo>
                      <a:pt x="9" y="13"/>
                    </a:lnTo>
                    <a:lnTo>
                      <a:pt x="13" y="10"/>
                    </a:lnTo>
                    <a:lnTo>
                      <a:pt x="17" y="8"/>
                    </a:lnTo>
                    <a:lnTo>
                      <a:pt x="17" y="0"/>
                    </a:lnTo>
                    <a:lnTo>
                      <a:pt x="8" y="3"/>
                    </a:lnTo>
                    <a:lnTo>
                      <a:pt x="2" y="10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9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29" name="Freeform 315"/>
              <p:cNvSpPr>
                <a:spLocks/>
              </p:cNvSpPr>
              <p:nvPr/>
            </p:nvSpPr>
            <p:spPr bwMode="auto">
              <a:xfrm>
                <a:off x="4295" y="2906"/>
                <a:ext cx="14" cy="34"/>
              </a:xfrm>
              <a:custGeom>
                <a:avLst/>
                <a:gdLst>
                  <a:gd name="T0" fmla="*/ 5 w 14"/>
                  <a:gd name="T1" fmla="*/ 34 h 34"/>
                  <a:gd name="T2" fmla="*/ 5 w 14"/>
                  <a:gd name="T3" fmla="*/ 34 h 34"/>
                  <a:gd name="T4" fmla="*/ 11 w 14"/>
                  <a:gd name="T5" fmla="*/ 25 h 34"/>
                  <a:gd name="T6" fmla="*/ 14 w 14"/>
                  <a:gd name="T7" fmla="*/ 15 h 34"/>
                  <a:gd name="T8" fmla="*/ 14 w 14"/>
                  <a:gd name="T9" fmla="*/ 8 h 34"/>
                  <a:gd name="T10" fmla="*/ 12 w 14"/>
                  <a:gd name="T11" fmla="*/ 0 h 34"/>
                  <a:gd name="T12" fmla="*/ 5 w 14"/>
                  <a:gd name="T13" fmla="*/ 2 h 34"/>
                  <a:gd name="T14" fmla="*/ 6 w 14"/>
                  <a:gd name="T15" fmla="*/ 8 h 34"/>
                  <a:gd name="T16" fmla="*/ 6 w 14"/>
                  <a:gd name="T17" fmla="*/ 15 h 34"/>
                  <a:gd name="T18" fmla="*/ 4 w 14"/>
                  <a:gd name="T19" fmla="*/ 23 h 34"/>
                  <a:gd name="T20" fmla="*/ 0 w 14"/>
                  <a:gd name="T21" fmla="*/ 26 h 34"/>
                  <a:gd name="T22" fmla="*/ 0 w 14"/>
                  <a:gd name="T23" fmla="*/ 26 h 34"/>
                  <a:gd name="T24" fmla="*/ 5 w 14"/>
                  <a:gd name="T25" fmla="*/ 34 h 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34"/>
                  <a:gd name="T41" fmla="*/ 14 w 14"/>
                  <a:gd name="T42" fmla="*/ 34 h 3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34">
                    <a:moveTo>
                      <a:pt x="5" y="34"/>
                    </a:moveTo>
                    <a:lnTo>
                      <a:pt x="5" y="34"/>
                    </a:lnTo>
                    <a:lnTo>
                      <a:pt x="11" y="25"/>
                    </a:lnTo>
                    <a:lnTo>
                      <a:pt x="14" y="15"/>
                    </a:lnTo>
                    <a:lnTo>
                      <a:pt x="14" y="8"/>
                    </a:lnTo>
                    <a:lnTo>
                      <a:pt x="12" y="0"/>
                    </a:lnTo>
                    <a:lnTo>
                      <a:pt x="5" y="2"/>
                    </a:lnTo>
                    <a:lnTo>
                      <a:pt x="6" y="8"/>
                    </a:lnTo>
                    <a:lnTo>
                      <a:pt x="6" y="15"/>
                    </a:lnTo>
                    <a:lnTo>
                      <a:pt x="4" y="23"/>
                    </a:lnTo>
                    <a:lnTo>
                      <a:pt x="0" y="26"/>
                    </a:lnTo>
                    <a:lnTo>
                      <a:pt x="5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30" name="Freeform 316"/>
              <p:cNvSpPr>
                <a:spLocks/>
              </p:cNvSpPr>
              <p:nvPr/>
            </p:nvSpPr>
            <p:spPr bwMode="auto">
              <a:xfrm>
                <a:off x="4283" y="2932"/>
                <a:ext cx="17" cy="43"/>
              </a:xfrm>
              <a:custGeom>
                <a:avLst/>
                <a:gdLst>
                  <a:gd name="T0" fmla="*/ 11 w 17"/>
                  <a:gd name="T1" fmla="*/ 39 h 43"/>
                  <a:gd name="T2" fmla="*/ 11 w 17"/>
                  <a:gd name="T3" fmla="*/ 38 h 43"/>
                  <a:gd name="T4" fmla="*/ 7 w 17"/>
                  <a:gd name="T5" fmla="*/ 30 h 43"/>
                  <a:gd name="T6" fmla="*/ 9 w 17"/>
                  <a:gd name="T7" fmla="*/ 19 h 43"/>
                  <a:gd name="T8" fmla="*/ 12 w 17"/>
                  <a:gd name="T9" fmla="*/ 13 h 43"/>
                  <a:gd name="T10" fmla="*/ 17 w 17"/>
                  <a:gd name="T11" fmla="*/ 8 h 43"/>
                  <a:gd name="T12" fmla="*/ 12 w 17"/>
                  <a:gd name="T13" fmla="*/ 0 h 43"/>
                  <a:gd name="T14" fmla="*/ 5 w 17"/>
                  <a:gd name="T15" fmla="*/ 8 h 43"/>
                  <a:gd name="T16" fmla="*/ 1 w 17"/>
                  <a:gd name="T17" fmla="*/ 19 h 43"/>
                  <a:gd name="T18" fmla="*/ 0 w 17"/>
                  <a:gd name="T19" fmla="*/ 30 h 43"/>
                  <a:gd name="T20" fmla="*/ 4 w 17"/>
                  <a:gd name="T21" fmla="*/ 43 h 43"/>
                  <a:gd name="T22" fmla="*/ 4 w 17"/>
                  <a:gd name="T23" fmla="*/ 42 h 43"/>
                  <a:gd name="T24" fmla="*/ 11 w 17"/>
                  <a:gd name="T25" fmla="*/ 39 h 4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"/>
                  <a:gd name="T40" fmla="*/ 0 h 43"/>
                  <a:gd name="T41" fmla="*/ 17 w 17"/>
                  <a:gd name="T42" fmla="*/ 43 h 4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" h="43">
                    <a:moveTo>
                      <a:pt x="11" y="39"/>
                    </a:moveTo>
                    <a:lnTo>
                      <a:pt x="11" y="38"/>
                    </a:lnTo>
                    <a:lnTo>
                      <a:pt x="7" y="30"/>
                    </a:lnTo>
                    <a:lnTo>
                      <a:pt x="9" y="19"/>
                    </a:lnTo>
                    <a:lnTo>
                      <a:pt x="12" y="13"/>
                    </a:lnTo>
                    <a:lnTo>
                      <a:pt x="17" y="8"/>
                    </a:lnTo>
                    <a:lnTo>
                      <a:pt x="12" y="0"/>
                    </a:lnTo>
                    <a:lnTo>
                      <a:pt x="5" y="8"/>
                    </a:lnTo>
                    <a:lnTo>
                      <a:pt x="1" y="19"/>
                    </a:lnTo>
                    <a:lnTo>
                      <a:pt x="0" y="30"/>
                    </a:lnTo>
                    <a:lnTo>
                      <a:pt x="4" y="43"/>
                    </a:lnTo>
                    <a:lnTo>
                      <a:pt x="4" y="42"/>
                    </a:lnTo>
                    <a:lnTo>
                      <a:pt x="11" y="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31" name="Freeform 317"/>
              <p:cNvSpPr>
                <a:spLocks/>
              </p:cNvSpPr>
              <p:nvPr/>
            </p:nvSpPr>
            <p:spPr bwMode="auto">
              <a:xfrm>
                <a:off x="4287" y="2971"/>
                <a:ext cx="57" cy="74"/>
              </a:xfrm>
              <a:custGeom>
                <a:avLst/>
                <a:gdLst>
                  <a:gd name="T0" fmla="*/ 52 w 57"/>
                  <a:gd name="T1" fmla="*/ 74 h 74"/>
                  <a:gd name="T2" fmla="*/ 55 w 57"/>
                  <a:gd name="T3" fmla="*/ 66 h 74"/>
                  <a:gd name="T4" fmla="*/ 47 w 57"/>
                  <a:gd name="T5" fmla="*/ 60 h 74"/>
                  <a:gd name="T6" fmla="*/ 41 w 57"/>
                  <a:gd name="T7" fmla="*/ 52 h 74"/>
                  <a:gd name="T8" fmla="*/ 34 w 57"/>
                  <a:gd name="T9" fmla="*/ 43 h 74"/>
                  <a:gd name="T10" fmla="*/ 26 w 57"/>
                  <a:gd name="T11" fmla="*/ 33 h 74"/>
                  <a:gd name="T12" fmla="*/ 20 w 57"/>
                  <a:gd name="T13" fmla="*/ 25 h 74"/>
                  <a:gd name="T14" fmla="*/ 15 w 57"/>
                  <a:gd name="T15" fmla="*/ 15 h 74"/>
                  <a:gd name="T16" fmla="*/ 11 w 57"/>
                  <a:gd name="T17" fmla="*/ 7 h 74"/>
                  <a:gd name="T18" fmla="*/ 7 w 57"/>
                  <a:gd name="T19" fmla="*/ 0 h 74"/>
                  <a:gd name="T20" fmla="*/ 0 w 57"/>
                  <a:gd name="T21" fmla="*/ 3 h 74"/>
                  <a:gd name="T22" fmla="*/ 3 w 57"/>
                  <a:gd name="T23" fmla="*/ 11 h 74"/>
                  <a:gd name="T24" fmla="*/ 8 w 57"/>
                  <a:gd name="T25" fmla="*/ 17 h 74"/>
                  <a:gd name="T26" fmla="*/ 13 w 57"/>
                  <a:gd name="T27" fmla="*/ 27 h 74"/>
                  <a:gd name="T28" fmla="*/ 19 w 57"/>
                  <a:gd name="T29" fmla="*/ 38 h 74"/>
                  <a:gd name="T30" fmla="*/ 26 w 57"/>
                  <a:gd name="T31" fmla="*/ 48 h 74"/>
                  <a:gd name="T32" fmla="*/ 34 w 57"/>
                  <a:gd name="T33" fmla="*/ 57 h 74"/>
                  <a:gd name="T34" fmla="*/ 42 w 57"/>
                  <a:gd name="T35" fmla="*/ 65 h 74"/>
                  <a:gd name="T36" fmla="*/ 50 w 57"/>
                  <a:gd name="T37" fmla="*/ 74 h 74"/>
                  <a:gd name="T38" fmla="*/ 52 w 57"/>
                  <a:gd name="T39" fmla="*/ 66 h 74"/>
                  <a:gd name="T40" fmla="*/ 50 w 57"/>
                  <a:gd name="T41" fmla="*/ 74 h 74"/>
                  <a:gd name="T42" fmla="*/ 53 w 57"/>
                  <a:gd name="T43" fmla="*/ 74 h 74"/>
                  <a:gd name="T44" fmla="*/ 56 w 57"/>
                  <a:gd name="T45" fmla="*/ 71 h 74"/>
                  <a:gd name="T46" fmla="*/ 57 w 57"/>
                  <a:gd name="T47" fmla="*/ 69 h 74"/>
                  <a:gd name="T48" fmla="*/ 55 w 57"/>
                  <a:gd name="T49" fmla="*/ 66 h 74"/>
                  <a:gd name="T50" fmla="*/ 52 w 57"/>
                  <a:gd name="T51" fmla="*/ 74 h 7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7"/>
                  <a:gd name="T79" fmla="*/ 0 h 74"/>
                  <a:gd name="T80" fmla="*/ 57 w 57"/>
                  <a:gd name="T81" fmla="*/ 74 h 7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7" h="74">
                    <a:moveTo>
                      <a:pt x="52" y="74"/>
                    </a:moveTo>
                    <a:lnTo>
                      <a:pt x="55" y="66"/>
                    </a:lnTo>
                    <a:lnTo>
                      <a:pt x="47" y="60"/>
                    </a:lnTo>
                    <a:lnTo>
                      <a:pt x="41" y="52"/>
                    </a:lnTo>
                    <a:lnTo>
                      <a:pt x="34" y="43"/>
                    </a:lnTo>
                    <a:lnTo>
                      <a:pt x="26" y="33"/>
                    </a:lnTo>
                    <a:lnTo>
                      <a:pt x="20" y="25"/>
                    </a:lnTo>
                    <a:lnTo>
                      <a:pt x="15" y="15"/>
                    </a:lnTo>
                    <a:lnTo>
                      <a:pt x="11" y="7"/>
                    </a:lnTo>
                    <a:lnTo>
                      <a:pt x="7" y="0"/>
                    </a:lnTo>
                    <a:lnTo>
                      <a:pt x="0" y="3"/>
                    </a:lnTo>
                    <a:lnTo>
                      <a:pt x="3" y="11"/>
                    </a:lnTo>
                    <a:lnTo>
                      <a:pt x="8" y="17"/>
                    </a:lnTo>
                    <a:lnTo>
                      <a:pt x="13" y="27"/>
                    </a:lnTo>
                    <a:lnTo>
                      <a:pt x="19" y="38"/>
                    </a:lnTo>
                    <a:lnTo>
                      <a:pt x="26" y="48"/>
                    </a:lnTo>
                    <a:lnTo>
                      <a:pt x="34" y="57"/>
                    </a:lnTo>
                    <a:lnTo>
                      <a:pt x="42" y="65"/>
                    </a:lnTo>
                    <a:lnTo>
                      <a:pt x="50" y="74"/>
                    </a:lnTo>
                    <a:lnTo>
                      <a:pt x="52" y="66"/>
                    </a:lnTo>
                    <a:lnTo>
                      <a:pt x="50" y="74"/>
                    </a:lnTo>
                    <a:lnTo>
                      <a:pt x="53" y="74"/>
                    </a:lnTo>
                    <a:lnTo>
                      <a:pt x="56" y="71"/>
                    </a:lnTo>
                    <a:lnTo>
                      <a:pt x="57" y="69"/>
                    </a:lnTo>
                    <a:lnTo>
                      <a:pt x="55" y="66"/>
                    </a:lnTo>
                    <a:lnTo>
                      <a:pt x="52" y="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32" name="Freeform 318"/>
              <p:cNvSpPr>
                <a:spLocks/>
              </p:cNvSpPr>
              <p:nvPr/>
            </p:nvSpPr>
            <p:spPr bwMode="auto">
              <a:xfrm>
                <a:off x="4276" y="3008"/>
                <a:ext cx="63" cy="37"/>
              </a:xfrm>
              <a:custGeom>
                <a:avLst/>
                <a:gdLst>
                  <a:gd name="T0" fmla="*/ 0 w 63"/>
                  <a:gd name="T1" fmla="*/ 5 h 37"/>
                  <a:gd name="T2" fmla="*/ 0 w 63"/>
                  <a:gd name="T3" fmla="*/ 5 h 37"/>
                  <a:gd name="T4" fmla="*/ 6 w 63"/>
                  <a:gd name="T5" fmla="*/ 11 h 37"/>
                  <a:gd name="T6" fmla="*/ 13 w 63"/>
                  <a:gd name="T7" fmla="*/ 18 h 37"/>
                  <a:gd name="T8" fmla="*/ 20 w 63"/>
                  <a:gd name="T9" fmla="*/ 23 h 37"/>
                  <a:gd name="T10" fmla="*/ 29 w 63"/>
                  <a:gd name="T11" fmla="*/ 27 h 37"/>
                  <a:gd name="T12" fmla="*/ 37 w 63"/>
                  <a:gd name="T13" fmla="*/ 31 h 37"/>
                  <a:gd name="T14" fmla="*/ 46 w 63"/>
                  <a:gd name="T15" fmla="*/ 33 h 37"/>
                  <a:gd name="T16" fmla="*/ 56 w 63"/>
                  <a:gd name="T17" fmla="*/ 35 h 37"/>
                  <a:gd name="T18" fmla="*/ 63 w 63"/>
                  <a:gd name="T19" fmla="*/ 37 h 37"/>
                  <a:gd name="T20" fmla="*/ 63 w 63"/>
                  <a:gd name="T21" fmla="*/ 29 h 37"/>
                  <a:gd name="T22" fmla="*/ 56 w 63"/>
                  <a:gd name="T23" fmla="*/ 28 h 37"/>
                  <a:gd name="T24" fmla="*/ 48 w 63"/>
                  <a:gd name="T25" fmla="*/ 26 h 37"/>
                  <a:gd name="T26" fmla="*/ 40 w 63"/>
                  <a:gd name="T27" fmla="*/ 23 h 37"/>
                  <a:gd name="T28" fmla="*/ 31 w 63"/>
                  <a:gd name="T29" fmla="*/ 20 h 37"/>
                  <a:gd name="T30" fmla="*/ 25 w 63"/>
                  <a:gd name="T31" fmla="*/ 16 h 37"/>
                  <a:gd name="T32" fmla="*/ 18 w 63"/>
                  <a:gd name="T33" fmla="*/ 11 h 37"/>
                  <a:gd name="T34" fmla="*/ 11 w 63"/>
                  <a:gd name="T35" fmla="*/ 6 h 37"/>
                  <a:gd name="T36" fmla="*/ 7 w 63"/>
                  <a:gd name="T37" fmla="*/ 0 h 37"/>
                  <a:gd name="T38" fmla="*/ 7 w 63"/>
                  <a:gd name="T39" fmla="*/ 0 h 37"/>
                  <a:gd name="T40" fmla="*/ 0 w 63"/>
                  <a:gd name="T41" fmla="*/ 5 h 3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3"/>
                  <a:gd name="T64" fmla="*/ 0 h 37"/>
                  <a:gd name="T65" fmla="*/ 63 w 63"/>
                  <a:gd name="T66" fmla="*/ 37 h 3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3" h="37">
                    <a:moveTo>
                      <a:pt x="0" y="5"/>
                    </a:moveTo>
                    <a:lnTo>
                      <a:pt x="0" y="5"/>
                    </a:lnTo>
                    <a:lnTo>
                      <a:pt x="6" y="11"/>
                    </a:lnTo>
                    <a:lnTo>
                      <a:pt x="13" y="18"/>
                    </a:lnTo>
                    <a:lnTo>
                      <a:pt x="20" y="23"/>
                    </a:lnTo>
                    <a:lnTo>
                      <a:pt x="29" y="27"/>
                    </a:lnTo>
                    <a:lnTo>
                      <a:pt x="37" y="31"/>
                    </a:lnTo>
                    <a:lnTo>
                      <a:pt x="46" y="33"/>
                    </a:lnTo>
                    <a:lnTo>
                      <a:pt x="56" y="35"/>
                    </a:lnTo>
                    <a:lnTo>
                      <a:pt x="63" y="37"/>
                    </a:lnTo>
                    <a:lnTo>
                      <a:pt x="63" y="29"/>
                    </a:lnTo>
                    <a:lnTo>
                      <a:pt x="56" y="28"/>
                    </a:lnTo>
                    <a:lnTo>
                      <a:pt x="48" y="26"/>
                    </a:lnTo>
                    <a:lnTo>
                      <a:pt x="40" y="23"/>
                    </a:lnTo>
                    <a:lnTo>
                      <a:pt x="31" y="20"/>
                    </a:lnTo>
                    <a:lnTo>
                      <a:pt x="25" y="16"/>
                    </a:lnTo>
                    <a:lnTo>
                      <a:pt x="18" y="11"/>
                    </a:lnTo>
                    <a:lnTo>
                      <a:pt x="11" y="6"/>
                    </a:lnTo>
                    <a:lnTo>
                      <a:pt x="7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33" name="Freeform 319"/>
              <p:cNvSpPr>
                <a:spLocks/>
              </p:cNvSpPr>
              <p:nvPr/>
            </p:nvSpPr>
            <p:spPr bwMode="auto">
              <a:xfrm>
                <a:off x="4251" y="2998"/>
                <a:ext cx="32" cy="15"/>
              </a:xfrm>
              <a:custGeom>
                <a:avLst/>
                <a:gdLst>
                  <a:gd name="T0" fmla="*/ 0 w 32"/>
                  <a:gd name="T1" fmla="*/ 11 h 15"/>
                  <a:gd name="T2" fmla="*/ 0 w 32"/>
                  <a:gd name="T3" fmla="*/ 11 h 15"/>
                  <a:gd name="T4" fmla="*/ 9 w 32"/>
                  <a:gd name="T5" fmla="*/ 10 h 15"/>
                  <a:gd name="T6" fmla="*/ 16 w 32"/>
                  <a:gd name="T7" fmla="*/ 10 h 15"/>
                  <a:gd name="T8" fmla="*/ 20 w 32"/>
                  <a:gd name="T9" fmla="*/ 10 h 15"/>
                  <a:gd name="T10" fmla="*/ 25 w 32"/>
                  <a:gd name="T11" fmla="*/ 15 h 15"/>
                  <a:gd name="T12" fmla="*/ 32 w 32"/>
                  <a:gd name="T13" fmla="*/ 10 h 15"/>
                  <a:gd name="T14" fmla="*/ 25 w 32"/>
                  <a:gd name="T15" fmla="*/ 3 h 15"/>
                  <a:gd name="T16" fmla="*/ 16 w 32"/>
                  <a:gd name="T17" fmla="*/ 0 h 15"/>
                  <a:gd name="T18" fmla="*/ 9 w 32"/>
                  <a:gd name="T19" fmla="*/ 3 h 15"/>
                  <a:gd name="T20" fmla="*/ 0 w 32"/>
                  <a:gd name="T21" fmla="*/ 4 h 15"/>
                  <a:gd name="T22" fmla="*/ 0 w 32"/>
                  <a:gd name="T23" fmla="*/ 4 h 15"/>
                  <a:gd name="T24" fmla="*/ 0 w 32"/>
                  <a:gd name="T25" fmla="*/ 11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2"/>
                  <a:gd name="T40" fmla="*/ 0 h 15"/>
                  <a:gd name="T41" fmla="*/ 32 w 32"/>
                  <a:gd name="T42" fmla="*/ 15 h 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2" h="15">
                    <a:moveTo>
                      <a:pt x="0" y="11"/>
                    </a:moveTo>
                    <a:lnTo>
                      <a:pt x="0" y="11"/>
                    </a:lnTo>
                    <a:lnTo>
                      <a:pt x="9" y="10"/>
                    </a:lnTo>
                    <a:lnTo>
                      <a:pt x="16" y="10"/>
                    </a:lnTo>
                    <a:lnTo>
                      <a:pt x="20" y="10"/>
                    </a:lnTo>
                    <a:lnTo>
                      <a:pt x="25" y="15"/>
                    </a:lnTo>
                    <a:lnTo>
                      <a:pt x="32" y="10"/>
                    </a:lnTo>
                    <a:lnTo>
                      <a:pt x="25" y="3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0" y="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34" name="Freeform 320"/>
              <p:cNvSpPr>
                <a:spLocks/>
              </p:cNvSpPr>
              <p:nvPr/>
            </p:nvSpPr>
            <p:spPr bwMode="auto">
              <a:xfrm>
                <a:off x="4210" y="3002"/>
                <a:ext cx="41" cy="13"/>
              </a:xfrm>
              <a:custGeom>
                <a:avLst/>
                <a:gdLst>
                  <a:gd name="T0" fmla="*/ 2 w 41"/>
                  <a:gd name="T1" fmla="*/ 13 h 13"/>
                  <a:gd name="T2" fmla="*/ 2 w 41"/>
                  <a:gd name="T3" fmla="*/ 13 h 13"/>
                  <a:gd name="T4" fmla="*/ 6 w 41"/>
                  <a:gd name="T5" fmla="*/ 12 h 13"/>
                  <a:gd name="T6" fmla="*/ 11 w 41"/>
                  <a:gd name="T7" fmla="*/ 11 h 13"/>
                  <a:gd name="T8" fmla="*/ 16 w 41"/>
                  <a:gd name="T9" fmla="*/ 10 h 13"/>
                  <a:gd name="T10" fmla="*/ 21 w 41"/>
                  <a:gd name="T11" fmla="*/ 10 h 13"/>
                  <a:gd name="T12" fmla="*/ 25 w 41"/>
                  <a:gd name="T13" fmla="*/ 8 h 13"/>
                  <a:gd name="T14" fmla="*/ 32 w 41"/>
                  <a:gd name="T15" fmla="*/ 8 h 13"/>
                  <a:gd name="T16" fmla="*/ 36 w 41"/>
                  <a:gd name="T17" fmla="*/ 7 h 13"/>
                  <a:gd name="T18" fmla="*/ 41 w 41"/>
                  <a:gd name="T19" fmla="*/ 7 h 13"/>
                  <a:gd name="T20" fmla="*/ 41 w 41"/>
                  <a:gd name="T21" fmla="*/ 0 h 13"/>
                  <a:gd name="T22" fmla="*/ 36 w 41"/>
                  <a:gd name="T23" fmla="*/ 0 h 13"/>
                  <a:gd name="T24" fmla="*/ 32 w 41"/>
                  <a:gd name="T25" fmla="*/ 1 h 13"/>
                  <a:gd name="T26" fmla="*/ 25 w 41"/>
                  <a:gd name="T27" fmla="*/ 1 h 13"/>
                  <a:gd name="T28" fmla="*/ 21 w 41"/>
                  <a:gd name="T29" fmla="*/ 2 h 13"/>
                  <a:gd name="T30" fmla="*/ 16 w 41"/>
                  <a:gd name="T31" fmla="*/ 2 h 13"/>
                  <a:gd name="T32" fmla="*/ 11 w 41"/>
                  <a:gd name="T33" fmla="*/ 4 h 13"/>
                  <a:gd name="T34" fmla="*/ 6 w 41"/>
                  <a:gd name="T35" fmla="*/ 5 h 13"/>
                  <a:gd name="T36" fmla="*/ 0 w 41"/>
                  <a:gd name="T37" fmla="*/ 6 h 13"/>
                  <a:gd name="T38" fmla="*/ 0 w 41"/>
                  <a:gd name="T39" fmla="*/ 6 h 13"/>
                  <a:gd name="T40" fmla="*/ 2 w 41"/>
                  <a:gd name="T41" fmla="*/ 13 h 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1"/>
                  <a:gd name="T64" fmla="*/ 0 h 13"/>
                  <a:gd name="T65" fmla="*/ 41 w 41"/>
                  <a:gd name="T66" fmla="*/ 13 h 1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1" h="13">
                    <a:moveTo>
                      <a:pt x="2" y="13"/>
                    </a:moveTo>
                    <a:lnTo>
                      <a:pt x="2" y="13"/>
                    </a:lnTo>
                    <a:lnTo>
                      <a:pt x="6" y="12"/>
                    </a:lnTo>
                    <a:lnTo>
                      <a:pt x="11" y="11"/>
                    </a:lnTo>
                    <a:lnTo>
                      <a:pt x="16" y="10"/>
                    </a:lnTo>
                    <a:lnTo>
                      <a:pt x="21" y="10"/>
                    </a:lnTo>
                    <a:lnTo>
                      <a:pt x="25" y="8"/>
                    </a:lnTo>
                    <a:lnTo>
                      <a:pt x="32" y="8"/>
                    </a:lnTo>
                    <a:lnTo>
                      <a:pt x="36" y="7"/>
                    </a:lnTo>
                    <a:lnTo>
                      <a:pt x="41" y="7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2" y="1"/>
                    </a:lnTo>
                    <a:lnTo>
                      <a:pt x="25" y="1"/>
                    </a:lnTo>
                    <a:lnTo>
                      <a:pt x="21" y="2"/>
                    </a:lnTo>
                    <a:lnTo>
                      <a:pt x="16" y="2"/>
                    </a:lnTo>
                    <a:lnTo>
                      <a:pt x="11" y="4"/>
                    </a:lnTo>
                    <a:lnTo>
                      <a:pt x="6" y="5"/>
                    </a:lnTo>
                    <a:lnTo>
                      <a:pt x="0" y="6"/>
                    </a:lnTo>
                    <a:lnTo>
                      <a:pt x="2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35" name="Freeform 321"/>
              <p:cNvSpPr>
                <a:spLocks/>
              </p:cNvSpPr>
              <p:nvPr/>
            </p:nvSpPr>
            <p:spPr bwMode="auto">
              <a:xfrm>
                <a:off x="4151" y="2996"/>
                <a:ext cx="61" cy="22"/>
              </a:xfrm>
              <a:custGeom>
                <a:avLst/>
                <a:gdLst>
                  <a:gd name="T0" fmla="*/ 0 w 61"/>
                  <a:gd name="T1" fmla="*/ 0 h 22"/>
                  <a:gd name="T2" fmla="*/ 3 w 61"/>
                  <a:gd name="T3" fmla="*/ 7 h 22"/>
                  <a:gd name="T4" fmla="*/ 10 w 61"/>
                  <a:gd name="T5" fmla="*/ 13 h 22"/>
                  <a:gd name="T6" fmla="*/ 19 w 61"/>
                  <a:gd name="T7" fmla="*/ 17 h 22"/>
                  <a:gd name="T8" fmla="*/ 28 w 61"/>
                  <a:gd name="T9" fmla="*/ 18 h 22"/>
                  <a:gd name="T10" fmla="*/ 38 w 61"/>
                  <a:gd name="T11" fmla="*/ 21 h 22"/>
                  <a:gd name="T12" fmla="*/ 47 w 61"/>
                  <a:gd name="T13" fmla="*/ 22 h 22"/>
                  <a:gd name="T14" fmla="*/ 54 w 61"/>
                  <a:gd name="T15" fmla="*/ 21 h 22"/>
                  <a:gd name="T16" fmla="*/ 61 w 61"/>
                  <a:gd name="T17" fmla="*/ 19 h 22"/>
                  <a:gd name="T18" fmla="*/ 59 w 61"/>
                  <a:gd name="T19" fmla="*/ 12 h 22"/>
                  <a:gd name="T20" fmla="*/ 54 w 61"/>
                  <a:gd name="T21" fmla="*/ 13 h 22"/>
                  <a:gd name="T22" fmla="*/ 47 w 61"/>
                  <a:gd name="T23" fmla="*/ 12 h 22"/>
                  <a:gd name="T24" fmla="*/ 38 w 61"/>
                  <a:gd name="T25" fmla="*/ 13 h 22"/>
                  <a:gd name="T26" fmla="*/ 28 w 61"/>
                  <a:gd name="T27" fmla="*/ 11 h 22"/>
                  <a:gd name="T28" fmla="*/ 21 w 61"/>
                  <a:gd name="T29" fmla="*/ 10 h 22"/>
                  <a:gd name="T30" fmla="*/ 15 w 61"/>
                  <a:gd name="T31" fmla="*/ 6 h 22"/>
                  <a:gd name="T32" fmla="*/ 10 w 61"/>
                  <a:gd name="T33" fmla="*/ 2 h 22"/>
                  <a:gd name="T34" fmla="*/ 8 w 61"/>
                  <a:gd name="T35" fmla="*/ 0 h 22"/>
                  <a:gd name="T36" fmla="*/ 0 w 61"/>
                  <a:gd name="T37" fmla="*/ 0 h 2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1"/>
                  <a:gd name="T58" fmla="*/ 0 h 22"/>
                  <a:gd name="T59" fmla="*/ 61 w 61"/>
                  <a:gd name="T60" fmla="*/ 22 h 2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1" h="22">
                    <a:moveTo>
                      <a:pt x="0" y="0"/>
                    </a:moveTo>
                    <a:lnTo>
                      <a:pt x="3" y="7"/>
                    </a:lnTo>
                    <a:lnTo>
                      <a:pt x="10" y="13"/>
                    </a:lnTo>
                    <a:lnTo>
                      <a:pt x="19" y="17"/>
                    </a:lnTo>
                    <a:lnTo>
                      <a:pt x="28" y="18"/>
                    </a:lnTo>
                    <a:lnTo>
                      <a:pt x="38" y="21"/>
                    </a:lnTo>
                    <a:lnTo>
                      <a:pt x="47" y="22"/>
                    </a:lnTo>
                    <a:lnTo>
                      <a:pt x="54" y="21"/>
                    </a:lnTo>
                    <a:lnTo>
                      <a:pt x="61" y="19"/>
                    </a:lnTo>
                    <a:lnTo>
                      <a:pt x="59" y="12"/>
                    </a:lnTo>
                    <a:lnTo>
                      <a:pt x="54" y="13"/>
                    </a:lnTo>
                    <a:lnTo>
                      <a:pt x="47" y="12"/>
                    </a:lnTo>
                    <a:lnTo>
                      <a:pt x="38" y="13"/>
                    </a:lnTo>
                    <a:lnTo>
                      <a:pt x="28" y="11"/>
                    </a:lnTo>
                    <a:lnTo>
                      <a:pt x="21" y="10"/>
                    </a:lnTo>
                    <a:lnTo>
                      <a:pt x="15" y="6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36" name="Freeform 322"/>
              <p:cNvSpPr>
                <a:spLocks/>
              </p:cNvSpPr>
              <p:nvPr/>
            </p:nvSpPr>
            <p:spPr bwMode="auto">
              <a:xfrm>
                <a:off x="4151" y="2992"/>
                <a:ext cx="8" cy="4"/>
              </a:xfrm>
              <a:custGeom>
                <a:avLst/>
                <a:gdLst>
                  <a:gd name="T0" fmla="*/ 8 w 8"/>
                  <a:gd name="T1" fmla="*/ 4 h 4"/>
                  <a:gd name="T2" fmla="*/ 6 w 8"/>
                  <a:gd name="T3" fmla="*/ 1 h 4"/>
                  <a:gd name="T4" fmla="*/ 4 w 8"/>
                  <a:gd name="T5" fmla="*/ 0 h 4"/>
                  <a:gd name="T6" fmla="*/ 1 w 8"/>
                  <a:gd name="T7" fmla="*/ 1 h 4"/>
                  <a:gd name="T8" fmla="*/ 0 w 8"/>
                  <a:gd name="T9" fmla="*/ 4 h 4"/>
                  <a:gd name="T10" fmla="*/ 8 w 8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4"/>
                  <a:gd name="T20" fmla="*/ 8 w 8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4">
                    <a:moveTo>
                      <a:pt x="8" y="4"/>
                    </a:moveTo>
                    <a:lnTo>
                      <a:pt x="6" y="1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37" name="Freeform 323"/>
              <p:cNvSpPr>
                <a:spLocks/>
              </p:cNvSpPr>
              <p:nvPr/>
            </p:nvSpPr>
            <p:spPr bwMode="auto">
              <a:xfrm>
                <a:off x="3951" y="3008"/>
                <a:ext cx="169" cy="176"/>
              </a:xfrm>
              <a:custGeom>
                <a:avLst/>
                <a:gdLst>
                  <a:gd name="T0" fmla="*/ 0 w 169"/>
                  <a:gd name="T1" fmla="*/ 4 h 176"/>
                  <a:gd name="T2" fmla="*/ 8 w 169"/>
                  <a:gd name="T3" fmla="*/ 2 h 176"/>
                  <a:gd name="T4" fmla="*/ 16 w 169"/>
                  <a:gd name="T5" fmla="*/ 2 h 176"/>
                  <a:gd name="T6" fmla="*/ 23 w 169"/>
                  <a:gd name="T7" fmla="*/ 1 h 176"/>
                  <a:gd name="T8" fmla="*/ 31 w 169"/>
                  <a:gd name="T9" fmla="*/ 1 h 176"/>
                  <a:gd name="T10" fmla="*/ 38 w 169"/>
                  <a:gd name="T11" fmla="*/ 0 h 176"/>
                  <a:gd name="T12" fmla="*/ 44 w 169"/>
                  <a:gd name="T13" fmla="*/ 0 h 176"/>
                  <a:gd name="T14" fmla="*/ 50 w 169"/>
                  <a:gd name="T15" fmla="*/ 0 h 176"/>
                  <a:gd name="T16" fmla="*/ 55 w 169"/>
                  <a:gd name="T17" fmla="*/ 0 h 176"/>
                  <a:gd name="T18" fmla="*/ 69 w 169"/>
                  <a:gd name="T19" fmla="*/ 6 h 176"/>
                  <a:gd name="T20" fmla="*/ 84 w 169"/>
                  <a:gd name="T21" fmla="*/ 12 h 176"/>
                  <a:gd name="T22" fmla="*/ 99 w 169"/>
                  <a:gd name="T23" fmla="*/ 20 h 176"/>
                  <a:gd name="T24" fmla="*/ 115 w 169"/>
                  <a:gd name="T25" fmla="*/ 28 h 176"/>
                  <a:gd name="T26" fmla="*/ 128 w 169"/>
                  <a:gd name="T27" fmla="*/ 38 h 176"/>
                  <a:gd name="T28" fmla="*/ 141 w 169"/>
                  <a:gd name="T29" fmla="*/ 48 h 176"/>
                  <a:gd name="T30" fmla="*/ 150 w 169"/>
                  <a:gd name="T31" fmla="*/ 57 h 176"/>
                  <a:gd name="T32" fmla="*/ 155 w 169"/>
                  <a:gd name="T33" fmla="*/ 68 h 176"/>
                  <a:gd name="T34" fmla="*/ 159 w 169"/>
                  <a:gd name="T35" fmla="*/ 87 h 176"/>
                  <a:gd name="T36" fmla="*/ 160 w 169"/>
                  <a:gd name="T37" fmla="*/ 96 h 176"/>
                  <a:gd name="T38" fmla="*/ 160 w 169"/>
                  <a:gd name="T39" fmla="*/ 102 h 176"/>
                  <a:gd name="T40" fmla="*/ 162 w 169"/>
                  <a:gd name="T41" fmla="*/ 107 h 176"/>
                  <a:gd name="T42" fmla="*/ 166 w 169"/>
                  <a:gd name="T43" fmla="*/ 115 h 176"/>
                  <a:gd name="T44" fmla="*/ 169 w 169"/>
                  <a:gd name="T45" fmla="*/ 124 h 176"/>
                  <a:gd name="T46" fmla="*/ 167 w 169"/>
                  <a:gd name="T47" fmla="*/ 134 h 176"/>
                  <a:gd name="T48" fmla="*/ 162 w 169"/>
                  <a:gd name="T49" fmla="*/ 141 h 176"/>
                  <a:gd name="T50" fmla="*/ 155 w 169"/>
                  <a:gd name="T51" fmla="*/ 149 h 176"/>
                  <a:gd name="T52" fmla="*/ 150 w 169"/>
                  <a:gd name="T53" fmla="*/ 157 h 176"/>
                  <a:gd name="T54" fmla="*/ 147 w 169"/>
                  <a:gd name="T55" fmla="*/ 167 h 176"/>
                  <a:gd name="T56" fmla="*/ 144 w 169"/>
                  <a:gd name="T57" fmla="*/ 176 h 176"/>
                  <a:gd name="T58" fmla="*/ 138 w 169"/>
                  <a:gd name="T59" fmla="*/ 143 h 176"/>
                  <a:gd name="T60" fmla="*/ 130 w 169"/>
                  <a:gd name="T61" fmla="*/ 116 h 176"/>
                  <a:gd name="T62" fmla="*/ 120 w 169"/>
                  <a:gd name="T63" fmla="*/ 96 h 176"/>
                  <a:gd name="T64" fmla="*/ 109 w 169"/>
                  <a:gd name="T65" fmla="*/ 81 h 176"/>
                  <a:gd name="T66" fmla="*/ 95 w 169"/>
                  <a:gd name="T67" fmla="*/ 68 h 176"/>
                  <a:gd name="T68" fmla="*/ 81 w 169"/>
                  <a:gd name="T69" fmla="*/ 59 h 176"/>
                  <a:gd name="T70" fmla="*/ 66 w 169"/>
                  <a:gd name="T71" fmla="*/ 51 h 176"/>
                  <a:gd name="T72" fmla="*/ 50 w 169"/>
                  <a:gd name="T73" fmla="*/ 45 h 176"/>
                  <a:gd name="T74" fmla="*/ 41 w 169"/>
                  <a:gd name="T75" fmla="*/ 40 h 176"/>
                  <a:gd name="T76" fmla="*/ 34 w 169"/>
                  <a:gd name="T77" fmla="*/ 35 h 176"/>
                  <a:gd name="T78" fmla="*/ 28 w 169"/>
                  <a:gd name="T79" fmla="*/ 31 h 176"/>
                  <a:gd name="T80" fmla="*/ 25 w 169"/>
                  <a:gd name="T81" fmla="*/ 26 h 176"/>
                  <a:gd name="T82" fmla="*/ 20 w 169"/>
                  <a:gd name="T83" fmla="*/ 20 h 176"/>
                  <a:gd name="T84" fmla="*/ 15 w 169"/>
                  <a:gd name="T85" fmla="*/ 15 h 176"/>
                  <a:gd name="T86" fmla="*/ 9 w 169"/>
                  <a:gd name="T87" fmla="*/ 9 h 176"/>
                  <a:gd name="T88" fmla="*/ 0 w 169"/>
                  <a:gd name="T89" fmla="*/ 4 h 17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69"/>
                  <a:gd name="T136" fmla="*/ 0 h 176"/>
                  <a:gd name="T137" fmla="*/ 169 w 169"/>
                  <a:gd name="T138" fmla="*/ 176 h 17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69" h="176">
                    <a:moveTo>
                      <a:pt x="0" y="4"/>
                    </a:moveTo>
                    <a:lnTo>
                      <a:pt x="8" y="2"/>
                    </a:lnTo>
                    <a:lnTo>
                      <a:pt x="16" y="2"/>
                    </a:lnTo>
                    <a:lnTo>
                      <a:pt x="23" y="1"/>
                    </a:lnTo>
                    <a:lnTo>
                      <a:pt x="31" y="1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5" y="0"/>
                    </a:lnTo>
                    <a:lnTo>
                      <a:pt x="69" y="6"/>
                    </a:lnTo>
                    <a:lnTo>
                      <a:pt x="84" y="12"/>
                    </a:lnTo>
                    <a:lnTo>
                      <a:pt x="99" y="20"/>
                    </a:lnTo>
                    <a:lnTo>
                      <a:pt x="115" y="28"/>
                    </a:lnTo>
                    <a:lnTo>
                      <a:pt x="128" y="38"/>
                    </a:lnTo>
                    <a:lnTo>
                      <a:pt x="141" y="48"/>
                    </a:lnTo>
                    <a:lnTo>
                      <a:pt x="150" y="57"/>
                    </a:lnTo>
                    <a:lnTo>
                      <a:pt x="155" y="68"/>
                    </a:lnTo>
                    <a:lnTo>
                      <a:pt x="159" y="87"/>
                    </a:lnTo>
                    <a:lnTo>
                      <a:pt x="160" y="96"/>
                    </a:lnTo>
                    <a:lnTo>
                      <a:pt x="160" y="102"/>
                    </a:lnTo>
                    <a:lnTo>
                      <a:pt x="162" y="107"/>
                    </a:lnTo>
                    <a:lnTo>
                      <a:pt x="166" y="115"/>
                    </a:lnTo>
                    <a:lnTo>
                      <a:pt x="169" y="124"/>
                    </a:lnTo>
                    <a:lnTo>
                      <a:pt x="167" y="134"/>
                    </a:lnTo>
                    <a:lnTo>
                      <a:pt x="162" y="141"/>
                    </a:lnTo>
                    <a:lnTo>
                      <a:pt x="155" y="149"/>
                    </a:lnTo>
                    <a:lnTo>
                      <a:pt x="150" y="157"/>
                    </a:lnTo>
                    <a:lnTo>
                      <a:pt x="147" y="167"/>
                    </a:lnTo>
                    <a:lnTo>
                      <a:pt x="144" y="176"/>
                    </a:lnTo>
                    <a:lnTo>
                      <a:pt x="138" y="143"/>
                    </a:lnTo>
                    <a:lnTo>
                      <a:pt x="130" y="116"/>
                    </a:lnTo>
                    <a:lnTo>
                      <a:pt x="120" y="96"/>
                    </a:lnTo>
                    <a:lnTo>
                      <a:pt x="109" y="81"/>
                    </a:lnTo>
                    <a:lnTo>
                      <a:pt x="95" y="68"/>
                    </a:lnTo>
                    <a:lnTo>
                      <a:pt x="81" y="59"/>
                    </a:lnTo>
                    <a:lnTo>
                      <a:pt x="66" y="51"/>
                    </a:lnTo>
                    <a:lnTo>
                      <a:pt x="50" y="45"/>
                    </a:lnTo>
                    <a:lnTo>
                      <a:pt x="41" y="40"/>
                    </a:lnTo>
                    <a:lnTo>
                      <a:pt x="34" y="35"/>
                    </a:lnTo>
                    <a:lnTo>
                      <a:pt x="28" y="31"/>
                    </a:lnTo>
                    <a:lnTo>
                      <a:pt x="25" y="26"/>
                    </a:lnTo>
                    <a:lnTo>
                      <a:pt x="20" y="20"/>
                    </a:lnTo>
                    <a:lnTo>
                      <a:pt x="15" y="15"/>
                    </a:lnTo>
                    <a:lnTo>
                      <a:pt x="9" y="9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38" name="Freeform 324"/>
              <p:cNvSpPr>
                <a:spLocks/>
              </p:cNvSpPr>
              <p:nvPr/>
            </p:nvSpPr>
            <p:spPr bwMode="auto">
              <a:xfrm>
                <a:off x="3951" y="3003"/>
                <a:ext cx="60" cy="12"/>
              </a:xfrm>
              <a:custGeom>
                <a:avLst/>
                <a:gdLst>
                  <a:gd name="T0" fmla="*/ 56 w 60"/>
                  <a:gd name="T1" fmla="*/ 1 h 12"/>
                  <a:gd name="T2" fmla="*/ 55 w 60"/>
                  <a:gd name="T3" fmla="*/ 0 h 12"/>
                  <a:gd name="T4" fmla="*/ 50 w 60"/>
                  <a:gd name="T5" fmla="*/ 0 h 12"/>
                  <a:gd name="T6" fmla="*/ 44 w 60"/>
                  <a:gd name="T7" fmla="*/ 0 h 12"/>
                  <a:gd name="T8" fmla="*/ 38 w 60"/>
                  <a:gd name="T9" fmla="*/ 1 h 12"/>
                  <a:gd name="T10" fmla="*/ 31 w 60"/>
                  <a:gd name="T11" fmla="*/ 3 h 12"/>
                  <a:gd name="T12" fmla="*/ 23 w 60"/>
                  <a:gd name="T13" fmla="*/ 3 h 12"/>
                  <a:gd name="T14" fmla="*/ 16 w 60"/>
                  <a:gd name="T15" fmla="*/ 4 h 12"/>
                  <a:gd name="T16" fmla="*/ 8 w 60"/>
                  <a:gd name="T17" fmla="*/ 4 h 12"/>
                  <a:gd name="T18" fmla="*/ 0 w 60"/>
                  <a:gd name="T19" fmla="*/ 5 h 12"/>
                  <a:gd name="T20" fmla="*/ 0 w 60"/>
                  <a:gd name="T21" fmla="*/ 12 h 12"/>
                  <a:gd name="T22" fmla="*/ 8 w 60"/>
                  <a:gd name="T23" fmla="*/ 11 h 12"/>
                  <a:gd name="T24" fmla="*/ 16 w 60"/>
                  <a:gd name="T25" fmla="*/ 11 h 12"/>
                  <a:gd name="T26" fmla="*/ 23 w 60"/>
                  <a:gd name="T27" fmla="*/ 10 h 12"/>
                  <a:gd name="T28" fmla="*/ 31 w 60"/>
                  <a:gd name="T29" fmla="*/ 10 h 12"/>
                  <a:gd name="T30" fmla="*/ 38 w 60"/>
                  <a:gd name="T31" fmla="*/ 9 h 12"/>
                  <a:gd name="T32" fmla="*/ 44 w 60"/>
                  <a:gd name="T33" fmla="*/ 10 h 12"/>
                  <a:gd name="T34" fmla="*/ 50 w 60"/>
                  <a:gd name="T35" fmla="*/ 10 h 12"/>
                  <a:gd name="T36" fmla="*/ 55 w 60"/>
                  <a:gd name="T37" fmla="*/ 10 h 12"/>
                  <a:gd name="T38" fmla="*/ 54 w 60"/>
                  <a:gd name="T39" fmla="*/ 9 h 12"/>
                  <a:gd name="T40" fmla="*/ 55 w 60"/>
                  <a:gd name="T41" fmla="*/ 10 h 12"/>
                  <a:gd name="T42" fmla="*/ 59 w 60"/>
                  <a:gd name="T43" fmla="*/ 9 h 12"/>
                  <a:gd name="T44" fmla="*/ 60 w 60"/>
                  <a:gd name="T45" fmla="*/ 5 h 12"/>
                  <a:gd name="T46" fmla="*/ 59 w 60"/>
                  <a:gd name="T47" fmla="*/ 1 h 12"/>
                  <a:gd name="T48" fmla="*/ 55 w 60"/>
                  <a:gd name="T49" fmla="*/ 0 h 12"/>
                  <a:gd name="T50" fmla="*/ 56 w 60"/>
                  <a:gd name="T51" fmla="*/ 1 h 1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0"/>
                  <a:gd name="T79" fmla="*/ 0 h 12"/>
                  <a:gd name="T80" fmla="*/ 60 w 60"/>
                  <a:gd name="T81" fmla="*/ 12 h 1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0" h="12">
                    <a:moveTo>
                      <a:pt x="56" y="1"/>
                    </a:moveTo>
                    <a:lnTo>
                      <a:pt x="55" y="0"/>
                    </a:lnTo>
                    <a:lnTo>
                      <a:pt x="50" y="0"/>
                    </a:lnTo>
                    <a:lnTo>
                      <a:pt x="44" y="0"/>
                    </a:lnTo>
                    <a:lnTo>
                      <a:pt x="38" y="1"/>
                    </a:lnTo>
                    <a:lnTo>
                      <a:pt x="31" y="3"/>
                    </a:lnTo>
                    <a:lnTo>
                      <a:pt x="23" y="3"/>
                    </a:lnTo>
                    <a:lnTo>
                      <a:pt x="16" y="4"/>
                    </a:lnTo>
                    <a:lnTo>
                      <a:pt x="8" y="4"/>
                    </a:lnTo>
                    <a:lnTo>
                      <a:pt x="0" y="5"/>
                    </a:lnTo>
                    <a:lnTo>
                      <a:pt x="0" y="12"/>
                    </a:lnTo>
                    <a:lnTo>
                      <a:pt x="8" y="11"/>
                    </a:lnTo>
                    <a:lnTo>
                      <a:pt x="16" y="11"/>
                    </a:lnTo>
                    <a:lnTo>
                      <a:pt x="23" y="10"/>
                    </a:lnTo>
                    <a:lnTo>
                      <a:pt x="31" y="10"/>
                    </a:lnTo>
                    <a:lnTo>
                      <a:pt x="38" y="9"/>
                    </a:lnTo>
                    <a:lnTo>
                      <a:pt x="44" y="10"/>
                    </a:lnTo>
                    <a:lnTo>
                      <a:pt x="50" y="10"/>
                    </a:lnTo>
                    <a:lnTo>
                      <a:pt x="55" y="10"/>
                    </a:lnTo>
                    <a:lnTo>
                      <a:pt x="54" y="9"/>
                    </a:lnTo>
                    <a:lnTo>
                      <a:pt x="55" y="10"/>
                    </a:lnTo>
                    <a:lnTo>
                      <a:pt x="59" y="9"/>
                    </a:lnTo>
                    <a:lnTo>
                      <a:pt x="60" y="5"/>
                    </a:lnTo>
                    <a:lnTo>
                      <a:pt x="59" y="1"/>
                    </a:lnTo>
                    <a:lnTo>
                      <a:pt x="55" y="0"/>
                    </a:lnTo>
                    <a:lnTo>
                      <a:pt x="56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39" name="Freeform 325"/>
              <p:cNvSpPr>
                <a:spLocks/>
              </p:cNvSpPr>
              <p:nvPr/>
            </p:nvSpPr>
            <p:spPr bwMode="auto">
              <a:xfrm>
                <a:off x="4005" y="3004"/>
                <a:ext cx="105" cy="74"/>
              </a:xfrm>
              <a:custGeom>
                <a:avLst/>
                <a:gdLst>
                  <a:gd name="T0" fmla="*/ 105 w 105"/>
                  <a:gd name="T1" fmla="*/ 72 h 74"/>
                  <a:gd name="T2" fmla="*/ 105 w 105"/>
                  <a:gd name="T3" fmla="*/ 71 h 74"/>
                  <a:gd name="T4" fmla="*/ 100 w 105"/>
                  <a:gd name="T5" fmla="*/ 59 h 74"/>
                  <a:gd name="T6" fmla="*/ 89 w 105"/>
                  <a:gd name="T7" fmla="*/ 49 h 74"/>
                  <a:gd name="T8" fmla="*/ 77 w 105"/>
                  <a:gd name="T9" fmla="*/ 38 h 74"/>
                  <a:gd name="T10" fmla="*/ 63 w 105"/>
                  <a:gd name="T11" fmla="*/ 28 h 74"/>
                  <a:gd name="T12" fmla="*/ 46 w 105"/>
                  <a:gd name="T13" fmla="*/ 20 h 74"/>
                  <a:gd name="T14" fmla="*/ 32 w 105"/>
                  <a:gd name="T15" fmla="*/ 13 h 74"/>
                  <a:gd name="T16" fmla="*/ 16 w 105"/>
                  <a:gd name="T17" fmla="*/ 6 h 74"/>
                  <a:gd name="T18" fmla="*/ 2 w 105"/>
                  <a:gd name="T19" fmla="*/ 0 h 74"/>
                  <a:gd name="T20" fmla="*/ 0 w 105"/>
                  <a:gd name="T21" fmla="*/ 8 h 74"/>
                  <a:gd name="T22" fmla="*/ 13 w 105"/>
                  <a:gd name="T23" fmla="*/ 14 h 74"/>
                  <a:gd name="T24" fmla="*/ 29 w 105"/>
                  <a:gd name="T25" fmla="*/ 20 h 74"/>
                  <a:gd name="T26" fmla="*/ 44 w 105"/>
                  <a:gd name="T27" fmla="*/ 27 h 74"/>
                  <a:gd name="T28" fmla="*/ 58 w 105"/>
                  <a:gd name="T29" fmla="*/ 36 h 74"/>
                  <a:gd name="T30" fmla="*/ 72 w 105"/>
                  <a:gd name="T31" fmla="*/ 45 h 74"/>
                  <a:gd name="T32" fmla="*/ 84 w 105"/>
                  <a:gd name="T33" fmla="*/ 54 h 74"/>
                  <a:gd name="T34" fmla="*/ 93 w 105"/>
                  <a:gd name="T35" fmla="*/ 64 h 74"/>
                  <a:gd name="T36" fmla="*/ 97 w 105"/>
                  <a:gd name="T37" fmla="*/ 74 h 74"/>
                  <a:gd name="T38" fmla="*/ 97 w 105"/>
                  <a:gd name="T39" fmla="*/ 72 h 74"/>
                  <a:gd name="T40" fmla="*/ 105 w 105"/>
                  <a:gd name="T41" fmla="*/ 72 h 7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5"/>
                  <a:gd name="T64" fmla="*/ 0 h 74"/>
                  <a:gd name="T65" fmla="*/ 105 w 105"/>
                  <a:gd name="T66" fmla="*/ 74 h 7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5" h="74">
                    <a:moveTo>
                      <a:pt x="105" y="72"/>
                    </a:moveTo>
                    <a:lnTo>
                      <a:pt x="105" y="71"/>
                    </a:lnTo>
                    <a:lnTo>
                      <a:pt x="100" y="59"/>
                    </a:lnTo>
                    <a:lnTo>
                      <a:pt x="89" y="49"/>
                    </a:lnTo>
                    <a:lnTo>
                      <a:pt x="77" y="38"/>
                    </a:lnTo>
                    <a:lnTo>
                      <a:pt x="63" y="28"/>
                    </a:lnTo>
                    <a:lnTo>
                      <a:pt x="46" y="20"/>
                    </a:lnTo>
                    <a:lnTo>
                      <a:pt x="32" y="13"/>
                    </a:lnTo>
                    <a:lnTo>
                      <a:pt x="16" y="6"/>
                    </a:lnTo>
                    <a:lnTo>
                      <a:pt x="2" y="0"/>
                    </a:lnTo>
                    <a:lnTo>
                      <a:pt x="0" y="8"/>
                    </a:lnTo>
                    <a:lnTo>
                      <a:pt x="13" y="14"/>
                    </a:lnTo>
                    <a:lnTo>
                      <a:pt x="29" y="20"/>
                    </a:lnTo>
                    <a:lnTo>
                      <a:pt x="44" y="27"/>
                    </a:lnTo>
                    <a:lnTo>
                      <a:pt x="58" y="36"/>
                    </a:lnTo>
                    <a:lnTo>
                      <a:pt x="72" y="45"/>
                    </a:lnTo>
                    <a:lnTo>
                      <a:pt x="84" y="54"/>
                    </a:lnTo>
                    <a:lnTo>
                      <a:pt x="93" y="64"/>
                    </a:lnTo>
                    <a:lnTo>
                      <a:pt x="97" y="74"/>
                    </a:lnTo>
                    <a:lnTo>
                      <a:pt x="97" y="72"/>
                    </a:lnTo>
                    <a:lnTo>
                      <a:pt x="105" y="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40" name="Freeform 326"/>
              <p:cNvSpPr>
                <a:spLocks/>
              </p:cNvSpPr>
              <p:nvPr/>
            </p:nvSpPr>
            <p:spPr bwMode="auto">
              <a:xfrm>
                <a:off x="4102" y="3076"/>
                <a:ext cx="15" cy="42"/>
              </a:xfrm>
              <a:custGeom>
                <a:avLst/>
                <a:gdLst>
                  <a:gd name="T0" fmla="*/ 15 w 15"/>
                  <a:gd name="T1" fmla="*/ 37 h 42"/>
                  <a:gd name="T2" fmla="*/ 15 w 15"/>
                  <a:gd name="T3" fmla="*/ 37 h 42"/>
                  <a:gd name="T4" fmla="*/ 13 w 15"/>
                  <a:gd name="T5" fmla="*/ 34 h 42"/>
                  <a:gd name="T6" fmla="*/ 13 w 15"/>
                  <a:gd name="T7" fmla="*/ 28 h 42"/>
                  <a:gd name="T8" fmla="*/ 11 w 15"/>
                  <a:gd name="T9" fmla="*/ 19 h 42"/>
                  <a:gd name="T10" fmla="*/ 8 w 15"/>
                  <a:gd name="T11" fmla="*/ 0 h 42"/>
                  <a:gd name="T12" fmla="*/ 0 w 15"/>
                  <a:gd name="T13" fmla="*/ 0 h 42"/>
                  <a:gd name="T14" fmla="*/ 4 w 15"/>
                  <a:gd name="T15" fmla="*/ 19 h 42"/>
                  <a:gd name="T16" fmla="*/ 5 w 15"/>
                  <a:gd name="T17" fmla="*/ 28 h 42"/>
                  <a:gd name="T18" fmla="*/ 5 w 15"/>
                  <a:gd name="T19" fmla="*/ 34 h 42"/>
                  <a:gd name="T20" fmla="*/ 8 w 15"/>
                  <a:gd name="T21" fmla="*/ 42 h 42"/>
                  <a:gd name="T22" fmla="*/ 8 w 15"/>
                  <a:gd name="T23" fmla="*/ 42 h 42"/>
                  <a:gd name="T24" fmla="*/ 15 w 15"/>
                  <a:gd name="T25" fmla="*/ 37 h 4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"/>
                  <a:gd name="T40" fmla="*/ 0 h 42"/>
                  <a:gd name="T41" fmla="*/ 15 w 15"/>
                  <a:gd name="T42" fmla="*/ 42 h 4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" h="42">
                    <a:moveTo>
                      <a:pt x="15" y="37"/>
                    </a:moveTo>
                    <a:lnTo>
                      <a:pt x="15" y="37"/>
                    </a:lnTo>
                    <a:lnTo>
                      <a:pt x="13" y="34"/>
                    </a:lnTo>
                    <a:lnTo>
                      <a:pt x="13" y="28"/>
                    </a:lnTo>
                    <a:lnTo>
                      <a:pt x="11" y="19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4" y="19"/>
                    </a:lnTo>
                    <a:lnTo>
                      <a:pt x="5" y="28"/>
                    </a:lnTo>
                    <a:lnTo>
                      <a:pt x="5" y="34"/>
                    </a:lnTo>
                    <a:lnTo>
                      <a:pt x="8" y="42"/>
                    </a:lnTo>
                    <a:lnTo>
                      <a:pt x="15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41" name="Freeform 327"/>
              <p:cNvSpPr>
                <a:spLocks/>
              </p:cNvSpPr>
              <p:nvPr/>
            </p:nvSpPr>
            <p:spPr bwMode="auto">
              <a:xfrm>
                <a:off x="4110" y="3113"/>
                <a:ext cx="13" cy="40"/>
              </a:xfrm>
              <a:custGeom>
                <a:avLst/>
                <a:gdLst>
                  <a:gd name="T0" fmla="*/ 6 w 13"/>
                  <a:gd name="T1" fmla="*/ 40 h 40"/>
                  <a:gd name="T2" fmla="*/ 6 w 13"/>
                  <a:gd name="T3" fmla="*/ 40 h 40"/>
                  <a:gd name="T4" fmla="*/ 12 w 13"/>
                  <a:gd name="T5" fmla="*/ 30 h 40"/>
                  <a:gd name="T6" fmla="*/ 13 w 13"/>
                  <a:gd name="T7" fmla="*/ 19 h 40"/>
                  <a:gd name="T8" fmla="*/ 11 w 13"/>
                  <a:gd name="T9" fmla="*/ 8 h 40"/>
                  <a:gd name="T10" fmla="*/ 7 w 13"/>
                  <a:gd name="T11" fmla="*/ 0 h 40"/>
                  <a:gd name="T12" fmla="*/ 0 w 13"/>
                  <a:gd name="T13" fmla="*/ 5 h 40"/>
                  <a:gd name="T14" fmla="*/ 3 w 13"/>
                  <a:gd name="T15" fmla="*/ 11 h 40"/>
                  <a:gd name="T16" fmla="*/ 6 w 13"/>
                  <a:gd name="T17" fmla="*/ 19 h 40"/>
                  <a:gd name="T18" fmla="*/ 5 w 13"/>
                  <a:gd name="T19" fmla="*/ 28 h 40"/>
                  <a:gd name="T20" fmla="*/ 1 w 13"/>
                  <a:gd name="T21" fmla="*/ 33 h 40"/>
                  <a:gd name="T22" fmla="*/ 1 w 13"/>
                  <a:gd name="T23" fmla="*/ 33 h 40"/>
                  <a:gd name="T24" fmla="*/ 6 w 13"/>
                  <a:gd name="T25" fmla="*/ 40 h 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40"/>
                  <a:gd name="T41" fmla="*/ 13 w 13"/>
                  <a:gd name="T42" fmla="*/ 40 h 4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40">
                    <a:moveTo>
                      <a:pt x="6" y="40"/>
                    </a:moveTo>
                    <a:lnTo>
                      <a:pt x="6" y="40"/>
                    </a:lnTo>
                    <a:lnTo>
                      <a:pt x="12" y="30"/>
                    </a:lnTo>
                    <a:lnTo>
                      <a:pt x="13" y="19"/>
                    </a:lnTo>
                    <a:lnTo>
                      <a:pt x="11" y="8"/>
                    </a:lnTo>
                    <a:lnTo>
                      <a:pt x="7" y="0"/>
                    </a:lnTo>
                    <a:lnTo>
                      <a:pt x="0" y="5"/>
                    </a:lnTo>
                    <a:lnTo>
                      <a:pt x="3" y="11"/>
                    </a:lnTo>
                    <a:lnTo>
                      <a:pt x="6" y="19"/>
                    </a:lnTo>
                    <a:lnTo>
                      <a:pt x="5" y="28"/>
                    </a:lnTo>
                    <a:lnTo>
                      <a:pt x="1" y="33"/>
                    </a:lnTo>
                    <a:lnTo>
                      <a:pt x="6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42" name="Freeform 328"/>
              <p:cNvSpPr>
                <a:spLocks/>
              </p:cNvSpPr>
              <p:nvPr/>
            </p:nvSpPr>
            <p:spPr bwMode="auto">
              <a:xfrm>
                <a:off x="4092" y="3146"/>
                <a:ext cx="24" cy="41"/>
              </a:xfrm>
              <a:custGeom>
                <a:avLst/>
                <a:gdLst>
                  <a:gd name="T0" fmla="*/ 0 w 24"/>
                  <a:gd name="T1" fmla="*/ 38 h 41"/>
                  <a:gd name="T2" fmla="*/ 7 w 24"/>
                  <a:gd name="T3" fmla="*/ 38 h 41"/>
                  <a:gd name="T4" fmla="*/ 9 w 24"/>
                  <a:gd name="T5" fmla="*/ 30 h 41"/>
                  <a:gd name="T6" fmla="*/ 13 w 24"/>
                  <a:gd name="T7" fmla="*/ 21 h 41"/>
                  <a:gd name="T8" fmla="*/ 18 w 24"/>
                  <a:gd name="T9" fmla="*/ 13 h 41"/>
                  <a:gd name="T10" fmla="*/ 24 w 24"/>
                  <a:gd name="T11" fmla="*/ 7 h 41"/>
                  <a:gd name="T12" fmla="*/ 19 w 24"/>
                  <a:gd name="T13" fmla="*/ 0 h 41"/>
                  <a:gd name="T14" fmla="*/ 10 w 24"/>
                  <a:gd name="T15" fmla="*/ 8 h 41"/>
                  <a:gd name="T16" fmla="*/ 6 w 24"/>
                  <a:gd name="T17" fmla="*/ 18 h 41"/>
                  <a:gd name="T18" fmla="*/ 2 w 24"/>
                  <a:gd name="T19" fmla="*/ 28 h 41"/>
                  <a:gd name="T20" fmla="*/ 0 w 24"/>
                  <a:gd name="T21" fmla="*/ 38 h 41"/>
                  <a:gd name="T22" fmla="*/ 7 w 24"/>
                  <a:gd name="T23" fmla="*/ 38 h 41"/>
                  <a:gd name="T24" fmla="*/ 0 w 24"/>
                  <a:gd name="T25" fmla="*/ 38 h 41"/>
                  <a:gd name="T26" fmla="*/ 1 w 24"/>
                  <a:gd name="T27" fmla="*/ 40 h 41"/>
                  <a:gd name="T28" fmla="*/ 3 w 24"/>
                  <a:gd name="T29" fmla="*/ 41 h 41"/>
                  <a:gd name="T30" fmla="*/ 6 w 24"/>
                  <a:gd name="T31" fmla="*/ 40 h 41"/>
                  <a:gd name="T32" fmla="*/ 7 w 24"/>
                  <a:gd name="T33" fmla="*/ 38 h 41"/>
                  <a:gd name="T34" fmla="*/ 0 w 24"/>
                  <a:gd name="T35" fmla="*/ 38 h 4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4"/>
                  <a:gd name="T55" fmla="*/ 0 h 41"/>
                  <a:gd name="T56" fmla="*/ 24 w 24"/>
                  <a:gd name="T57" fmla="*/ 41 h 4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4" h="41">
                    <a:moveTo>
                      <a:pt x="0" y="38"/>
                    </a:moveTo>
                    <a:lnTo>
                      <a:pt x="7" y="38"/>
                    </a:lnTo>
                    <a:lnTo>
                      <a:pt x="9" y="30"/>
                    </a:lnTo>
                    <a:lnTo>
                      <a:pt x="13" y="21"/>
                    </a:lnTo>
                    <a:lnTo>
                      <a:pt x="18" y="13"/>
                    </a:lnTo>
                    <a:lnTo>
                      <a:pt x="24" y="7"/>
                    </a:lnTo>
                    <a:lnTo>
                      <a:pt x="19" y="0"/>
                    </a:lnTo>
                    <a:lnTo>
                      <a:pt x="10" y="8"/>
                    </a:lnTo>
                    <a:lnTo>
                      <a:pt x="6" y="18"/>
                    </a:lnTo>
                    <a:lnTo>
                      <a:pt x="2" y="28"/>
                    </a:lnTo>
                    <a:lnTo>
                      <a:pt x="0" y="38"/>
                    </a:lnTo>
                    <a:lnTo>
                      <a:pt x="7" y="38"/>
                    </a:lnTo>
                    <a:lnTo>
                      <a:pt x="0" y="38"/>
                    </a:lnTo>
                    <a:lnTo>
                      <a:pt x="1" y="40"/>
                    </a:lnTo>
                    <a:lnTo>
                      <a:pt x="3" y="41"/>
                    </a:lnTo>
                    <a:lnTo>
                      <a:pt x="6" y="40"/>
                    </a:lnTo>
                    <a:lnTo>
                      <a:pt x="7" y="3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43" name="Freeform 329"/>
              <p:cNvSpPr>
                <a:spLocks/>
              </p:cNvSpPr>
              <p:nvPr/>
            </p:nvSpPr>
            <p:spPr bwMode="auto">
              <a:xfrm>
                <a:off x="4000" y="3049"/>
                <a:ext cx="99" cy="135"/>
              </a:xfrm>
              <a:custGeom>
                <a:avLst/>
                <a:gdLst>
                  <a:gd name="T0" fmla="*/ 0 w 99"/>
                  <a:gd name="T1" fmla="*/ 8 h 135"/>
                  <a:gd name="T2" fmla="*/ 0 w 99"/>
                  <a:gd name="T3" fmla="*/ 8 h 135"/>
                  <a:gd name="T4" fmla="*/ 16 w 99"/>
                  <a:gd name="T5" fmla="*/ 14 h 135"/>
                  <a:gd name="T6" fmla="*/ 29 w 99"/>
                  <a:gd name="T7" fmla="*/ 21 h 135"/>
                  <a:gd name="T8" fmla="*/ 44 w 99"/>
                  <a:gd name="T9" fmla="*/ 31 h 135"/>
                  <a:gd name="T10" fmla="*/ 56 w 99"/>
                  <a:gd name="T11" fmla="*/ 42 h 135"/>
                  <a:gd name="T12" fmla="*/ 67 w 99"/>
                  <a:gd name="T13" fmla="*/ 58 h 135"/>
                  <a:gd name="T14" fmla="*/ 77 w 99"/>
                  <a:gd name="T15" fmla="*/ 76 h 135"/>
                  <a:gd name="T16" fmla="*/ 85 w 99"/>
                  <a:gd name="T17" fmla="*/ 102 h 135"/>
                  <a:gd name="T18" fmla="*/ 92 w 99"/>
                  <a:gd name="T19" fmla="*/ 135 h 135"/>
                  <a:gd name="T20" fmla="*/ 99 w 99"/>
                  <a:gd name="T21" fmla="*/ 135 h 135"/>
                  <a:gd name="T22" fmla="*/ 93 w 99"/>
                  <a:gd name="T23" fmla="*/ 102 h 135"/>
                  <a:gd name="T24" fmla="*/ 84 w 99"/>
                  <a:gd name="T25" fmla="*/ 74 h 135"/>
                  <a:gd name="T26" fmla="*/ 74 w 99"/>
                  <a:gd name="T27" fmla="*/ 53 h 135"/>
                  <a:gd name="T28" fmla="*/ 63 w 99"/>
                  <a:gd name="T29" fmla="*/ 37 h 135"/>
                  <a:gd name="T30" fmla="*/ 49 w 99"/>
                  <a:gd name="T31" fmla="*/ 24 h 135"/>
                  <a:gd name="T32" fmla="*/ 34 w 99"/>
                  <a:gd name="T33" fmla="*/ 14 h 135"/>
                  <a:gd name="T34" fmla="*/ 18 w 99"/>
                  <a:gd name="T35" fmla="*/ 7 h 135"/>
                  <a:gd name="T36" fmla="*/ 2 w 99"/>
                  <a:gd name="T37" fmla="*/ 0 h 135"/>
                  <a:gd name="T38" fmla="*/ 2 w 99"/>
                  <a:gd name="T39" fmla="*/ 0 h 135"/>
                  <a:gd name="T40" fmla="*/ 0 w 99"/>
                  <a:gd name="T41" fmla="*/ 8 h 13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9"/>
                  <a:gd name="T64" fmla="*/ 0 h 135"/>
                  <a:gd name="T65" fmla="*/ 99 w 99"/>
                  <a:gd name="T66" fmla="*/ 135 h 13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9" h="135">
                    <a:moveTo>
                      <a:pt x="0" y="8"/>
                    </a:moveTo>
                    <a:lnTo>
                      <a:pt x="0" y="8"/>
                    </a:lnTo>
                    <a:lnTo>
                      <a:pt x="16" y="14"/>
                    </a:lnTo>
                    <a:lnTo>
                      <a:pt x="29" y="21"/>
                    </a:lnTo>
                    <a:lnTo>
                      <a:pt x="44" y="31"/>
                    </a:lnTo>
                    <a:lnTo>
                      <a:pt x="56" y="42"/>
                    </a:lnTo>
                    <a:lnTo>
                      <a:pt x="67" y="58"/>
                    </a:lnTo>
                    <a:lnTo>
                      <a:pt x="77" y="76"/>
                    </a:lnTo>
                    <a:lnTo>
                      <a:pt x="85" y="102"/>
                    </a:lnTo>
                    <a:lnTo>
                      <a:pt x="92" y="135"/>
                    </a:lnTo>
                    <a:lnTo>
                      <a:pt x="99" y="135"/>
                    </a:lnTo>
                    <a:lnTo>
                      <a:pt x="93" y="102"/>
                    </a:lnTo>
                    <a:lnTo>
                      <a:pt x="84" y="74"/>
                    </a:lnTo>
                    <a:lnTo>
                      <a:pt x="74" y="53"/>
                    </a:lnTo>
                    <a:lnTo>
                      <a:pt x="63" y="37"/>
                    </a:lnTo>
                    <a:lnTo>
                      <a:pt x="49" y="24"/>
                    </a:lnTo>
                    <a:lnTo>
                      <a:pt x="34" y="14"/>
                    </a:lnTo>
                    <a:lnTo>
                      <a:pt x="18" y="7"/>
                    </a:lnTo>
                    <a:lnTo>
                      <a:pt x="2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44" name="Freeform 330"/>
              <p:cNvSpPr>
                <a:spLocks/>
              </p:cNvSpPr>
              <p:nvPr/>
            </p:nvSpPr>
            <p:spPr bwMode="auto">
              <a:xfrm>
                <a:off x="3948" y="3008"/>
                <a:ext cx="54" cy="49"/>
              </a:xfrm>
              <a:custGeom>
                <a:avLst/>
                <a:gdLst>
                  <a:gd name="T0" fmla="*/ 3 w 54"/>
                  <a:gd name="T1" fmla="*/ 0 h 49"/>
                  <a:gd name="T2" fmla="*/ 2 w 54"/>
                  <a:gd name="T3" fmla="*/ 7 h 49"/>
                  <a:gd name="T4" fmla="*/ 9 w 54"/>
                  <a:gd name="T5" fmla="*/ 12 h 49"/>
                  <a:gd name="T6" fmla="*/ 15 w 54"/>
                  <a:gd name="T7" fmla="*/ 17 h 49"/>
                  <a:gd name="T8" fmla="*/ 20 w 54"/>
                  <a:gd name="T9" fmla="*/ 22 h 49"/>
                  <a:gd name="T10" fmla="*/ 24 w 54"/>
                  <a:gd name="T11" fmla="*/ 28 h 49"/>
                  <a:gd name="T12" fmla="*/ 29 w 54"/>
                  <a:gd name="T13" fmla="*/ 33 h 49"/>
                  <a:gd name="T14" fmla="*/ 35 w 54"/>
                  <a:gd name="T15" fmla="*/ 39 h 49"/>
                  <a:gd name="T16" fmla="*/ 41 w 54"/>
                  <a:gd name="T17" fmla="*/ 44 h 49"/>
                  <a:gd name="T18" fmla="*/ 52 w 54"/>
                  <a:gd name="T19" fmla="*/ 49 h 49"/>
                  <a:gd name="T20" fmla="*/ 54 w 54"/>
                  <a:gd name="T21" fmla="*/ 41 h 49"/>
                  <a:gd name="T22" fmla="*/ 46 w 54"/>
                  <a:gd name="T23" fmla="*/ 37 h 49"/>
                  <a:gd name="T24" fmla="*/ 40 w 54"/>
                  <a:gd name="T25" fmla="*/ 32 h 49"/>
                  <a:gd name="T26" fmla="*/ 34 w 54"/>
                  <a:gd name="T27" fmla="*/ 28 h 49"/>
                  <a:gd name="T28" fmla="*/ 31 w 54"/>
                  <a:gd name="T29" fmla="*/ 23 h 49"/>
                  <a:gd name="T30" fmla="*/ 25 w 54"/>
                  <a:gd name="T31" fmla="*/ 17 h 49"/>
                  <a:gd name="T32" fmla="*/ 20 w 54"/>
                  <a:gd name="T33" fmla="*/ 12 h 49"/>
                  <a:gd name="T34" fmla="*/ 14 w 54"/>
                  <a:gd name="T35" fmla="*/ 5 h 49"/>
                  <a:gd name="T36" fmla="*/ 4 w 54"/>
                  <a:gd name="T37" fmla="*/ 0 h 49"/>
                  <a:gd name="T38" fmla="*/ 3 w 54"/>
                  <a:gd name="T39" fmla="*/ 7 h 49"/>
                  <a:gd name="T40" fmla="*/ 4 w 54"/>
                  <a:gd name="T41" fmla="*/ 0 h 49"/>
                  <a:gd name="T42" fmla="*/ 1 w 54"/>
                  <a:gd name="T43" fmla="*/ 0 h 49"/>
                  <a:gd name="T44" fmla="*/ 0 w 54"/>
                  <a:gd name="T45" fmla="*/ 2 h 49"/>
                  <a:gd name="T46" fmla="*/ 0 w 54"/>
                  <a:gd name="T47" fmla="*/ 5 h 49"/>
                  <a:gd name="T48" fmla="*/ 2 w 54"/>
                  <a:gd name="T49" fmla="*/ 7 h 49"/>
                  <a:gd name="T50" fmla="*/ 3 w 54"/>
                  <a:gd name="T51" fmla="*/ 0 h 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4"/>
                  <a:gd name="T79" fmla="*/ 0 h 49"/>
                  <a:gd name="T80" fmla="*/ 54 w 54"/>
                  <a:gd name="T81" fmla="*/ 49 h 4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4" h="49">
                    <a:moveTo>
                      <a:pt x="3" y="0"/>
                    </a:moveTo>
                    <a:lnTo>
                      <a:pt x="2" y="7"/>
                    </a:lnTo>
                    <a:lnTo>
                      <a:pt x="9" y="12"/>
                    </a:lnTo>
                    <a:lnTo>
                      <a:pt x="15" y="17"/>
                    </a:lnTo>
                    <a:lnTo>
                      <a:pt x="20" y="22"/>
                    </a:lnTo>
                    <a:lnTo>
                      <a:pt x="24" y="28"/>
                    </a:lnTo>
                    <a:lnTo>
                      <a:pt x="29" y="33"/>
                    </a:lnTo>
                    <a:lnTo>
                      <a:pt x="35" y="39"/>
                    </a:lnTo>
                    <a:lnTo>
                      <a:pt x="41" y="44"/>
                    </a:lnTo>
                    <a:lnTo>
                      <a:pt x="52" y="49"/>
                    </a:lnTo>
                    <a:lnTo>
                      <a:pt x="54" y="41"/>
                    </a:lnTo>
                    <a:lnTo>
                      <a:pt x="46" y="37"/>
                    </a:lnTo>
                    <a:lnTo>
                      <a:pt x="40" y="32"/>
                    </a:lnTo>
                    <a:lnTo>
                      <a:pt x="34" y="28"/>
                    </a:lnTo>
                    <a:lnTo>
                      <a:pt x="31" y="23"/>
                    </a:lnTo>
                    <a:lnTo>
                      <a:pt x="25" y="17"/>
                    </a:lnTo>
                    <a:lnTo>
                      <a:pt x="20" y="12"/>
                    </a:lnTo>
                    <a:lnTo>
                      <a:pt x="14" y="5"/>
                    </a:lnTo>
                    <a:lnTo>
                      <a:pt x="4" y="0"/>
                    </a:lnTo>
                    <a:lnTo>
                      <a:pt x="3" y="7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45" name="Freeform 331"/>
              <p:cNvSpPr>
                <a:spLocks/>
              </p:cNvSpPr>
              <p:nvPr/>
            </p:nvSpPr>
            <p:spPr bwMode="auto">
              <a:xfrm>
                <a:off x="2938" y="2357"/>
                <a:ext cx="349" cy="181"/>
              </a:xfrm>
              <a:custGeom>
                <a:avLst/>
                <a:gdLst>
                  <a:gd name="T0" fmla="*/ 12 w 349"/>
                  <a:gd name="T1" fmla="*/ 51 h 181"/>
                  <a:gd name="T2" fmla="*/ 40 w 349"/>
                  <a:gd name="T3" fmla="*/ 38 h 181"/>
                  <a:gd name="T4" fmla="*/ 61 w 349"/>
                  <a:gd name="T5" fmla="*/ 16 h 181"/>
                  <a:gd name="T6" fmla="*/ 79 w 349"/>
                  <a:gd name="T7" fmla="*/ 9 h 181"/>
                  <a:gd name="T8" fmla="*/ 91 w 349"/>
                  <a:gd name="T9" fmla="*/ 7 h 181"/>
                  <a:gd name="T10" fmla="*/ 106 w 349"/>
                  <a:gd name="T11" fmla="*/ 8 h 181"/>
                  <a:gd name="T12" fmla="*/ 129 w 349"/>
                  <a:gd name="T13" fmla="*/ 2 h 181"/>
                  <a:gd name="T14" fmla="*/ 158 w 349"/>
                  <a:gd name="T15" fmla="*/ 3 h 181"/>
                  <a:gd name="T16" fmla="*/ 197 w 349"/>
                  <a:gd name="T17" fmla="*/ 18 h 181"/>
                  <a:gd name="T18" fmla="*/ 225 w 349"/>
                  <a:gd name="T19" fmla="*/ 35 h 181"/>
                  <a:gd name="T20" fmla="*/ 244 w 349"/>
                  <a:gd name="T21" fmla="*/ 39 h 181"/>
                  <a:gd name="T22" fmla="*/ 257 w 349"/>
                  <a:gd name="T23" fmla="*/ 44 h 181"/>
                  <a:gd name="T24" fmla="*/ 273 w 349"/>
                  <a:gd name="T25" fmla="*/ 55 h 181"/>
                  <a:gd name="T26" fmla="*/ 286 w 349"/>
                  <a:gd name="T27" fmla="*/ 79 h 181"/>
                  <a:gd name="T28" fmla="*/ 299 w 349"/>
                  <a:gd name="T29" fmla="*/ 103 h 181"/>
                  <a:gd name="T30" fmla="*/ 317 w 349"/>
                  <a:gd name="T31" fmla="*/ 123 h 181"/>
                  <a:gd name="T32" fmla="*/ 330 w 349"/>
                  <a:gd name="T33" fmla="*/ 156 h 181"/>
                  <a:gd name="T34" fmla="*/ 338 w 349"/>
                  <a:gd name="T35" fmla="*/ 177 h 181"/>
                  <a:gd name="T36" fmla="*/ 313 w 349"/>
                  <a:gd name="T37" fmla="*/ 157 h 181"/>
                  <a:gd name="T38" fmla="*/ 296 w 349"/>
                  <a:gd name="T39" fmla="*/ 131 h 181"/>
                  <a:gd name="T40" fmla="*/ 278 w 349"/>
                  <a:gd name="T41" fmla="*/ 94 h 181"/>
                  <a:gd name="T42" fmla="*/ 250 w 349"/>
                  <a:gd name="T43" fmla="*/ 68 h 181"/>
                  <a:gd name="T44" fmla="*/ 230 w 349"/>
                  <a:gd name="T45" fmla="*/ 45 h 181"/>
                  <a:gd name="T46" fmla="*/ 210 w 349"/>
                  <a:gd name="T47" fmla="*/ 41 h 181"/>
                  <a:gd name="T48" fmla="*/ 190 w 349"/>
                  <a:gd name="T49" fmla="*/ 33 h 181"/>
                  <a:gd name="T50" fmla="*/ 172 w 349"/>
                  <a:gd name="T51" fmla="*/ 27 h 181"/>
                  <a:gd name="T52" fmla="*/ 152 w 349"/>
                  <a:gd name="T53" fmla="*/ 31 h 181"/>
                  <a:gd name="T54" fmla="*/ 151 w 349"/>
                  <a:gd name="T55" fmla="*/ 41 h 181"/>
                  <a:gd name="T56" fmla="*/ 175 w 349"/>
                  <a:gd name="T57" fmla="*/ 50 h 181"/>
                  <a:gd name="T58" fmla="*/ 193 w 349"/>
                  <a:gd name="T59" fmla="*/ 61 h 181"/>
                  <a:gd name="T60" fmla="*/ 207 w 349"/>
                  <a:gd name="T61" fmla="*/ 72 h 181"/>
                  <a:gd name="T62" fmla="*/ 228 w 349"/>
                  <a:gd name="T63" fmla="*/ 84 h 181"/>
                  <a:gd name="T64" fmla="*/ 247 w 349"/>
                  <a:gd name="T65" fmla="*/ 105 h 181"/>
                  <a:gd name="T66" fmla="*/ 245 w 349"/>
                  <a:gd name="T67" fmla="*/ 117 h 181"/>
                  <a:gd name="T68" fmla="*/ 219 w 349"/>
                  <a:gd name="T69" fmla="*/ 97 h 181"/>
                  <a:gd name="T70" fmla="*/ 196 w 349"/>
                  <a:gd name="T71" fmla="*/ 81 h 181"/>
                  <a:gd name="T72" fmla="*/ 172 w 349"/>
                  <a:gd name="T73" fmla="*/ 72 h 181"/>
                  <a:gd name="T74" fmla="*/ 151 w 349"/>
                  <a:gd name="T75" fmla="*/ 63 h 181"/>
                  <a:gd name="T76" fmla="*/ 135 w 349"/>
                  <a:gd name="T77" fmla="*/ 57 h 181"/>
                  <a:gd name="T78" fmla="*/ 105 w 349"/>
                  <a:gd name="T79" fmla="*/ 58 h 181"/>
                  <a:gd name="T80" fmla="*/ 80 w 349"/>
                  <a:gd name="T81" fmla="*/ 57 h 181"/>
                  <a:gd name="T82" fmla="*/ 61 w 349"/>
                  <a:gd name="T83" fmla="*/ 58 h 181"/>
                  <a:gd name="T84" fmla="*/ 33 w 349"/>
                  <a:gd name="T85" fmla="*/ 63 h 181"/>
                  <a:gd name="T86" fmla="*/ 7 w 349"/>
                  <a:gd name="T87" fmla="*/ 68 h 18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49"/>
                  <a:gd name="T133" fmla="*/ 0 h 181"/>
                  <a:gd name="T134" fmla="*/ 349 w 349"/>
                  <a:gd name="T135" fmla="*/ 181 h 18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49" h="181">
                    <a:moveTo>
                      <a:pt x="0" y="68"/>
                    </a:moveTo>
                    <a:lnTo>
                      <a:pt x="5" y="58"/>
                    </a:lnTo>
                    <a:lnTo>
                      <a:pt x="12" y="51"/>
                    </a:lnTo>
                    <a:lnTo>
                      <a:pt x="21" y="46"/>
                    </a:lnTo>
                    <a:lnTo>
                      <a:pt x="30" y="42"/>
                    </a:lnTo>
                    <a:lnTo>
                      <a:pt x="40" y="38"/>
                    </a:lnTo>
                    <a:lnTo>
                      <a:pt x="47" y="30"/>
                    </a:lnTo>
                    <a:lnTo>
                      <a:pt x="54" y="22"/>
                    </a:lnTo>
                    <a:lnTo>
                      <a:pt x="61" y="16"/>
                    </a:lnTo>
                    <a:lnTo>
                      <a:pt x="67" y="13"/>
                    </a:lnTo>
                    <a:lnTo>
                      <a:pt x="73" y="11"/>
                    </a:lnTo>
                    <a:lnTo>
                      <a:pt x="79" y="9"/>
                    </a:lnTo>
                    <a:lnTo>
                      <a:pt x="84" y="8"/>
                    </a:lnTo>
                    <a:lnTo>
                      <a:pt x="88" y="7"/>
                    </a:lnTo>
                    <a:lnTo>
                      <a:pt x="91" y="7"/>
                    </a:lnTo>
                    <a:lnTo>
                      <a:pt x="95" y="7"/>
                    </a:lnTo>
                    <a:lnTo>
                      <a:pt x="99" y="8"/>
                    </a:lnTo>
                    <a:lnTo>
                      <a:pt x="106" y="8"/>
                    </a:lnTo>
                    <a:lnTo>
                      <a:pt x="114" y="7"/>
                    </a:lnTo>
                    <a:lnTo>
                      <a:pt x="123" y="5"/>
                    </a:lnTo>
                    <a:lnTo>
                      <a:pt x="129" y="2"/>
                    </a:lnTo>
                    <a:lnTo>
                      <a:pt x="136" y="0"/>
                    </a:lnTo>
                    <a:lnTo>
                      <a:pt x="146" y="1"/>
                    </a:lnTo>
                    <a:lnTo>
                      <a:pt x="158" y="3"/>
                    </a:lnTo>
                    <a:lnTo>
                      <a:pt x="172" y="7"/>
                    </a:lnTo>
                    <a:lnTo>
                      <a:pt x="185" y="12"/>
                    </a:lnTo>
                    <a:lnTo>
                      <a:pt x="197" y="18"/>
                    </a:lnTo>
                    <a:lnTo>
                      <a:pt x="208" y="23"/>
                    </a:lnTo>
                    <a:lnTo>
                      <a:pt x="216" y="28"/>
                    </a:lnTo>
                    <a:lnTo>
                      <a:pt x="225" y="35"/>
                    </a:lnTo>
                    <a:lnTo>
                      <a:pt x="232" y="38"/>
                    </a:lnTo>
                    <a:lnTo>
                      <a:pt x="238" y="39"/>
                    </a:lnTo>
                    <a:lnTo>
                      <a:pt x="244" y="39"/>
                    </a:lnTo>
                    <a:lnTo>
                      <a:pt x="247" y="39"/>
                    </a:lnTo>
                    <a:lnTo>
                      <a:pt x="251" y="41"/>
                    </a:lnTo>
                    <a:lnTo>
                      <a:pt x="257" y="44"/>
                    </a:lnTo>
                    <a:lnTo>
                      <a:pt x="262" y="46"/>
                    </a:lnTo>
                    <a:lnTo>
                      <a:pt x="267" y="51"/>
                    </a:lnTo>
                    <a:lnTo>
                      <a:pt x="273" y="55"/>
                    </a:lnTo>
                    <a:lnTo>
                      <a:pt x="277" y="61"/>
                    </a:lnTo>
                    <a:lnTo>
                      <a:pt x="280" y="67"/>
                    </a:lnTo>
                    <a:lnTo>
                      <a:pt x="286" y="79"/>
                    </a:lnTo>
                    <a:lnTo>
                      <a:pt x="290" y="89"/>
                    </a:lnTo>
                    <a:lnTo>
                      <a:pt x="295" y="97"/>
                    </a:lnTo>
                    <a:lnTo>
                      <a:pt x="299" y="103"/>
                    </a:lnTo>
                    <a:lnTo>
                      <a:pt x="305" y="109"/>
                    </a:lnTo>
                    <a:lnTo>
                      <a:pt x="311" y="116"/>
                    </a:lnTo>
                    <a:lnTo>
                      <a:pt x="317" y="123"/>
                    </a:lnTo>
                    <a:lnTo>
                      <a:pt x="321" y="130"/>
                    </a:lnTo>
                    <a:lnTo>
                      <a:pt x="324" y="141"/>
                    </a:lnTo>
                    <a:lnTo>
                      <a:pt x="330" y="156"/>
                    </a:lnTo>
                    <a:lnTo>
                      <a:pt x="338" y="170"/>
                    </a:lnTo>
                    <a:lnTo>
                      <a:pt x="349" y="181"/>
                    </a:lnTo>
                    <a:lnTo>
                      <a:pt x="338" y="177"/>
                    </a:lnTo>
                    <a:lnTo>
                      <a:pt x="328" y="172"/>
                    </a:lnTo>
                    <a:lnTo>
                      <a:pt x="321" y="164"/>
                    </a:lnTo>
                    <a:lnTo>
                      <a:pt x="313" y="157"/>
                    </a:lnTo>
                    <a:lnTo>
                      <a:pt x="306" y="150"/>
                    </a:lnTo>
                    <a:lnTo>
                      <a:pt x="301" y="141"/>
                    </a:lnTo>
                    <a:lnTo>
                      <a:pt x="296" y="131"/>
                    </a:lnTo>
                    <a:lnTo>
                      <a:pt x="291" y="123"/>
                    </a:lnTo>
                    <a:lnTo>
                      <a:pt x="284" y="106"/>
                    </a:lnTo>
                    <a:lnTo>
                      <a:pt x="278" y="94"/>
                    </a:lnTo>
                    <a:lnTo>
                      <a:pt x="271" y="85"/>
                    </a:lnTo>
                    <a:lnTo>
                      <a:pt x="261" y="77"/>
                    </a:lnTo>
                    <a:lnTo>
                      <a:pt x="250" y="68"/>
                    </a:lnTo>
                    <a:lnTo>
                      <a:pt x="243" y="59"/>
                    </a:lnTo>
                    <a:lnTo>
                      <a:pt x="236" y="52"/>
                    </a:lnTo>
                    <a:lnTo>
                      <a:pt x="230" y="45"/>
                    </a:lnTo>
                    <a:lnTo>
                      <a:pt x="223" y="45"/>
                    </a:lnTo>
                    <a:lnTo>
                      <a:pt x="217" y="42"/>
                    </a:lnTo>
                    <a:lnTo>
                      <a:pt x="210" y="41"/>
                    </a:lnTo>
                    <a:lnTo>
                      <a:pt x="204" y="38"/>
                    </a:lnTo>
                    <a:lnTo>
                      <a:pt x="196" y="35"/>
                    </a:lnTo>
                    <a:lnTo>
                      <a:pt x="190" y="33"/>
                    </a:lnTo>
                    <a:lnTo>
                      <a:pt x="184" y="30"/>
                    </a:lnTo>
                    <a:lnTo>
                      <a:pt x="178" y="28"/>
                    </a:lnTo>
                    <a:lnTo>
                      <a:pt x="172" y="27"/>
                    </a:lnTo>
                    <a:lnTo>
                      <a:pt x="164" y="28"/>
                    </a:lnTo>
                    <a:lnTo>
                      <a:pt x="158" y="29"/>
                    </a:lnTo>
                    <a:lnTo>
                      <a:pt x="152" y="31"/>
                    </a:lnTo>
                    <a:lnTo>
                      <a:pt x="149" y="35"/>
                    </a:lnTo>
                    <a:lnTo>
                      <a:pt x="149" y="38"/>
                    </a:lnTo>
                    <a:lnTo>
                      <a:pt x="151" y="41"/>
                    </a:lnTo>
                    <a:lnTo>
                      <a:pt x="158" y="44"/>
                    </a:lnTo>
                    <a:lnTo>
                      <a:pt x="167" y="46"/>
                    </a:lnTo>
                    <a:lnTo>
                      <a:pt x="175" y="50"/>
                    </a:lnTo>
                    <a:lnTo>
                      <a:pt x="182" y="53"/>
                    </a:lnTo>
                    <a:lnTo>
                      <a:pt x="188" y="57"/>
                    </a:lnTo>
                    <a:lnTo>
                      <a:pt x="193" y="61"/>
                    </a:lnTo>
                    <a:lnTo>
                      <a:pt x="197" y="64"/>
                    </a:lnTo>
                    <a:lnTo>
                      <a:pt x="202" y="68"/>
                    </a:lnTo>
                    <a:lnTo>
                      <a:pt x="207" y="72"/>
                    </a:lnTo>
                    <a:lnTo>
                      <a:pt x="213" y="75"/>
                    </a:lnTo>
                    <a:lnTo>
                      <a:pt x="221" y="79"/>
                    </a:lnTo>
                    <a:lnTo>
                      <a:pt x="228" y="84"/>
                    </a:lnTo>
                    <a:lnTo>
                      <a:pt x="235" y="90"/>
                    </a:lnTo>
                    <a:lnTo>
                      <a:pt x="243" y="97"/>
                    </a:lnTo>
                    <a:lnTo>
                      <a:pt x="247" y="105"/>
                    </a:lnTo>
                    <a:lnTo>
                      <a:pt x="252" y="113"/>
                    </a:lnTo>
                    <a:lnTo>
                      <a:pt x="255" y="123"/>
                    </a:lnTo>
                    <a:lnTo>
                      <a:pt x="245" y="117"/>
                    </a:lnTo>
                    <a:lnTo>
                      <a:pt x="236" y="111"/>
                    </a:lnTo>
                    <a:lnTo>
                      <a:pt x="228" y="103"/>
                    </a:lnTo>
                    <a:lnTo>
                      <a:pt x="219" y="97"/>
                    </a:lnTo>
                    <a:lnTo>
                      <a:pt x="212" y="91"/>
                    </a:lnTo>
                    <a:lnTo>
                      <a:pt x="204" y="85"/>
                    </a:lnTo>
                    <a:lnTo>
                      <a:pt x="196" y="81"/>
                    </a:lnTo>
                    <a:lnTo>
                      <a:pt x="188" y="78"/>
                    </a:lnTo>
                    <a:lnTo>
                      <a:pt x="179" y="75"/>
                    </a:lnTo>
                    <a:lnTo>
                      <a:pt x="172" y="72"/>
                    </a:lnTo>
                    <a:lnTo>
                      <a:pt x="164" y="69"/>
                    </a:lnTo>
                    <a:lnTo>
                      <a:pt x="157" y="66"/>
                    </a:lnTo>
                    <a:lnTo>
                      <a:pt x="151" y="63"/>
                    </a:lnTo>
                    <a:lnTo>
                      <a:pt x="145" y="61"/>
                    </a:lnTo>
                    <a:lnTo>
                      <a:pt x="140" y="58"/>
                    </a:lnTo>
                    <a:lnTo>
                      <a:pt x="135" y="57"/>
                    </a:lnTo>
                    <a:lnTo>
                      <a:pt x="124" y="58"/>
                    </a:lnTo>
                    <a:lnTo>
                      <a:pt x="114" y="58"/>
                    </a:lnTo>
                    <a:lnTo>
                      <a:pt x="105" y="58"/>
                    </a:lnTo>
                    <a:lnTo>
                      <a:pt x="96" y="58"/>
                    </a:lnTo>
                    <a:lnTo>
                      <a:pt x="88" y="58"/>
                    </a:lnTo>
                    <a:lnTo>
                      <a:pt x="80" y="57"/>
                    </a:lnTo>
                    <a:lnTo>
                      <a:pt x="74" y="56"/>
                    </a:lnTo>
                    <a:lnTo>
                      <a:pt x="69" y="56"/>
                    </a:lnTo>
                    <a:lnTo>
                      <a:pt x="61" y="58"/>
                    </a:lnTo>
                    <a:lnTo>
                      <a:pt x="52" y="59"/>
                    </a:lnTo>
                    <a:lnTo>
                      <a:pt x="43" y="62"/>
                    </a:lnTo>
                    <a:lnTo>
                      <a:pt x="33" y="63"/>
                    </a:lnTo>
                    <a:lnTo>
                      <a:pt x="24" y="66"/>
                    </a:lnTo>
                    <a:lnTo>
                      <a:pt x="14" y="67"/>
                    </a:lnTo>
                    <a:lnTo>
                      <a:pt x="7" y="68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46" name="Freeform 332"/>
              <p:cNvSpPr>
                <a:spLocks/>
              </p:cNvSpPr>
              <p:nvPr/>
            </p:nvSpPr>
            <p:spPr bwMode="auto">
              <a:xfrm>
                <a:off x="2934" y="2396"/>
                <a:ext cx="36" cy="30"/>
              </a:xfrm>
              <a:custGeom>
                <a:avLst/>
                <a:gdLst>
                  <a:gd name="T0" fmla="*/ 33 w 36"/>
                  <a:gd name="T1" fmla="*/ 0 h 30"/>
                  <a:gd name="T2" fmla="*/ 33 w 36"/>
                  <a:gd name="T3" fmla="*/ 0 h 30"/>
                  <a:gd name="T4" fmla="*/ 23 w 36"/>
                  <a:gd name="T5" fmla="*/ 3 h 30"/>
                  <a:gd name="T6" fmla="*/ 14 w 36"/>
                  <a:gd name="T7" fmla="*/ 8 h 30"/>
                  <a:gd name="T8" fmla="*/ 5 w 36"/>
                  <a:gd name="T9" fmla="*/ 17 h 30"/>
                  <a:gd name="T10" fmla="*/ 0 w 36"/>
                  <a:gd name="T11" fmla="*/ 28 h 30"/>
                  <a:gd name="T12" fmla="*/ 8 w 36"/>
                  <a:gd name="T13" fmla="*/ 30 h 30"/>
                  <a:gd name="T14" fmla="*/ 12 w 36"/>
                  <a:gd name="T15" fmla="*/ 22 h 30"/>
                  <a:gd name="T16" fmla="*/ 18 w 36"/>
                  <a:gd name="T17" fmla="*/ 16 h 30"/>
                  <a:gd name="T18" fmla="*/ 26 w 36"/>
                  <a:gd name="T19" fmla="*/ 11 h 30"/>
                  <a:gd name="T20" fmla="*/ 36 w 36"/>
                  <a:gd name="T21" fmla="*/ 7 h 30"/>
                  <a:gd name="T22" fmla="*/ 36 w 36"/>
                  <a:gd name="T23" fmla="*/ 7 h 30"/>
                  <a:gd name="T24" fmla="*/ 33 w 36"/>
                  <a:gd name="T25" fmla="*/ 0 h 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30"/>
                  <a:gd name="T41" fmla="*/ 36 w 36"/>
                  <a:gd name="T42" fmla="*/ 30 h 3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30">
                    <a:moveTo>
                      <a:pt x="33" y="0"/>
                    </a:moveTo>
                    <a:lnTo>
                      <a:pt x="33" y="0"/>
                    </a:lnTo>
                    <a:lnTo>
                      <a:pt x="23" y="3"/>
                    </a:lnTo>
                    <a:lnTo>
                      <a:pt x="14" y="8"/>
                    </a:lnTo>
                    <a:lnTo>
                      <a:pt x="5" y="17"/>
                    </a:lnTo>
                    <a:lnTo>
                      <a:pt x="0" y="2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6"/>
                    </a:lnTo>
                    <a:lnTo>
                      <a:pt x="26" y="11"/>
                    </a:lnTo>
                    <a:lnTo>
                      <a:pt x="36" y="7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47" name="Freeform 333"/>
              <p:cNvSpPr>
                <a:spLocks/>
              </p:cNvSpPr>
              <p:nvPr/>
            </p:nvSpPr>
            <p:spPr bwMode="auto">
              <a:xfrm>
                <a:off x="2967" y="2369"/>
                <a:ext cx="37" cy="34"/>
              </a:xfrm>
              <a:custGeom>
                <a:avLst/>
                <a:gdLst>
                  <a:gd name="T0" fmla="*/ 31 w 37"/>
                  <a:gd name="T1" fmla="*/ 0 h 34"/>
                  <a:gd name="T2" fmla="*/ 29 w 37"/>
                  <a:gd name="T3" fmla="*/ 0 h 34"/>
                  <a:gd name="T4" fmla="*/ 22 w 37"/>
                  <a:gd name="T5" fmla="*/ 7 h 34"/>
                  <a:gd name="T6" fmla="*/ 15 w 37"/>
                  <a:gd name="T7" fmla="*/ 16 h 34"/>
                  <a:gd name="T8" fmla="*/ 9 w 37"/>
                  <a:gd name="T9" fmla="*/ 22 h 34"/>
                  <a:gd name="T10" fmla="*/ 0 w 37"/>
                  <a:gd name="T11" fmla="*/ 27 h 34"/>
                  <a:gd name="T12" fmla="*/ 3 w 37"/>
                  <a:gd name="T13" fmla="*/ 34 h 34"/>
                  <a:gd name="T14" fmla="*/ 14 w 37"/>
                  <a:gd name="T15" fmla="*/ 29 h 34"/>
                  <a:gd name="T16" fmla="*/ 22 w 37"/>
                  <a:gd name="T17" fmla="*/ 21 h 34"/>
                  <a:gd name="T18" fmla="*/ 27 w 37"/>
                  <a:gd name="T19" fmla="*/ 12 h 34"/>
                  <a:gd name="T20" fmla="*/ 34 w 37"/>
                  <a:gd name="T21" fmla="*/ 7 h 34"/>
                  <a:gd name="T22" fmla="*/ 33 w 37"/>
                  <a:gd name="T23" fmla="*/ 7 h 34"/>
                  <a:gd name="T24" fmla="*/ 34 w 37"/>
                  <a:gd name="T25" fmla="*/ 7 h 34"/>
                  <a:gd name="T26" fmla="*/ 37 w 37"/>
                  <a:gd name="T27" fmla="*/ 5 h 34"/>
                  <a:gd name="T28" fmla="*/ 35 w 37"/>
                  <a:gd name="T29" fmla="*/ 1 h 34"/>
                  <a:gd name="T30" fmla="*/ 33 w 37"/>
                  <a:gd name="T31" fmla="*/ 0 h 34"/>
                  <a:gd name="T32" fmla="*/ 29 w 37"/>
                  <a:gd name="T33" fmla="*/ 0 h 34"/>
                  <a:gd name="T34" fmla="*/ 31 w 37"/>
                  <a:gd name="T35" fmla="*/ 0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7"/>
                  <a:gd name="T55" fmla="*/ 0 h 34"/>
                  <a:gd name="T56" fmla="*/ 37 w 37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7" h="34">
                    <a:moveTo>
                      <a:pt x="31" y="0"/>
                    </a:moveTo>
                    <a:lnTo>
                      <a:pt x="29" y="0"/>
                    </a:lnTo>
                    <a:lnTo>
                      <a:pt x="22" y="7"/>
                    </a:lnTo>
                    <a:lnTo>
                      <a:pt x="15" y="16"/>
                    </a:lnTo>
                    <a:lnTo>
                      <a:pt x="9" y="22"/>
                    </a:lnTo>
                    <a:lnTo>
                      <a:pt x="0" y="27"/>
                    </a:lnTo>
                    <a:lnTo>
                      <a:pt x="3" y="34"/>
                    </a:lnTo>
                    <a:lnTo>
                      <a:pt x="14" y="29"/>
                    </a:lnTo>
                    <a:lnTo>
                      <a:pt x="22" y="21"/>
                    </a:lnTo>
                    <a:lnTo>
                      <a:pt x="27" y="12"/>
                    </a:lnTo>
                    <a:lnTo>
                      <a:pt x="34" y="7"/>
                    </a:lnTo>
                    <a:lnTo>
                      <a:pt x="33" y="7"/>
                    </a:lnTo>
                    <a:lnTo>
                      <a:pt x="34" y="7"/>
                    </a:lnTo>
                    <a:lnTo>
                      <a:pt x="37" y="5"/>
                    </a:lnTo>
                    <a:lnTo>
                      <a:pt x="35" y="1"/>
                    </a:lnTo>
                    <a:lnTo>
                      <a:pt x="33" y="0"/>
                    </a:lnTo>
                    <a:lnTo>
                      <a:pt x="29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48" name="Freeform 334"/>
              <p:cNvSpPr>
                <a:spLocks/>
              </p:cNvSpPr>
              <p:nvPr/>
            </p:nvSpPr>
            <p:spPr bwMode="auto">
              <a:xfrm>
                <a:off x="2998" y="2359"/>
                <a:ext cx="40" cy="17"/>
              </a:xfrm>
              <a:custGeom>
                <a:avLst/>
                <a:gdLst>
                  <a:gd name="T0" fmla="*/ 39 w 40"/>
                  <a:gd name="T1" fmla="*/ 3 h 17"/>
                  <a:gd name="T2" fmla="*/ 40 w 40"/>
                  <a:gd name="T3" fmla="*/ 3 h 17"/>
                  <a:gd name="T4" fmla="*/ 35 w 40"/>
                  <a:gd name="T5" fmla="*/ 1 h 17"/>
                  <a:gd name="T6" fmla="*/ 31 w 40"/>
                  <a:gd name="T7" fmla="*/ 0 h 17"/>
                  <a:gd name="T8" fmla="*/ 28 w 40"/>
                  <a:gd name="T9" fmla="*/ 1 h 17"/>
                  <a:gd name="T10" fmla="*/ 23 w 40"/>
                  <a:gd name="T11" fmla="*/ 3 h 17"/>
                  <a:gd name="T12" fmla="*/ 19 w 40"/>
                  <a:gd name="T13" fmla="*/ 4 h 17"/>
                  <a:gd name="T14" fmla="*/ 12 w 40"/>
                  <a:gd name="T15" fmla="*/ 5 h 17"/>
                  <a:gd name="T16" fmla="*/ 6 w 40"/>
                  <a:gd name="T17" fmla="*/ 7 h 17"/>
                  <a:gd name="T18" fmla="*/ 0 w 40"/>
                  <a:gd name="T19" fmla="*/ 10 h 17"/>
                  <a:gd name="T20" fmla="*/ 2 w 40"/>
                  <a:gd name="T21" fmla="*/ 17 h 17"/>
                  <a:gd name="T22" fmla="*/ 8 w 40"/>
                  <a:gd name="T23" fmla="*/ 15 h 17"/>
                  <a:gd name="T24" fmla="*/ 14 w 40"/>
                  <a:gd name="T25" fmla="*/ 12 h 17"/>
                  <a:gd name="T26" fmla="*/ 19 w 40"/>
                  <a:gd name="T27" fmla="*/ 11 h 17"/>
                  <a:gd name="T28" fmla="*/ 25 w 40"/>
                  <a:gd name="T29" fmla="*/ 10 h 17"/>
                  <a:gd name="T30" fmla="*/ 28 w 40"/>
                  <a:gd name="T31" fmla="*/ 9 h 17"/>
                  <a:gd name="T32" fmla="*/ 31 w 40"/>
                  <a:gd name="T33" fmla="*/ 10 h 17"/>
                  <a:gd name="T34" fmla="*/ 35 w 40"/>
                  <a:gd name="T35" fmla="*/ 9 h 17"/>
                  <a:gd name="T36" fmla="*/ 37 w 40"/>
                  <a:gd name="T37" fmla="*/ 10 h 17"/>
                  <a:gd name="T38" fmla="*/ 39 w 40"/>
                  <a:gd name="T39" fmla="*/ 10 h 17"/>
                  <a:gd name="T40" fmla="*/ 39 w 40"/>
                  <a:gd name="T41" fmla="*/ 3 h 1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0"/>
                  <a:gd name="T64" fmla="*/ 0 h 17"/>
                  <a:gd name="T65" fmla="*/ 40 w 40"/>
                  <a:gd name="T66" fmla="*/ 17 h 1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0" h="17">
                    <a:moveTo>
                      <a:pt x="39" y="3"/>
                    </a:moveTo>
                    <a:lnTo>
                      <a:pt x="40" y="3"/>
                    </a:lnTo>
                    <a:lnTo>
                      <a:pt x="35" y="1"/>
                    </a:lnTo>
                    <a:lnTo>
                      <a:pt x="31" y="0"/>
                    </a:lnTo>
                    <a:lnTo>
                      <a:pt x="28" y="1"/>
                    </a:lnTo>
                    <a:lnTo>
                      <a:pt x="23" y="3"/>
                    </a:lnTo>
                    <a:lnTo>
                      <a:pt x="19" y="4"/>
                    </a:lnTo>
                    <a:lnTo>
                      <a:pt x="12" y="5"/>
                    </a:lnTo>
                    <a:lnTo>
                      <a:pt x="6" y="7"/>
                    </a:lnTo>
                    <a:lnTo>
                      <a:pt x="0" y="10"/>
                    </a:lnTo>
                    <a:lnTo>
                      <a:pt x="2" y="17"/>
                    </a:lnTo>
                    <a:lnTo>
                      <a:pt x="8" y="15"/>
                    </a:lnTo>
                    <a:lnTo>
                      <a:pt x="14" y="12"/>
                    </a:lnTo>
                    <a:lnTo>
                      <a:pt x="19" y="11"/>
                    </a:lnTo>
                    <a:lnTo>
                      <a:pt x="25" y="10"/>
                    </a:lnTo>
                    <a:lnTo>
                      <a:pt x="28" y="9"/>
                    </a:lnTo>
                    <a:lnTo>
                      <a:pt x="31" y="10"/>
                    </a:lnTo>
                    <a:lnTo>
                      <a:pt x="35" y="9"/>
                    </a:lnTo>
                    <a:lnTo>
                      <a:pt x="37" y="10"/>
                    </a:lnTo>
                    <a:lnTo>
                      <a:pt x="39" y="10"/>
                    </a:lnTo>
                    <a:lnTo>
                      <a:pt x="39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49" name="Freeform 335"/>
              <p:cNvSpPr>
                <a:spLocks/>
              </p:cNvSpPr>
              <p:nvPr/>
            </p:nvSpPr>
            <p:spPr bwMode="auto">
              <a:xfrm>
                <a:off x="3037" y="2355"/>
                <a:ext cx="33" cy="14"/>
              </a:xfrm>
              <a:custGeom>
                <a:avLst/>
                <a:gdLst>
                  <a:gd name="T0" fmla="*/ 28 w 33"/>
                  <a:gd name="T1" fmla="*/ 0 h 14"/>
                  <a:gd name="T2" fmla="*/ 29 w 33"/>
                  <a:gd name="T3" fmla="*/ 0 h 14"/>
                  <a:gd name="T4" fmla="*/ 23 w 33"/>
                  <a:gd name="T5" fmla="*/ 3 h 14"/>
                  <a:gd name="T6" fmla="*/ 15 w 33"/>
                  <a:gd name="T7" fmla="*/ 5 h 14"/>
                  <a:gd name="T8" fmla="*/ 7 w 33"/>
                  <a:gd name="T9" fmla="*/ 7 h 14"/>
                  <a:gd name="T10" fmla="*/ 0 w 33"/>
                  <a:gd name="T11" fmla="*/ 7 h 14"/>
                  <a:gd name="T12" fmla="*/ 0 w 33"/>
                  <a:gd name="T13" fmla="*/ 14 h 14"/>
                  <a:gd name="T14" fmla="*/ 7 w 33"/>
                  <a:gd name="T15" fmla="*/ 14 h 14"/>
                  <a:gd name="T16" fmla="*/ 15 w 33"/>
                  <a:gd name="T17" fmla="*/ 13 h 14"/>
                  <a:gd name="T18" fmla="*/ 25 w 33"/>
                  <a:gd name="T19" fmla="*/ 10 h 14"/>
                  <a:gd name="T20" fmla="*/ 31 w 33"/>
                  <a:gd name="T21" fmla="*/ 8 h 14"/>
                  <a:gd name="T22" fmla="*/ 33 w 33"/>
                  <a:gd name="T23" fmla="*/ 8 h 14"/>
                  <a:gd name="T24" fmla="*/ 28 w 33"/>
                  <a:gd name="T25" fmla="*/ 0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4"/>
                  <a:gd name="T41" fmla="*/ 33 w 33"/>
                  <a:gd name="T42" fmla="*/ 14 h 1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4">
                    <a:moveTo>
                      <a:pt x="28" y="0"/>
                    </a:moveTo>
                    <a:lnTo>
                      <a:pt x="29" y="0"/>
                    </a:lnTo>
                    <a:lnTo>
                      <a:pt x="23" y="3"/>
                    </a:lnTo>
                    <a:lnTo>
                      <a:pt x="15" y="5"/>
                    </a:lnTo>
                    <a:lnTo>
                      <a:pt x="7" y="7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7" y="14"/>
                    </a:lnTo>
                    <a:lnTo>
                      <a:pt x="15" y="13"/>
                    </a:lnTo>
                    <a:lnTo>
                      <a:pt x="25" y="10"/>
                    </a:lnTo>
                    <a:lnTo>
                      <a:pt x="31" y="8"/>
                    </a:lnTo>
                    <a:lnTo>
                      <a:pt x="33" y="8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50" name="Freeform 336"/>
              <p:cNvSpPr>
                <a:spLocks/>
              </p:cNvSpPr>
              <p:nvPr/>
            </p:nvSpPr>
            <p:spPr bwMode="auto">
              <a:xfrm>
                <a:off x="3065" y="2353"/>
                <a:ext cx="91" cy="35"/>
              </a:xfrm>
              <a:custGeom>
                <a:avLst/>
                <a:gdLst>
                  <a:gd name="T0" fmla="*/ 91 w 91"/>
                  <a:gd name="T1" fmla="*/ 28 h 35"/>
                  <a:gd name="T2" fmla="*/ 91 w 91"/>
                  <a:gd name="T3" fmla="*/ 28 h 35"/>
                  <a:gd name="T4" fmla="*/ 83 w 91"/>
                  <a:gd name="T5" fmla="*/ 23 h 35"/>
                  <a:gd name="T6" fmla="*/ 72 w 91"/>
                  <a:gd name="T7" fmla="*/ 18 h 35"/>
                  <a:gd name="T8" fmla="*/ 59 w 91"/>
                  <a:gd name="T9" fmla="*/ 12 h 35"/>
                  <a:gd name="T10" fmla="*/ 46 w 91"/>
                  <a:gd name="T11" fmla="*/ 7 h 35"/>
                  <a:gd name="T12" fmla="*/ 31 w 91"/>
                  <a:gd name="T13" fmla="*/ 4 h 35"/>
                  <a:gd name="T14" fmla="*/ 19 w 91"/>
                  <a:gd name="T15" fmla="*/ 1 h 35"/>
                  <a:gd name="T16" fmla="*/ 9 w 91"/>
                  <a:gd name="T17" fmla="*/ 0 h 35"/>
                  <a:gd name="T18" fmla="*/ 0 w 91"/>
                  <a:gd name="T19" fmla="*/ 2 h 35"/>
                  <a:gd name="T20" fmla="*/ 5 w 91"/>
                  <a:gd name="T21" fmla="*/ 10 h 35"/>
                  <a:gd name="T22" fmla="*/ 9 w 91"/>
                  <a:gd name="T23" fmla="*/ 7 h 35"/>
                  <a:gd name="T24" fmla="*/ 19 w 91"/>
                  <a:gd name="T25" fmla="*/ 9 h 35"/>
                  <a:gd name="T26" fmla="*/ 31 w 91"/>
                  <a:gd name="T27" fmla="*/ 11 h 35"/>
                  <a:gd name="T28" fmla="*/ 44 w 91"/>
                  <a:gd name="T29" fmla="*/ 15 h 35"/>
                  <a:gd name="T30" fmla="*/ 57 w 91"/>
                  <a:gd name="T31" fmla="*/ 20 h 35"/>
                  <a:gd name="T32" fmla="*/ 69 w 91"/>
                  <a:gd name="T33" fmla="*/ 26 h 35"/>
                  <a:gd name="T34" fmla="*/ 80 w 91"/>
                  <a:gd name="T35" fmla="*/ 31 h 35"/>
                  <a:gd name="T36" fmla="*/ 86 w 91"/>
                  <a:gd name="T37" fmla="*/ 35 h 35"/>
                  <a:gd name="T38" fmla="*/ 86 w 91"/>
                  <a:gd name="T39" fmla="*/ 35 h 35"/>
                  <a:gd name="T40" fmla="*/ 91 w 91"/>
                  <a:gd name="T41" fmla="*/ 28 h 3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1"/>
                  <a:gd name="T64" fmla="*/ 0 h 35"/>
                  <a:gd name="T65" fmla="*/ 91 w 91"/>
                  <a:gd name="T66" fmla="*/ 35 h 3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1" h="35">
                    <a:moveTo>
                      <a:pt x="91" y="28"/>
                    </a:moveTo>
                    <a:lnTo>
                      <a:pt x="91" y="28"/>
                    </a:lnTo>
                    <a:lnTo>
                      <a:pt x="83" y="23"/>
                    </a:lnTo>
                    <a:lnTo>
                      <a:pt x="72" y="18"/>
                    </a:lnTo>
                    <a:lnTo>
                      <a:pt x="59" y="12"/>
                    </a:lnTo>
                    <a:lnTo>
                      <a:pt x="46" y="7"/>
                    </a:lnTo>
                    <a:lnTo>
                      <a:pt x="31" y="4"/>
                    </a:lnTo>
                    <a:lnTo>
                      <a:pt x="19" y="1"/>
                    </a:lnTo>
                    <a:lnTo>
                      <a:pt x="9" y="0"/>
                    </a:lnTo>
                    <a:lnTo>
                      <a:pt x="0" y="2"/>
                    </a:lnTo>
                    <a:lnTo>
                      <a:pt x="5" y="10"/>
                    </a:lnTo>
                    <a:lnTo>
                      <a:pt x="9" y="7"/>
                    </a:lnTo>
                    <a:lnTo>
                      <a:pt x="19" y="9"/>
                    </a:lnTo>
                    <a:lnTo>
                      <a:pt x="31" y="11"/>
                    </a:lnTo>
                    <a:lnTo>
                      <a:pt x="44" y="15"/>
                    </a:lnTo>
                    <a:lnTo>
                      <a:pt x="57" y="20"/>
                    </a:lnTo>
                    <a:lnTo>
                      <a:pt x="69" y="26"/>
                    </a:lnTo>
                    <a:lnTo>
                      <a:pt x="80" y="31"/>
                    </a:lnTo>
                    <a:lnTo>
                      <a:pt x="86" y="35"/>
                    </a:lnTo>
                    <a:lnTo>
                      <a:pt x="91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51" name="Freeform 337"/>
              <p:cNvSpPr>
                <a:spLocks/>
              </p:cNvSpPr>
              <p:nvPr/>
            </p:nvSpPr>
            <p:spPr bwMode="auto">
              <a:xfrm>
                <a:off x="3151" y="2381"/>
                <a:ext cx="31" cy="20"/>
              </a:xfrm>
              <a:custGeom>
                <a:avLst/>
                <a:gdLst>
                  <a:gd name="T0" fmla="*/ 31 w 31"/>
                  <a:gd name="T1" fmla="*/ 10 h 20"/>
                  <a:gd name="T2" fmla="*/ 31 w 31"/>
                  <a:gd name="T3" fmla="*/ 10 h 20"/>
                  <a:gd name="T4" fmla="*/ 25 w 31"/>
                  <a:gd name="T5" fmla="*/ 11 h 20"/>
                  <a:gd name="T6" fmla="*/ 20 w 31"/>
                  <a:gd name="T7" fmla="*/ 10 h 20"/>
                  <a:gd name="T8" fmla="*/ 15 w 31"/>
                  <a:gd name="T9" fmla="*/ 7 h 20"/>
                  <a:gd name="T10" fmla="*/ 5 w 31"/>
                  <a:gd name="T11" fmla="*/ 0 h 20"/>
                  <a:gd name="T12" fmla="*/ 0 w 31"/>
                  <a:gd name="T13" fmla="*/ 7 h 20"/>
                  <a:gd name="T14" fmla="*/ 10 w 31"/>
                  <a:gd name="T15" fmla="*/ 15 h 20"/>
                  <a:gd name="T16" fmla="*/ 17 w 31"/>
                  <a:gd name="T17" fmla="*/ 17 h 20"/>
                  <a:gd name="T18" fmla="*/ 25 w 31"/>
                  <a:gd name="T19" fmla="*/ 18 h 20"/>
                  <a:gd name="T20" fmla="*/ 31 w 31"/>
                  <a:gd name="T21" fmla="*/ 20 h 20"/>
                  <a:gd name="T22" fmla="*/ 31 w 31"/>
                  <a:gd name="T23" fmla="*/ 20 h 20"/>
                  <a:gd name="T24" fmla="*/ 31 w 31"/>
                  <a:gd name="T25" fmla="*/ 10 h 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"/>
                  <a:gd name="T40" fmla="*/ 0 h 20"/>
                  <a:gd name="T41" fmla="*/ 31 w 31"/>
                  <a:gd name="T42" fmla="*/ 20 h 2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" h="20">
                    <a:moveTo>
                      <a:pt x="31" y="10"/>
                    </a:moveTo>
                    <a:lnTo>
                      <a:pt x="31" y="10"/>
                    </a:lnTo>
                    <a:lnTo>
                      <a:pt x="25" y="11"/>
                    </a:lnTo>
                    <a:lnTo>
                      <a:pt x="20" y="10"/>
                    </a:lnTo>
                    <a:lnTo>
                      <a:pt x="15" y="7"/>
                    </a:lnTo>
                    <a:lnTo>
                      <a:pt x="5" y="0"/>
                    </a:lnTo>
                    <a:lnTo>
                      <a:pt x="0" y="7"/>
                    </a:lnTo>
                    <a:lnTo>
                      <a:pt x="10" y="15"/>
                    </a:lnTo>
                    <a:lnTo>
                      <a:pt x="17" y="17"/>
                    </a:lnTo>
                    <a:lnTo>
                      <a:pt x="25" y="18"/>
                    </a:lnTo>
                    <a:lnTo>
                      <a:pt x="31" y="2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52" name="Freeform 338"/>
              <p:cNvSpPr>
                <a:spLocks/>
              </p:cNvSpPr>
              <p:nvPr/>
            </p:nvSpPr>
            <p:spPr bwMode="auto">
              <a:xfrm>
                <a:off x="3182" y="2391"/>
                <a:ext cx="40" cy="34"/>
              </a:xfrm>
              <a:custGeom>
                <a:avLst/>
                <a:gdLst>
                  <a:gd name="T0" fmla="*/ 40 w 40"/>
                  <a:gd name="T1" fmla="*/ 32 h 34"/>
                  <a:gd name="T2" fmla="*/ 40 w 40"/>
                  <a:gd name="T3" fmla="*/ 32 h 34"/>
                  <a:gd name="T4" fmla="*/ 36 w 40"/>
                  <a:gd name="T5" fmla="*/ 24 h 34"/>
                  <a:gd name="T6" fmla="*/ 31 w 40"/>
                  <a:gd name="T7" fmla="*/ 18 h 34"/>
                  <a:gd name="T8" fmla="*/ 25 w 40"/>
                  <a:gd name="T9" fmla="*/ 13 h 34"/>
                  <a:gd name="T10" fmla="*/ 20 w 40"/>
                  <a:gd name="T11" fmla="*/ 8 h 34"/>
                  <a:gd name="T12" fmla="*/ 14 w 40"/>
                  <a:gd name="T13" fmla="*/ 6 h 34"/>
                  <a:gd name="T14" fmla="*/ 8 w 40"/>
                  <a:gd name="T15" fmla="*/ 4 h 34"/>
                  <a:gd name="T16" fmla="*/ 5 w 40"/>
                  <a:gd name="T17" fmla="*/ 1 h 34"/>
                  <a:gd name="T18" fmla="*/ 0 w 40"/>
                  <a:gd name="T19" fmla="*/ 0 h 34"/>
                  <a:gd name="T20" fmla="*/ 0 w 40"/>
                  <a:gd name="T21" fmla="*/ 10 h 34"/>
                  <a:gd name="T22" fmla="*/ 2 w 40"/>
                  <a:gd name="T23" fmla="*/ 8 h 34"/>
                  <a:gd name="T24" fmla="*/ 6 w 40"/>
                  <a:gd name="T25" fmla="*/ 11 h 34"/>
                  <a:gd name="T26" fmla="*/ 12 w 40"/>
                  <a:gd name="T27" fmla="*/ 13 h 34"/>
                  <a:gd name="T28" fmla="*/ 16 w 40"/>
                  <a:gd name="T29" fmla="*/ 16 h 34"/>
                  <a:gd name="T30" fmla="*/ 20 w 40"/>
                  <a:gd name="T31" fmla="*/ 21 h 34"/>
                  <a:gd name="T32" fmla="*/ 27 w 40"/>
                  <a:gd name="T33" fmla="*/ 23 h 34"/>
                  <a:gd name="T34" fmla="*/ 29 w 40"/>
                  <a:gd name="T35" fmla="*/ 29 h 34"/>
                  <a:gd name="T36" fmla="*/ 33 w 40"/>
                  <a:gd name="T37" fmla="*/ 34 h 34"/>
                  <a:gd name="T38" fmla="*/ 33 w 40"/>
                  <a:gd name="T39" fmla="*/ 34 h 34"/>
                  <a:gd name="T40" fmla="*/ 40 w 40"/>
                  <a:gd name="T41" fmla="*/ 32 h 3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0"/>
                  <a:gd name="T64" fmla="*/ 0 h 34"/>
                  <a:gd name="T65" fmla="*/ 40 w 40"/>
                  <a:gd name="T66" fmla="*/ 34 h 3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0" h="34">
                    <a:moveTo>
                      <a:pt x="40" y="32"/>
                    </a:moveTo>
                    <a:lnTo>
                      <a:pt x="40" y="32"/>
                    </a:lnTo>
                    <a:lnTo>
                      <a:pt x="36" y="24"/>
                    </a:lnTo>
                    <a:lnTo>
                      <a:pt x="31" y="18"/>
                    </a:lnTo>
                    <a:lnTo>
                      <a:pt x="25" y="13"/>
                    </a:lnTo>
                    <a:lnTo>
                      <a:pt x="20" y="8"/>
                    </a:lnTo>
                    <a:lnTo>
                      <a:pt x="14" y="6"/>
                    </a:lnTo>
                    <a:lnTo>
                      <a:pt x="8" y="4"/>
                    </a:lnTo>
                    <a:lnTo>
                      <a:pt x="5" y="1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2" y="8"/>
                    </a:lnTo>
                    <a:lnTo>
                      <a:pt x="6" y="11"/>
                    </a:lnTo>
                    <a:lnTo>
                      <a:pt x="12" y="13"/>
                    </a:lnTo>
                    <a:lnTo>
                      <a:pt x="16" y="16"/>
                    </a:lnTo>
                    <a:lnTo>
                      <a:pt x="20" y="21"/>
                    </a:lnTo>
                    <a:lnTo>
                      <a:pt x="27" y="23"/>
                    </a:lnTo>
                    <a:lnTo>
                      <a:pt x="29" y="29"/>
                    </a:lnTo>
                    <a:lnTo>
                      <a:pt x="33" y="34"/>
                    </a:lnTo>
                    <a:lnTo>
                      <a:pt x="40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53" name="Freeform 339"/>
              <p:cNvSpPr>
                <a:spLocks/>
              </p:cNvSpPr>
              <p:nvPr/>
            </p:nvSpPr>
            <p:spPr bwMode="auto">
              <a:xfrm>
                <a:off x="3215" y="2423"/>
                <a:ext cx="25" cy="40"/>
              </a:xfrm>
              <a:custGeom>
                <a:avLst/>
                <a:gdLst>
                  <a:gd name="T0" fmla="*/ 25 w 25"/>
                  <a:gd name="T1" fmla="*/ 35 h 40"/>
                  <a:gd name="T2" fmla="*/ 25 w 25"/>
                  <a:gd name="T3" fmla="*/ 35 h 40"/>
                  <a:gd name="T4" fmla="*/ 22 w 25"/>
                  <a:gd name="T5" fmla="*/ 29 h 40"/>
                  <a:gd name="T6" fmla="*/ 17 w 25"/>
                  <a:gd name="T7" fmla="*/ 22 h 40"/>
                  <a:gd name="T8" fmla="*/ 13 w 25"/>
                  <a:gd name="T9" fmla="*/ 12 h 40"/>
                  <a:gd name="T10" fmla="*/ 7 w 25"/>
                  <a:gd name="T11" fmla="*/ 0 h 40"/>
                  <a:gd name="T12" fmla="*/ 0 w 25"/>
                  <a:gd name="T13" fmla="*/ 2 h 40"/>
                  <a:gd name="T14" fmla="*/ 6 w 25"/>
                  <a:gd name="T15" fmla="*/ 14 h 40"/>
                  <a:gd name="T16" fmla="*/ 9 w 25"/>
                  <a:gd name="T17" fmla="*/ 24 h 40"/>
                  <a:gd name="T18" fmla="*/ 14 w 25"/>
                  <a:gd name="T19" fmla="*/ 34 h 40"/>
                  <a:gd name="T20" fmla="*/ 18 w 25"/>
                  <a:gd name="T21" fmla="*/ 40 h 40"/>
                  <a:gd name="T22" fmla="*/ 18 w 25"/>
                  <a:gd name="T23" fmla="*/ 40 h 40"/>
                  <a:gd name="T24" fmla="*/ 25 w 25"/>
                  <a:gd name="T25" fmla="*/ 35 h 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5"/>
                  <a:gd name="T40" fmla="*/ 0 h 40"/>
                  <a:gd name="T41" fmla="*/ 25 w 25"/>
                  <a:gd name="T42" fmla="*/ 40 h 4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5" h="40">
                    <a:moveTo>
                      <a:pt x="25" y="35"/>
                    </a:moveTo>
                    <a:lnTo>
                      <a:pt x="25" y="35"/>
                    </a:lnTo>
                    <a:lnTo>
                      <a:pt x="22" y="29"/>
                    </a:lnTo>
                    <a:lnTo>
                      <a:pt x="17" y="22"/>
                    </a:lnTo>
                    <a:lnTo>
                      <a:pt x="13" y="12"/>
                    </a:lnTo>
                    <a:lnTo>
                      <a:pt x="7" y="0"/>
                    </a:lnTo>
                    <a:lnTo>
                      <a:pt x="0" y="2"/>
                    </a:lnTo>
                    <a:lnTo>
                      <a:pt x="6" y="14"/>
                    </a:lnTo>
                    <a:lnTo>
                      <a:pt x="9" y="24"/>
                    </a:lnTo>
                    <a:lnTo>
                      <a:pt x="14" y="34"/>
                    </a:lnTo>
                    <a:lnTo>
                      <a:pt x="18" y="40"/>
                    </a:lnTo>
                    <a:lnTo>
                      <a:pt x="25" y="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54" name="Freeform 340"/>
              <p:cNvSpPr>
                <a:spLocks/>
              </p:cNvSpPr>
              <p:nvPr/>
            </p:nvSpPr>
            <p:spPr bwMode="auto">
              <a:xfrm>
                <a:off x="3233" y="2458"/>
                <a:ext cx="29" cy="30"/>
              </a:xfrm>
              <a:custGeom>
                <a:avLst/>
                <a:gdLst>
                  <a:gd name="T0" fmla="*/ 29 w 29"/>
                  <a:gd name="T1" fmla="*/ 28 h 30"/>
                  <a:gd name="T2" fmla="*/ 29 w 29"/>
                  <a:gd name="T3" fmla="*/ 29 h 30"/>
                  <a:gd name="T4" fmla="*/ 26 w 29"/>
                  <a:gd name="T5" fmla="*/ 19 h 30"/>
                  <a:gd name="T6" fmla="*/ 18 w 29"/>
                  <a:gd name="T7" fmla="*/ 12 h 30"/>
                  <a:gd name="T8" fmla="*/ 12 w 29"/>
                  <a:gd name="T9" fmla="*/ 6 h 30"/>
                  <a:gd name="T10" fmla="*/ 7 w 29"/>
                  <a:gd name="T11" fmla="*/ 0 h 30"/>
                  <a:gd name="T12" fmla="*/ 0 w 29"/>
                  <a:gd name="T13" fmla="*/ 5 h 30"/>
                  <a:gd name="T14" fmla="*/ 7 w 29"/>
                  <a:gd name="T15" fmla="*/ 11 h 30"/>
                  <a:gd name="T16" fmla="*/ 13 w 29"/>
                  <a:gd name="T17" fmla="*/ 17 h 30"/>
                  <a:gd name="T18" fmla="*/ 18 w 29"/>
                  <a:gd name="T19" fmla="*/ 24 h 30"/>
                  <a:gd name="T20" fmla="*/ 22 w 29"/>
                  <a:gd name="T21" fmla="*/ 29 h 30"/>
                  <a:gd name="T22" fmla="*/ 22 w 29"/>
                  <a:gd name="T23" fmla="*/ 30 h 30"/>
                  <a:gd name="T24" fmla="*/ 29 w 29"/>
                  <a:gd name="T25" fmla="*/ 28 h 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"/>
                  <a:gd name="T40" fmla="*/ 0 h 30"/>
                  <a:gd name="T41" fmla="*/ 29 w 29"/>
                  <a:gd name="T42" fmla="*/ 30 h 3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" h="30">
                    <a:moveTo>
                      <a:pt x="29" y="28"/>
                    </a:moveTo>
                    <a:lnTo>
                      <a:pt x="29" y="29"/>
                    </a:lnTo>
                    <a:lnTo>
                      <a:pt x="26" y="19"/>
                    </a:lnTo>
                    <a:lnTo>
                      <a:pt x="18" y="12"/>
                    </a:lnTo>
                    <a:lnTo>
                      <a:pt x="12" y="6"/>
                    </a:lnTo>
                    <a:lnTo>
                      <a:pt x="7" y="0"/>
                    </a:lnTo>
                    <a:lnTo>
                      <a:pt x="0" y="5"/>
                    </a:lnTo>
                    <a:lnTo>
                      <a:pt x="7" y="11"/>
                    </a:lnTo>
                    <a:lnTo>
                      <a:pt x="13" y="17"/>
                    </a:lnTo>
                    <a:lnTo>
                      <a:pt x="18" y="24"/>
                    </a:lnTo>
                    <a:lnTo>
                      <a:pt x="22" y="29"/>
                    </a:lnTo>
                    <a:lnTo>
                      <a:pt x="22" y="30"/>
                    </a:lnTo>
                    <a:lnTo>
                      <a:pt x="29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55" name="Freeform 341"/>
              <p:cNvSpPr>
                <a:spLocks/>
              </p:cNvSpPr>
              <p:nvPr/>
            </p:nvSpPr>
            <p:spPr bwMode="auto">
              <a:xfrm>
                <a:off x="3255" y="2486"/>
                <a:ext cx="37" cy="56"/>
              </a:xfrm>
              <a:custGeom>
                <a:avLst/>
                <a:gdLst>
                  <a:gd name="T0" fmla="*/ 30 w 37"/>
                  <a:gd name="T1" fmla="*/ 56 h 56"/>
                  <a:gd name="T2" fmla="*/ 34 w 37"/>
                  <a:gd name="T3" fmla="*/ 49 h 56"/>
                  <a:gd name="T4" fmla="*/ 24 w 37"/>
                  <a:gd name="T5" fmla="*/ 39 h 56"/>
                  <a:gd name="T6" fmla="*/ 17 w 37"/>
                  <a:gd name="T7" fmla="*/ 26 h 56"/>
                  <a:gd name="T8" fmla="*/ 11 w 37"/>
                  <a:gd name="T9" fmla="*/ 11 h 56"/>
                  <a:gd name="T10" fmla="*/ 7 w 37"/>
                  <a:gd name="T11" fmla="*/ 0 h 56"/>
                  <a:gd name="T12" fmla="*/ 0 w 37"/>
                  <a:gd name="T13" fmla="*/ 2 h 56"/>
                  <a:gd name="T14" fmla="*/ 4 w 37"/>
                  <a:gd name="T15" fmla="*/ 13 h 56"/>
                  <a:gd name="T16" fmla="*/ 10 w 37"/>
                  <a:gd name="T17" fmla="*/ 28 h 56"/>
                  <a:gd name="T18" fmla="*/ 17 w 37"/>
                  <a:gd name="T19" fmla="*/ 44 h 56"/>
                  <a:gd name="T20" fmla="*/ 29 w 37"/>
                  <a:gd name="T21" fmla="*/ 56 h 56"/>
                  <a:gd name="T22" fmla="*/ 33 w 37"/>
                  <a:gd name="T23" fmla="*/ 49 h 56"/>
                  <a:gd name="T24" fmla="*/ 29 w 37"/>
                  <a:gd name="T25" fmla="*/ 56 h 56"/>
                  <a:gd name="T26" fmla="*/ 33 w 37"/>
                  <a:gd name="T27" fmla="*/ 56 h 56"/>
                  <a:gd name="T28" fmla="*/ 35 w 37"/>
                  <a:gd name="T29" fmla="*/ 54 h 56"/>
                  <a:gd name="T30" fmla="*/ 37 w 37"/>
                  <a:gd name="T31" fmla="*/ 51 h 56"/>
                  <a:gd name="T32" fmla="*/ 34 w 37"/>
                  <a:gd name="T33" fmla="*/ 49 h 56"/>
                  <a:gd name="T34" fmla="*/ 30 w 37"/>
                  <a:gd name="T35" fmla="*/ 56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7"/>
                  <a:gd name="T55" fmla="*/ 0 h 56"/>
                  <a:gd name="T56" fmla="*/ 37 w 37"/>
                  <a:gd name="T57" fmla="*/ 56 h 5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7" h="56">
                    <a:moveTo>
                      <a:pt x="30" y="56"/>
                    </a:moveTo>
                    <a:lnTo>
                      <a:pt x="34" y="49"/>
                    </a:lnTo>
                    <a:lnTo>
                      <a:pt x="24" y="39"/>
                    </a:lnTo>
                    <a:lnTo>
                      <a:pt x="17" y="26"/>
                    </a:lnTo>
                    <a:lnTo>
                      <a:pt x="11" y="11"/>
                    </a:lnTo>
                    <a:lnTo>
                      <a:pt x="7" y="0"/>
                    </a:lnTo>
                    <a:lnTo>
                      <a:pt x="0" y="2"/>
                    </a:lnTo>
                    <a:lnTo>
                      <a:pt x="4" y="13"/>
                    </a:lnTo>
                    <a:lnTo>
                      <a:pt x="10" y="28"/>
                    </a:lnTo>
                    <a:lnTo>
                      <a:pt x="17" y="44"/>
                    </a:lnTo>
                    <a:lnTo>
                      <a:pt x="29" y="56"/>
                    </a:lnTo>
                    <a:lnTo>
                      <a:pt x="33" y="49"/>
                    </a:lnTo>
                    <a:lnTo>
                      <a:pt x="29" y="56"/>
                    </a:lnTo>
                    <a:lnTo>
                      <a:pt x="33" y="56"/>
                    </a:lnTo>
                    <a:lnTo>
                      <a:pt x="35" y="54"/>
                    </a:lnTo>
                    <a:lnTo>
                      <a:pt x="37" y="51"/>
                    </a:lnTo>
                    <a:lnTo>
                      <a:pt x="34" y="49"/>
                    </a:lnTo>
                    <a:lnTo>
                      <a:pt x="30" y="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56" name="Freeform 342"/>
              <p:cNvSpPr>
                <a:spLocks/>
              </p:cNvSpPr>
              <p:nvPr/>
            </p:nvSpPr>
            <p:spPr bwMode="auto">
              <a:xfrm>
                <a:off x="3226" y="2479"/>
                <a:ext cx="62" cy="63"/>
              </a:xfrm>
              <a:custGeom>
                <a:avLst/>
                <a:gdLst>
                  <a:gd name="T0" fmla="*/ 0 w 62"/>
                  <a:gd name="T1" fmla="*/ 2 h 63"/>
                  <a:gd name="T2" fmla="*/ 0 w 62"/>
                  <a:gd name="T3" fmla="*/ 2 h 63"/>
                  <a:gd name="T4" fmla="*/ 5 w 62"/>
                  <a:gd name="T5" fmla="*/ 11 h 63"/>
                  <a:gd name="T6" fmla="*/ 9 w 62"/>
                  <a:gd name="T7" fmla="*/ 20 h 63"/>
                  <a:gd name="T8" fmla="*/ 14 w 62"/>
                  <a:gd name="T9" fmla="*/ 30 h 63"/>
                  <a:gd name="T10" fmla="*/ 23 w 62"/>
                  <a:gd name="T11" fmla="*/ 37 h 63"/>
                  <a:gd name="T12" fmla="*/ 30 w 62"/>
                  <a:gd name="T13" fmla="*/ 45 h 63"/>
                  <a:gd name="T14" fmla="*/ 37 w 62"/>
                  <a:gd name="T15" fmla="*/ 53 h 63"/>
                  <a:gd name="T16" fmla="*/ 48 w 62"/>
                  <a:gd name="T17" fmla="*/ 58 h 63"/>
                  <a:gd name="T18" fmla="*/ 59 w 62"/>
                  <a:gd name="T19" fmla="*/ 63 h 63"/>
                  <a:gd name="T20" fmla="*/ 62 w 62"/>
                  <a:gd name="T21" fmla="*/ 56 h 63"/>
                  <a:gd name="T22" fmla="*/ 51 w 62"/>
                  <a:gd name="T23" fmla="*/ 51 h 63"/>
                  <a:gd name="T24" fmla="*/ 42 w 62"/>
                  <a:gd name="T25" fmla="*/ 46 h 63"/>
                  <a:gd name="T26" fmla="*/ 35 w 62"/>
                  <a:gd name="T27" fmla="*/ 40 h 63"/>
                  <a:gd name="T28" fmla="*/ 28 w 62"/>
                  <a:gd name="T29" fmla="*/ 33 h 63"/>
                  <a:gd name="T30" fmla="*/ 22 w 62"/>
                  <a:gd name="T31" fmla="*/ 25 h 63"/>
                  <a:gd name="T32" fmla="*/ 17 w 62"/>
                  <a:gd name="T33" fmla="*/ 18 h 63"/>
                  <a:gd name="T34" fmla="*/ 12 w 62"/>
                  <a:gd name="T35" fmla="*/ 8 h 63"/>
                  <a:gd name="T36" fmla="*/ 7 w 62"/>
                  <a:gd name="T37" fmla="*/ 0 h 63"/>
                  <a:gd name="T38" fmla="*/ 7 w 62"/>
                  <a:gd name="T39" fmla="*/ 0 h 63"/>
                  <a:gd name="T40" fmla="*/ 0 w 62"/>
                  <a:gd name="T41" fmla="*/ 2 h 6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2"/>
                  <a:gd name="T64" fmla="*/ 0 h 63"/>
                  <a:gd name="T65" fmla="*/ 62 w 62"/>
                  <a:gd name="T66" fmla="*/ 63 h 6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2" h="63">
                    <a:moveTo>
                      <a:pt x="0" y="2"/>
                    </a:moveTo>
                    <a:lnTo>
                      <a:pt x="0" y="2"/>
                    </a:lnTo>
                    <a:lnTo>
                      <a:pt x="5" y="11"/>
                    </a:lnTo>
                    <a:lnTo>
                      <a:pt x="9" y="20"/>
                    </a:lnTo>
                    <a:lnTo>
                      <a:pt x="14" y="30"/>
                    </a:lnTo>
                    <a:lnTo>
                      <a:pt x="23" y="37"/>
                    </a:lnTo>
                    <a:lnTo>
                      <a:pt x="30" y="45"/>
                    </a:lnTo>
                    <a:lnTo>
                      <a:pt x="37" y="53"/>
                    </a:lnTo>
                    <a:lnTo>
                      <a:pt x="48" y="58"/>
                    </a:lnTo>
                    <a:lnTo>
                      <a:pt x="59" y="63"/>
                    </a:lnTo>
                    <a:lnTo>
                      <a:pt x="62" y="56"/>
                    </a:lnTo>
                    <a:lnTo>
                      <a:pt x="51" y="51"/>
                    </a:lnTo>
                    <a:lnTo>
                      <a:pt x="42" y="46"/>
                    </a:lnTo>
                    <a:lnTo>
                      <a:pt x="35" y="40"/>
                    </a:lnTo>
                    <a:lnTo>
                      <a:pt x="28" y="33"/>
                    </a:lnTo>
                    <a:lnTo>
                      <a:pt x="22" y="25"/>
                    </a:lnTo>
                    <a:lnTo>
                      <a:pt x="17" y="18"/>
                    </a:lnTo>
                    <a:lnTo>
                      <a:pt x="12" y="8"/>
                    </a:lnTo>
                    <a:lnTo>
                      <a:pt x="7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57" name="Freeform 343"/>
              <p:cNvSpPr>
                <a:spLocks/>
              </p:cNvSpPr>
              <p:nvPr/>
            </p:nvSpPr>
            <p:spPr bwMode="auto">
              <a:xfrm>
                <a:off x="3196" y="2430"/>
                <a:ext cx="37" cy="51"/>
              </a:xfrm>
              <a:custGeom>
                <a:avLst/>
                <a:gdLst>
                  <a:gd name="T0" fmla="*/ 0 w 37"/>
                  <a:gd name="T1" fmla="*/ 7 h 51"/>
                  <a:gd name="T2" fmla="*/ 0 w 37"/>
                  <a:gd name="T3" fmla="*/ 7 h 51"/>
                  <a:gd name="T4" fmla="*/ 10 w 37"/>
                  <a:gd name="T5" fmla="*/ 15 h 51"/>
                  <a:gd name="T6" fmla="*/ 16 w 37"/>
                  <a:gd name="T7" fmla="*/ 23 h 51"/>
                  <a:gd name="T8" fmla="*/ 22 w 37"/>
                  <a:gd name="T9" fmla="*/ 34 h 51"/>
                  <a:gd name="T10" fmla="*/ 30 w 37"/>
                  <a:gd name="T11" fmla="*/ 51 h 51"/>
                  <a:gd name="T12" fmla="*/ 37 w 37"/>
                  <a:gd name="T13" fmla="*/ 49 h 51"/>
                  <a:gd name="T14" fmla="*/ 30 w 37"/>
                  <a:gd name="T15" fmla="*/ 32 h 51"/>
                  <a:gd name="T16" fmla="*/ 24 w 37"/>
                  <a:gd name="T17" fmla="*/ 18 h 51"/>
                  <a:gd name="T18" fmla="*/ 15 w 37"/>
                  <a:gd name="T19" fmla="*/ 10 h 51"/>
                  <a:gd name="T20" fmla="*/ 5 w 37"/>
                  <a:gd name="T21" fmla="*/ 0 h 51"/>
                  <a:gd name="T22" fmla="*/ 5 w 37"/>
                  <a:gd name="T23" fmla="*/ 0 h 51"/>
                  <a:gd name="T24" fmla="*/ 0 w 37"/>
                  <a:gd name="T25" fmla="*/ 7 h 5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7"/>
                  <a:gd name="T40" fmla="*/ 0 h 51"/>
                  <a:gd name="T41" fmla="*/ 37 w 37"/>
                  <a:gd name="T42" fmla="*/ 51 h 5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7" h="51">
                    <a:moveTo>
                      <a:pt x="0" y="7"/>
                    </a:moveTo>
                    <a:lnTo>
                      <a:pt x="0" y="7"/>
                    </a:lnTo>
                    <a:lnTo>
                      <a:pt x="10" y="15"/>
                    </a:lnTo>
                    <a:lnTo>
                      <a:pt x="16" y="23"/>
                    </a:lnTo>
                    <a:lnTo>
                      <a:pt x="22" y="34"/>
                    </a:lnTo>
                    <a:lnTo>
                      <a:pt x="30" y="51"/>
                    </a:lnTo>
                    <a:lnTo>
                      <a:pt x="37" y="49"/>
                    </a:lnTo>
                    <a:lnTo>
                      <a:pt x="30" y="32"/>
                    </a:lnTo>
                    <a:lnTo>
                      <a:pt x="24" y="18"/>
                    </a:lnTo>
                    <a:lnTo>
                      <a:pt x="15" y="10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58" name="Freeform 344"/>
              <p:cNvSpPr>
                <a:spLocks/>
              </p:cNvSpPr>
              <p:nvPr/>
            </p:nvSpPr>
            <p:spPr bwMode="auto">
              <a:xfrm>
                <a:off x="3165" y="2397"/>
                <a:ext cx="36" cy="40"/>
              </a:xfrm>
              <a:custGeom>
                <a:avLst/>
                <a:gdLst>
                  <a:gd name="T0" fmla="*/ 3 w 36"/>
                  <a:gd name="T1" fmla="*/ 10 h 40"/>
                  <a:gd name="T2" fmla="*/ 0 w 36"/>
                  <a:gd name="T3" fmla="*/ 7 h 40"/>
                  <a:gd name="T4" fmla="*/ 6 w 36"/>
                  <a:gd name="T5" fmla="*/ 15 h 40"/>
                  <a:gd name="T6" fmla="*/ 12 w 36"/>
                  <a:gd name="T7" fmla="*/ 22 h 40"/>
                  <a:gd name="T8" fmla="*/ 20 w 36"/>
                  <a:gd name="T9" fmla="*/ 30 h 40"/>
                  <a:gd name="T10" fmla="*/ 31 w 36"/>
                  <a:gd name="T11" fmla="*/ 40 h 40"/>
                  <a:gd name="T12" fmla="*/ 36 w 36"/>
                  <a:gd name="T13" fmla="*/ 33 h 40"/>
                  <a:gd name="T14" fmla="*/ 25 w 36"/>
                  <a:gd name="T15" fmla="*/ 26 h 40"/>
                  <a:gd name="T16" fmla="*/ 19 w 36"/>
                  <a:gd name="T17" fmla="*/ 17 h 40"/>
                  <a:gd name="T18" fmla="*/ 13 w 36"/>
                  <a:gd name="T19" fmla="*/ 10 h 40"/>
                  <a:gd name="T20" fmla="*/ 7 w 36"/>
                  <a:gd name="T21" fmla="*/ 2 h 40"/>
                  <a:gd name="T22" fmla="*/ 3 w 36"/>
                  <a:gd name="T23" fmla="*/ 0 h 40"/>
                  <a:gd name="T24" fmla="*/ 7 w 36"/>
                  <a:gd name="T25" fmla="*/ 2 h 40"/>
                  <a:gd name="T26" fmla="*/ 5 w 36"/>
                  <a:gd name="T27" fmla="*/ 0 h 40"/>
                  <a:gd name="T28" fmla="*/ 2 w 36"/>
                  <a:gd name="T29" fmla="*/ 1 h 40"/>
                  <a:gd name="T30" fmla="*/ 0 w 36"/>
                  <a:gd name="T31" fmla="*/ 4 h 40"/>
                  <a:gd name="T32" fmla="*/ 0 w 36"/>
                  <a:gd name="T33" fmla="*/ 7 h 40"/>
                  <a:gd name="T34" fmla="*/ 3 w 36"/>
                  <a:gd name="T35" fmla="*/ 10 h 4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6"/>
                  <a:gd name="T55" fmla="*/ 0 h 40"/>
                  <a:gd name="T56" fmla="*/ 36 w 36"/>
                  <a:gd name="T57" fmla="*/ 40 h 4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6" h="40">
                    <a:moveTo>
                      <a:pt x="3" y="10"/>
                    </a:moveTo>
                    <a:lnTo>
                      <a:pt x="0" y="7"/>
                    </a:lnTo>
                    <a:lnTo>
                      <a:pt x="6" y="15"/>
                    </a:lnTo>
                    <a:lnTo>
                      <a:pt x="12" y="22"/>
                    </a:lnTo>
                    <a:lnTo>
                      <a:pt x="20" y="30"/>
                    </a:lnTo>
                    <a:lnTo>
                      <a:pt x="31" y="40"/>
                    </a:lnTo>
                    <a:lnTo>
                      <a:pt x="36" y="33"/>
                    </a:lnTo>
                    <a:lnTo>
                      <a:pt x="25" y="26"/>
                    </a:lnTo>
                    <a:lnTo>
                      <a:pt x="19" y="17"/>
                    </a:lnTo>
                    <a:lnTo>
                      <a:pt x="13" y="10"/>
                    </a:lnTo>
                    <a:lnTo>
                      <a:pt x="7" y="2"/>
                    </a:lnTo>
                    <a:lnTo>
                      <a:pt x="3" y="0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3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59" name="Freeform 345"/>
              <p:cNvSpPr>
                <a:spLocks/>
              </p:cNvSpPr>
              <p:nvPr/>
            </p:nvSpPr>
            <p:spPr bwMode="auto">
              <a:xfrm>
                <a:off x="3115" y="2381"/>
                <a:ext cx="53" cy="26"/>
              </a:xfrm>
              <a:custGeom>
                <a:avLst/>
                <a:gdLst>
                  <a:gd name="T0" fmla="*/ 0 w 53"/>
                  <a:gd name="T1" fmla="*/ 7 h 26"/>
                  <a:gd name="T2" fmla="*/ 0 w 53"/>
                  <a:gd name="T3" fmla="*/ 7 h 26"/>
                  <a:gd name="T4" fmla="*/ 6 w 53"/>
                  <a:gd name="T5" fmla="*/ 10 h 26"/>
                  <a:gd name="T6" fmla="*/ 12 w 53"/>
                  <a:gd name="T7" fmla="*/ 12 h 26"/>
                  <a:gd name="T8" fmla="*/ 18 w 53"/>
                  <a:gd name="T9" fmla="*/ 15 h 26"/>
                  <a:gd name="T10" fmla="*/ 25 w 53"/>
                  <a:gd name="T11" fmla="*/ 17 h 26"/>
                  <a:gd name="T12" fmla="*/ 31 w 53"/>
                  <a:gd name="T13" fmla="*/ 21 h 26"/>
                  <a:gd name="T14" fmla="*/ 39 w 53"/>
                  <a:gd name="T15" fmla="*/ 22 h 26"/>
                  <a:gd name="T16" fmla="*/ 46 w 53"/>
                  <a:gd name="T17" fmla="*/ 24 h 26"/>
                  <a:gd name="T18" fmla="*/ 53 w 53"/>
                  <a:gd name="T19" fmla="*/ 26 h 26"/>
                  <a:gd name="T20" fmla="*/ 53 w 53"/>
                  <a:gd name="T21" fmla="*/ 16 h 26"/>
                  <a:gd name="T22" fmla="*/ 46 w 53"/>
                  <a:gd name="T23" fmla="*/ 17 h 26"/>
                  <a:gd name="T24" fmla="*/ 41 w 53"/>
                  <a:gd name="T25" fmla="*/ 15 h 26"/>
                  <a:gd name="T26" fmla="*/ 34 w 53"/>
                  <a:gd name="T27" fmla="*/ 14 h 26"/>
                  <a:gd name="T28" fmla="*/ 28 w 53"/>
                  <a:gd name="T29" fmla="*/ 10 h 26"/>
                  <a:gd name="T30" fmla="*/ 20 w 53"/>
                  <a:gd name="T31" fmla="*/ 7 h 26"/>
                  <a:gd name="T32" fmla="*/ 14 w 53"/>
                  <a:gd name="T33" fmla="*/ 5 h 26"/>
                  <a:gd name="T34" fmla="*/ 8 w 53"/>
                  <a:gd name="T35" fmla="*/ 3 h 26"/>
                  <a:gd name="T36" fmla="*/ 2 w 53"/>
                  <a:gd name="T37" fmla="*/ 0 h 26"/>
                  <a:gd name="T38" fmla="*/ 2 w 53"/>
                  <a:gd name="T39" fmla="*/ 0 h 26"/>
                  <a:gd name="T40" fmla="*/ 0 w 53"/>
                  <a:gd name="T41" fmla="*/ 7 h 2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3"/>
                  <a:gd name="T64" fmla="*/ 0 h 26"/>
                  <a:gd name="T65" fmla="*/ 53 w 53"/>
                  <a:gd name="T66" fmla="*/ 26 h 2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3" h="26">
                    <a:moveTo>
                      <a:pt x="0" y="7"/>
                    </a:moveTo>
                    <a:lnTo>
                      <a:pt x="0" y="7"/>
                    </a:lnTo>
                    <a:lnTo>
                      <a:pt x="6" y="10"/>
                    </a:lnTo>
                    <a:lnTo>
                      <a:pt x="12" y="12"/>
                    </a:lnTo>
                    <a:lnTo>
                      <a:pt x="18" y="15"/>
                    </a:lnTo>
                    <a:lnTo>
                      <a:pt x="25" y="17"/>
                    </a:lnTo>
                    <a:lnTo>
                      <a:pt x="31" y="21"/>
                    </a:lnTo>
                    <a:lnTo>
                      <a:pt x="39" y="22"/>
                    </a:lnTo>
                    <a:lnTo>
                      <a:pt x="46" y="24"/>
                    </a:lnTo>
                    <a:lnTo>
                      <a:pt x="53" y="26"/>
                    </a:lnTo>
                    <a:lnTo>
                      <a:pt x="53" y="16"/>
                    </a:lnTo>
                    <a:lnTo>
                      <a:pt x="46" y="17"/>
                    </a:lnTo>
                    <a:lnTo>
                      <a:pt x="41" y="15"/>
                    </a:lnTo>
                    <a:lnTo>
                      <a:pt x="34" y="14"/>
                    </a:lnTo>
                    <a:lnTo>
                      <a:pt x="28" y="10"/>
                    </a:lnTo>
                    <a:lnTo>
                      <a:pt x="20" y="7"/>
                    </a:lnTo>
                    <a:lnTo>
                      <a:pt x="14" y="5"/>
                    </a:lnTo>
                    <a:lnTo>
                      <a:pt x="8" y="3"/>
                    </a:lnTo>
                    <a:lnTo>
                      <a:pt x="2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60" name="Freeform 346"/>
              <p:cNvSpPr>
                <a:spLocks/>
              </p:cNvSpPr>
              <p:nvPr/>
            </p:nvSpPr>
            <p:spPr bwMode="auto">
              <a:xfrm>
                <a:off x="3083" y="2379"/>
                <a:ext cx="34" cy="25"/>
              </a:xfrm>
              <a:custGeom>
                <a:avLst/>
                <a:gdLst>
                  <a:gd name="T0" fmla="*/ 13 w 34"/>
                  <a:gd name="T1" fmla="*/ 18 h 25"/>
                  <a:gd name="T2" fmla="*/ 13 w 34"/>
                  <a:gd name="T3" fmla="*/ 18 h 25"/>
                  <a:gd name="T4" fmla="*/ 9 w 34"/>
                  <a:gd name="T5" fmla="*/ 16 h 25"/>
                  <a:gd name="T6" fmla="*/ 7 w 34"/>
                  <a:gd name="T7" fmla="*/ 14 h 25"/>
                  <a:gd name="T8" fmla="*/ 7 w 34"/>
                  <a:gd name="T9" fmla="*/ 16 h 25"/>
                  <a:gd name="T10" fmla="*/ 10 w 34"/>
                  <a:gd name="T11" fmla="*/ 13 h 25"/>
                  <a:gd name="T12" fmla="*/ 15 w 34"/>
                  <a:gd name="T13" fmla="*/ 11 h 25"/>
                  <a:gd name="T14" fmla="*/ 19 w 34"/>
                  <a:gd name="T15" fmla="*/ 9 h 25"/>
                  <a:gd name="T16" fmla="*/ 27 w 34"/>
                  <a:gd name="T17" fmla="*/ 9 h 25"/>
                  <a:gd name="T18" fmla="*/ 32 w 34"/>
                  <a:gd name="T19" fmla="*/ 9 h 25"/>
                  <a:gd name="T20" fmla="*/ 34 w 34"/>
                  <a:gd name="T21" fmla="*/ 2 h 25"/>
                  <a:gd name="T22" fmla="*/ 27 w 34"/>
                  <a:gd name="T23" fmla="*/ 0 h 25"/>
                  <a:gd name="T24" fmla="*/ 19 w 34"/>
                  <a:gd name="T25" fmla="*/ 2 h 25"/>
                  <a:gd name="T26" fmla="*/ 12 w 34"/>
                  <a:gd name="T27" fmla="*/ 3 h 25"/>
                  <a:gd name="T28" fmla="*/ 5 w 34"/>
                  <a:gd name="T29" fmla="*/ 6 h 25"/>
                  <a:gd name="T30" fmla="*/ 0 w 34"/>
                  <a:gd name="T31" fmla="*/ 11 h 25"/>
                  <a:gd name="T32" fmla="*/ 0 w 34"/>
                  <a:gd name="T33" fmla="*/ 17 h 25"/>
                  <a:gd name="T34" fmla="*/ 4 w 34"/>
                  <a:gd name="T35" fmla="*/ 23 h 25"/>
                  <a:gd name="T36" fmla="*/ 13 w 34"/>
                  <a:gd name="T37" fmla="*/ 25 h 25"/>
                  <a:gd name="T38" fmla="*/ 13 w 34"/>
                  <a:gd name="T39" fmla="*/ 25 h 25"/>
                  <a:gd name="T40" fmla="*/ 13 w 34"/>
                  <a:gd name="T41" fmla="*/ 18 h 2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4"/>
                  <a:gd name="T64" fmla="*/ 0 h 25"/>
                  <a:gd name="T65" fmla="*/ 34 w 34"/>
                  <a:gd name="T66" fmla="*/ 25 h 2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4" h="25">
                    <a:moveTo>
                      <a:pt x="13" y="18"/>
                    </a:moveTo>
                    <a:lnTo>
                      <a:pt x="13" y="18"/>
                    </a:lnTo>
                    <a:lnTo>
                      <a:pt x="9" y="16"/>
                    </a:lnTo>
                    <a:lnTo>
                      <a:pt x="7" y="14"/>
                    </a:lnTo>
                    <a:lnTo>
                      <a:pt x="7" y="16"/>
                    </a:lnTo>
                    <a:lnTo>
                      <a:pt x="10" y="13"/>
                    </a:lnTo>
                    <a:lnTo>
                      <a:pt x="15" y="11"/>
                    </a:lnTo>
                    <a:lnTo>
                      <a:pt x="19" y="9"/>
                    </a:lnTo>
                    <a:lnTo>
                      <a:pt x="27" y="9"/>
                    </a:lnTo>
                    <a:lnTo>
                      <a:pt x="32" y="9"/>
                    </a:lnTo>
                    <a:lnTo>
                      <a:pt x="34" y="2"/>
                    </a:lnTo>
                    <a:lnTo>
                      <a:pt x="27" y="0"/>
                    </a:lnTo>
                    <a:lnTo>
                      <a:pt x="19" y="2"/>
                    </a:lnTo>
                    <a:lnTo>
                      <a:pt x="12" y="3"/>
                    </a:lnTo>
                    <a:lnTo>
                      <a:pt x="5" y="6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4" y="23"/>
                    </a:lnTo>
                    <a:lnTo>
                      <a:pt x="13" y="25"/>
                    </a:lnTo>
                    <a:lnTo>
                      <a:pt x="13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61" name="Freeform 347"/>
              <p:cNvSpPr>
                <a:spLocks/>
              </p:cNvSpPr>
              <p:nvPr/>
            </p:nvSpPr>
            <p:spPr bwMode="auto">
              <a:xfrm>
                <a:off x="3096" y="2397"/>
                <a:ext cx="52" cy="35"/>
              </a:xfrm>
              <a:custGeom>
                <a:avLst/>
                <a:gdLst>
                  <a:gd name="T0" fmla="*/ 50 w 52"/>
                  <a:gd name="T1" fmla="*/ 28 h 35"/>
                  <a:gd name="T2" fmla="*/ 52 w 52"/>
                  <a:gd name="T3" fmla="*/ 28 h 35"/>
                  <a:gd name="T4" fmla="*/ 47 w 52"/>
                  <a:gd name="T5" fmla="*/ 24 h 35"/>
                  <a:gd name="T6" fmla="*/ 42 w 52"/>
                  <a:gd name="T7" fmla="*/ 21 h 35"/>
                  <a:gd name="T8" fmla="*/ 37 w 52"/>
                  <a:gd name="T9" fmla="*/ 17 h 35"/>
                  <a:gd name="T10" fmla="*/ 32 w 52"/>
                  <a:gd name="T11" fmla="*/ 13 h 35"/>
                  <a:gd name="T12" fmla="*/ 26 w 52"/>
                  <a:gd name="T13" fmla="*/ 10 h 35"/>
                  <a:gd name="T14" fmla="*/ 19 w 52"/>
                  <a:gd name="T15" fmla="*/ 6 h 35"/>
                  <a:gd name="T16" fmla="*/ 10 w 52"/>
                  <a:gd name="T17" fmla="*/ 2 h 35"/>
                  <a:gd name="T18" fmla="*/ 0 w 52"/>
                  <a:gd name="T19" fmla="*/ 0 h 35"/>
                  <a:gd name="T20" fmla="*/ 0 w 52"/>
                  <a:gd name="T21" fmla="*/ 7 h 35"/>
                  <a:gd name="T22" fmla="*/ 8 w 52"/>
                  <a:gd name="T23" fmla="*/ 10 h 35"/>
                  <a:gd name="T24" fmla="*/ 16 w 52"/>
                  <a:gd name="T25" fmla="*/ 13 h 35"/>
                  <a:gd name="T26" fmla="*/ 21 w 52"/>
                  <a:gd name="T27" fmla="*/ 17 h 35"/>
                  <a:gd name="T28" fmla="*/ 27 w 52"/>
                  <a:gd name="T29" fmla="*/ 21 h 35"/>
                  <a:gd name="T30" fmla="*/ 32 w 52"/>
                  <a:gd name="T31" fmla="*/ 24 h 35"/>
                  <a:gd name="T32" fmla="*/ 37 w 52"/>
                  <a:gd name="T33" fmla="*/ 28 h 35"/>
                  <a:gd name="T34" fmla="*/ 42 w 52"/>
                  <a:gd name="T35" fmla="*/ 32 h 35"/>
                  <a:gd name="T36" fmla="*/ 47 w 52"/>
                  <a:gd name="T37" fmla="*/ 35 h 35"/>
                  <a:gd name="T38" fmla="*/ 48 w 52"/>
                  <a:gd name="T39" fmla="*/ 35 h 35"/>
                  <a:gd name="T40" fmla="*/ 50 w 52"/>
                  <a:gd name="T41" fmla="*/ 28 h 3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2"/>
                  <a:gd name="T64" fmla="*/ 0 h 35"/>
                  <a:gd name="T65" fmla="*/ 52 w 52"/>
                  <a:gd name="T66" fmla="*/ 35 h 3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2" h="35">
                    <a:moveTo>
                      <a:pt x="50" y="28"/>
                    </a:moveTo>
                    <a:lnTo>
                      <a:pt x="52" y="28"/>
                    </a:lnTo>
                    <a:lnTo>
                      <a:pt x="47" y="24"/>
                    </a:lnTo>
                    <a:lnTo>
                      <a:pt x="42" y="21"/>
                    </a:lnTo>
                    <a:lnTo>
                      <a:pt x="37" y="17"/>
                    </a:lnTo>
                    <a:lnTo>
                      <a:pt x="32" y="13"/>
                    </a:lnTo>
                    <a:lnTo>
                      <a:pt x="26" y="10"/>
                    </a:lnTo>
                    <a:lnTo>
                      <a:pt x="19" y="6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8" y="10"/>
                    </a:lnTo>
                    <a:lnTo>
                      <a:pt x="16" y="13"/>
                    </a:lnTo>
                    <a:lnTo>
                      <a:pt x="21" y="17"/>
                    </a:lnTo>
                    <a:lnTo>
                      <a:pt x="27" y="21"/>
                    </a:lnTo>
                    <a:lnTo>
                      <a:pt x="32" y="24"/>
                    </a:lnTo>
                    <a:lnTo>
                      <a:pt x="37" y="28"/>
                    </a:lnTo>
                    <a:lnTo>
                      <a:pt x="42" y="32"/>
                    </a:lnTo>
                    <a:lnTo>
                      <a:pt x="47" y="35"/>
                    </a:lnTo>
                    <a:lnTo>
                      <a:pt x="48" y="35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62" name="Freeform 348"/>
              <p:cNvSpPr>
                <a:spLocks/>
              </p:cNvSpPr>
              <p:nvPr/>
            </p:nvSpPr>
            <p:spPr bwMode="auto">
              <a:xfrm>
                <a:off x="3144" y="2425"/>
                <a:ext cx="52" cy="59"/>
              </a:xfrm>
              <a:custGeom>
                <a:avLst/>
                <a:gdLst>
                  <a:gd name="T0" fmla="*/ 46 w 52"/>
                  <a:gd name="T1" fmla="*/ 59 h 59"/>
                  <a:gd name="T2" fmla="*/ 52 w 52"/>
                  <a:gd name="T3" fmla="*/ 55 h 59"/>
                  <a:gd name="T4" fmla="*/ 50 w 52"/>
                  <a:gd name="T5" fmla="*/ 44 h 59"/>
                  <a:gd name="T6" fmla="*/ 45 w 52"/>
                  <a:gd name="T7" fmla="*/ 34 h 59"/>
                  <a:gd name="T8" fmla="*/ 40 w 52"/>
                  <a:gd name="T9" fmla="*/ 27 h 59"/>
                  <a:gd name="T10" fmla="*/ 32 w 52"/>
                  <a:gd name="T11" fmla="*/ 20 h 59"/>
                  <a:gd name="T12" fmla="*/ 24 w 52"/>
                  <a:gd name="T13" fmla="*/ 12 h 59"/>
                  <a:gd name="T14" fmla="*/ 17 w 52"/>
                  <a:gd name="T15" fmla="*/ 7 h 59"/>
                  <a:gd name="T16" fmla="*/ 8 w 52"/>
                  <a:gd name="T17" fmla="*/ 4 h 59"/>
                  <a:gd name="T18" fmla="*/ 2 w 52"/>
                  <a:gd name="T19" fmla="*/ 0 h 59"/>
                  <a:gd name="T20" fmla="*/ 0 w 52"/>
                  <a:gd name="T21" fmla="*/ 7 h 59"/>
                  <a:gd name="T22" fmla="*/ 6 w 52"/>
                  <a:gd name="T23" fmla="*/ 11 h 59"/>
                  <a:gd name="T24" fmla="*/ 12 w 52"/>
                  <a:gd name="T25" fmla="*/ 15 h 59"/>
                  <a:gd name="T26" fmla="*/ 19 w 52"/>
                  <a:gd name="T27" fmla="*/ 20 h 59"/>
                  <a:gd name="T28" fmla="*/ 27 w 52"/>
                  <a:gd name="T29" fmla="*/ 24 h 59"/>
                  <a:gd name="T30" fmla="*/ 33 w 52"/>
                  <a:gd name="T31" fmla="*/ 32 h 59"/>
                  <a:gd name="T32" fmla="*/ 38 w 52"/>
                  <a:gd name="T33" fmla="*/ 39 h 59"/>
                  <a:gd name="T34" fmla="*/ 43 w 52"/>
                  <a:gd name="T35" fmla="*/ 46 h 59"/>
                  <a:gd name="T36" fmla="*/ 45 w 52"/>
                  <a:gd name="T37" fmla="*/ 55 h 59"/>
                  <a:gd name="T38" fmla="*/ 51 w 52"/>
                  <a:gd name="T39" fmla="*/ 51 h 59"/>
                  <a:gd name="T40" fmla="*/ 45 w 52"/>
                  <a:gd name="T41" fmla="*/ 55 h 59"/>
                  <a:gd name="T42" fmla="*/ 46 w 52"/>
                  <a:gd name="T43" fmla="*/ 57 h 59"/>
                  <a:gd name="T44" fmla="*/ 49 w 52"/>
                  <a:gd name="T45" fmla="*/ 59 h 59"/>
                  <a:gd name="T46" fmla="*/ 51 w 52"/>
                  <a:gd name="T47" fmla="*/ 57 h 59"/>
                  <a:gd name="T48" fmla="*/ 52 w 52"/>
                  <a:gd name="T49" fmla="*/ 55 h 59"/>
                  <a:gd name="T50" fmla="*/ 46 w 52"/>
                  <a:gd name="T51" fmla="*/ 59 h 5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"/>
                  <a:gd name="T79" fmla="*/ 0 h 59"/>
                  <a:gd name="T80" fmla="*/ 52 w 52"/>
                  <a:gd name="T81" fmla="*/ 59 h 5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" h="59">
                    <a:moveTo>
                      <a:pt x="46" y="59"/>
                    </a:moveTo>
                    <a:lnTo>
                      <a:pt x="52" y="55"/>
                    </a:lnTo>
                    <a:lnTo>
                      <a:pt x="50" y="44"/>
                    </a:lnTo>
                    <a:lnTo>
                      <a:pt x="45" y="34"/>
                    </a:lnTo>
                    <a:lnTo>
                      <a:pt x="40" y="27"/>
                    </a:lnTo>
                    <a:lnTo>
                      <a:pt x="32" y="20"/>
                    </a:lnTo>
                    <a:lnTo>
                      <a:pt x="24" y="12"/>
                    </a:lnTo>
                    <a:lnTo>
                      <a:pt x="17" y="7"/>
                    </a:lnTo>
                    <a:lnTo>
                      <a:pt x="8" y="4"/>
                    </a:lnTo>
                    <a:lnTo>
                      <a:pt x="2" y="0"/>
                    </a:lnTo>
                    <a:lnTo>
                      <a:pt x="0" y="7"/>
                    </a:lnTo>
                    <a:lnTo>
                      <a:pt x="6" y="11"/>
                    </a:lnTo>
                    <a:lnTo>
                      <a:pt x="12" y="15"/>
                    </a:lnTo>
                    <a:lnTo>
                      <a:pt x="19" y="20"/>
                    </a:lnTo>
                    <a:lnTo>
                      <a:pt x="27" y="24"/>
                    </a:lnTo>
                    <a:lnTo>
                      <a:pt x="33" y="32"/>
                    </a:lnTo>
                    <a:lnTo>
                      <a:pt x="38" y="39"/>
                    </a:lnTo>
                    <a:lnTo>
                      <a:pt x="43" y="46"/>
                    </a:lnTo>
                    <a:lnTo>
                      <a:pt x="45" y="55"/>
                    </a:lnTo>
                    <a:lnTo>
                      <a:pt x="51" y="51"/>
                    </a:lnTo>
                    <a:lnTo>
                      <a:pt x="45" y="55"/>
                    </a:lnTo>
                    <a:lnTo>
                      <a:pt x="46" y="57"/>
                    </a:lnTo>
                    <a:lnTo>
                      <a:pt x="49" y="59"/>
                    </a:lnTo>
                    <a:lnTo>
                      <a:pt x="51" y="57"/>
                    </a:lnTo>
                    <a:lnTo>
                      <a:pt x="52" y="55"/>
                    </a:lnTo>
                    <a:lnTo>
                      <a:pt x="46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63" name="Freeform 349"/>
              <p:cNvSpPr>
                <a:spLocks/>
              </p:cNvSpPr>
              <p:nvPr/>
            </p:nvSpPr>
            <p:spPr bwMode="auto">
              <a:xfrm>
                <a:off x="3124" y="2431"/>
                <a:ext cx="71" cy="53"/>
              </a:xfrm>
              <a:custGeom>
                <a:avLst/>
                <a:gdLst>
                  <a:gd name="T0" fmla="*/ 0 w 71"/>
                  <a:gd name="T1" fmla="*/ 7 h 53"/>
                  <a:gd name="T2" fmla="*/ 0 w 71"/>
                  <a:gd name="T3" fmla="*/ 7 h 53"/>
                  <a:gd name="T4" fmla="*/ 9 w 71"/>
                  <a:gd name="T5" fmla="*/ 11 h 53"/>
                  <a:gd name="T6" fmla="*/ 15 w 71"/>
                  <a:gd name="T7" fmla="*/ 15 h 53"/>
                  <a:gd name="T8" fmla="*/ 24 w 71"/>
                  <a:gd name="T9" fmla="*/ 21 h 53"/>
                  <a:gd name="T10" fmla="*/ 31 w 71"/>
                  <a:gd name="T11" fmla="*/ 27 h 53"/>
                  <a:gd name="T12" fmla="*/ 39 w 71"/>
                  <a:gd name="T13" fmla="*/ 33 h 53"/>
                  <a:gd name="T14" fmla="*/ 48 w 71"/>
                  <a:gd name="T15" fmla="*/ 40 h 53"/>
                  <a:gd name="T16" fmla="*/ 57 w 71"/>
                  <a:gd name="T17" fmla="*/ 46 h 53"/>
                  <a:gd name="T18" fmla="*/ 66 w 71"/>
                  <a:gd name="T19" fmla="*/ 53 h 53"/>
                  <a:gd name="T20" fmla="*/ 71 w 71"/>
                  <a:gd name="T21" fmla="*/ 45 h 53"/>
                  <a:gd name="T22" fmla="*/ 61 w 71"/>
                  <a:gd name="T23" fmla="*/ 39 h 53"/>
                  <a:gd name="T24" fmla="*/ 53 w 71"/>
                  <a:gd name="T25" fmla="*/ 33 h 53"/>
                  <a:gd name="T26" fmla="*/ 44 w 71"/>
                  <a:gd name="T27" fmla="*/ 26 h 53"/>
                  <a:gd name="T28" fmla="*/ 36 w 71"/>
                  <a:gd name="T29" fmla="*/ 20 h 53"/>
                  <a:gd name="T30" fmla="*/ 28 w 71"/>
                  <a:gd name="T31" fmla="*/ 14 h 53"/>
                  <a:gd name="T32" fmla="*/ 20 w 71"/>
                  <a:gd name="T33" fmla="*/ 7 h 53"/>
                  <a:gd name="T34" fmla="*/ 11 w 71"/>
                  <a:gd name="T35" fmla="*/ 4 h 53"/>
                  <a:gd name="T36" fmla="*/ 3 w 71"/>
                  <a:gd name="T37" fmla="*/ 0 h 53"/>
                  <a:gd name="T38" fmla="*/ 3 w 71"/>
                  <a:gd name="T39" fmla="*/ 0 h 53"/>
                  <a:gd name="T40" fmla="*/ 0 w 71"/>
                  <a:gd name="T41" fmla="*/ 7 h 5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1"/>
                  <a:gd name="T64" fmla="*/ 0 h 53"/>
                  <a:gd name="T65" fmla="*/ 71 w 71"/>
                  <a:gd name="T66" fmla="*/ 53 h 5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1" h="53">
                    <a:moveTo>
                      <a:pt x="0" y="7"/>
                    </a:moveTo>
                    <a:lnTo>
                      <a:pt x="0" y="7"/>
                    </a:lnTo>
                    <a:lnTo>
                      <a:pt x="9" y="11"/>
                    </a:lnTo>
                    <a:lnTo>
                      <a:pt x="15" y="15"/>
                    </a:lnTo>
                    <a:lnTo>
                      <a:pt x="24" y="21"/>
                    </a:lnTo>
                    <a:lnTo>
                      <a:pt x="31" y="27"/>
                    </a:lnTo>
                    <a:lnTo>
                      <a:pt x="39" y="33"/>
                    </a:lnTo>
                    <a:lnTo>
                      <a:pt x="48" y="40"/>
                    </a:lnTo>
                    <a:lnTo>
                      <a:pt x="57" y="46"/>
                    </a:lnTo>
                    <a:lnTo>
                      <a:pt x="66" y="53"/>
                    </a:lnTo>
                    <a:lnTo>
                      <a:pt x="71" y="45"/>
                    </a:lnTo>
                    <a:lnTo>
                      <a:pt x="61" y="39"/>
                    </a:lnTo>
                    <a:lnTo>
                      <a:pt x="53" y="33"/>
                    </a:lnTo>
                    <a:lnTo>
                      <a:pt x="44" y="26"/>
                    </a:lnTo>
                    <a:lnTo>
                      <a:pt x="36" y="20"/>
                    </a:lnTo>
                    <a:lnTo>
                      <a:pt x="28" y="14"/>
                    </a:lnTo>
                    <a:lnTo>
                      <a:pt x="20" y="7"/>
                    </a:lnTo>
                    <a:lnTo>
                      <a:pt x="11" y="4"/>
                    </a:lnTo>
                    <a:lnTo>
                      <a:pt x="3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64" name="Freeform 350"/>
              <p:cNvSpPr>
                <a:spLocks/>
              </p:cNvSpPr>
              <p:nvPr/>
            </p:nvSpPr>
            <p:spPr bwMode="auto">
              <a:xfrm>
                <a:off x="3070" y="2410"/>
                <a:ext cx="57" cy="28"/>
              </a:xfrm>
              <a:custGeom>
                <a:avLst/>
                <a:gdLst>
                  <a:gd name="T0" fmla="*/ 3 w 57"/>
                  <a:gd name="T1" fmla="*/ 8 h 28"/>
                  <a:gd name="T2" fmla="*/ 3 w 57"/>
                  <a:gd name="T3" fmla="*/ 8 h 28"/>
                  <a:gd name="T4" fmla="*/ 7 w 57"/>
                  <a:gd name="T5" fmla="*/ 9 h 28"/>
                  <a:gd name="T6" fmla="*/ 12 w 57"/>
                  <a:gd name="T7" fmla="*/ 11 h 28"/>
                  <a:gd name="T8" fmla="*/ 18 w 57"/>
                  <a:gd name="T9" fmla="*/ 14 h 28"/>
                  <a:gd name="T10" fmla="*/ 24 w 57"/>
                  <a:gd name="T11" fmla="*/ 16 h 28"/>
                  <a:gd name="T12" fmla="*/ 31 w 57"/>
                  <a:gd name="T13" fmla="*/ 20 h 28"/>
                  <a:gd name="T14" fmla="*/ 39 w 57"/>
                  <a:gd name="T15" fmla="*/ 22 h 28"/>
                  <a:gd name="T16" fmla="*/ 46 w 57"/>
                  <a:gd name="T17" fmla="*/ 26 h 28"/>
                  <a:gd name="T18" fmla="*/ 54 w 57"/>
                  <a:gd name="T19" fmla="*/ 28 h 28"/>
                  <a:gd name="T20" fmla="*/ 57 w 57"/>
                  <a:gd name="T21" fmla="*/ 21 h 28"/>
                  <a:gd name="T22" fmla="*/ 48 w 57"/>
                  <a:gd name="T23" fmla="*/ 19 h 28"/>
                  <a:gd name="T24" fmla="*/ 41 w 57"/>
                  <a:gd name="T25" fmla="*/ 15 h 28"/>
                  <a:gd name="T26" fmla="*/ 34 w 57"/>
                  <a:gd name="T27" fmla="*/ 13 h 28"/>
                  <a:gd name="T28" fmla="*/ 26 w 57"/>
                  <a:gd name="T29" fmla="*/ 9 h 28"/>
                  <a:gd name="T30" fmla="*/ 20 w 57"/>
                  <a:gd name="T31" fmla="*/ 6 h 28"/>
                  <a:gd name="T32" fmla="*/ 14 w 57"/>
                  <a:gd name="T33" fmla="*/ 4 h 28"/>
                  <a:gd name="T34" fmla="*/ 9 w 57"/>
                  <a:gd name="T35" fmla="*/ 2 h 28"/>
                  <a:gd name="T36" fmla="*/ 3 w 57"/>
                  <a:gd name="T37" fmla="*/ 0 h 28"/>
                  <a:gd name="T38" fmla="*/ 3 w 57"/>
                  <a:gd name="T39" fmla="*/ 0 h 28"/>
                  <a:gd name="T40" fmla="*/ 3 w 57"/>
                  <a:gd name="T41" fmla="*/ 0 h 28"/>
                  <a:gd name="T42" fmla="*/ 1 w 57"/>
                  <a:gd name="T43" fmla="*/ 2 h 28"/>
                  <a:gd name="T44" fmla="*/ 0 w 57"/>
                  <a:gd name="T45" fmla="*/ 4 h 28"/>
                  <a:gd name="T46" fmla="*/ 1 w 57"/>
                  <a:gd name="T47" fmla="*/ 6 h 28"/>
                  <a:gd name="T48" fmla="*/ 3 w 57"/>
                  <a:gd name="T49" fmla="*/ 8 h 2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7"/>
                  <a:gd name="T76" fmla="*/ 0 h 28"/>
                  <a:gd name="T77" fmla="*/ 57 w 57"/>
                  <a:gd name="T78" fmla="*/ 28 h 2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7" h="28">
                    <a:moveTo>
                      <a:pt x="3" y="8"/>
                    </a:moveTo>
                    <a:lnTo>
                      <a:pt x="3" y="8"/>
                    </a:lnTo>
                    <a:lnTo>
                      <a:pt x="7" y="9"/>
                    </a:lnTo>
                    <a:lnTo>
                      <a:pt x="12" y="11"/>
                    </a:lnTo>
                    <a:lnTo>
                      <a:pt x="18" y="14"/>
                    </a:lnTo>
                    <a:lnTo>
                      <a:pt x="24" y="16"/>
                    </a:lnTo>
                    <a:lnTo>
                      <a:pt x="31" y="20"/>
                    </a:lnTo>
                    <a:lnTo>
                      <a:pt x="39" y="22"/>
                    </a:lnTo>
                    <a:lnTo>
                      <a:pt x="46" y="26"/>
                    </a:lnTo>
                    <a:lnTo>
                      <a:pt x="54" y="28"/>
                    </a:lnTo>
                    <a:lnTo>
                      <a:pt x="57" y="21"/>
                    </a:lnTo>
                    <a:lnTo>
                      <a:pt x="48" y="19"/>
                    </a:lnTo>
                    <a:lnTo>
                      <a:pt x="41" y="15"/>
                    </a:lnTo>
                    <a:lnTo>
                      <a:pt x="34" y="13"/>
                    </a:lnTo>
                    <a:lnTo>
                      <a:pt x="26" y="9"/>
                    </a:lnTo>
                    <a:lnTo>
                      <a:pt x="20" y="6"/>
                    </a:lnTo>
                    <a:lnTo>
                      <a:pt x="14" y="4"/>
                    </a:lnTo>
                    <a:lnTo>
                      <a:pt x="9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65" name="Freeform 351"/>
              <p:cNvSpPr>
                <a:spLocks/>
              </p:cNvSpPr>
              <p:nvPr/>
            </p:nvSpPr>
            <p:spPr bwMode="auto">
              <a:xfrm>
                <a:off x="3004" y="2409"/>
                <a:ext cx="69" cy="11"/>
              </a:xfrm>
              <a:custGeom>
                <a:avLst/>
                <a:gdLst>
                  <a:gd name="T0" fmla="*/ 3 w 69"/>
                  <a:gd name="T1" fmla="*/ 7 h 11"/>
                  <a:gd name="T2" fmla="*/ 3 w 69"/>
                  <a:gd name="T3" fmla="*/ 7 h 11"/>
                  <a:gd name="T4" fmla="*/ 8 w 69"/>
                  <a:gd name="T5" fmla="*/ 7 h 11"/>
                  <a:gd name="T6" fmla="*/ 14 w 69"/>
                  <a:gd name="T7" fmla="*/ 9 h 11"/>
                  <a:gd name="T8" fmla="*/ 22 w 69"/>
                  <a:gd name="T9" fmla="*/ 10 h 11"/>
                  <a:gd name="T10" fmla="*/ 30 w 69"/>
                  <a:gd name="T11" fmla="*/ 11 h 11"/>
                  <a:gd name="T12" fmla="*/ 39 w 69"/>
                  <a:gd name="T13" fmla="*/ 11 h 11"/>
                  <a:gd name="T14" fmla="*/ 48 w 69"/>
                  <a:gd name="T15" fmla="*/ 11 h 11"/>
                  <a:gd name="T16" fmla="*/ 58 w 69"/>
                  <a:gd name="T17" fmla="*/ 11 h 11"/>
                  <a:gd name="T18" fmla="*/ 69 w 69"/>
                  <a:gd name="T19" fmla="*/ 9 h 11"/>
                  <a:gd name="T20" fmla="*/ 69 w 69"/>
                  <a:gd name="T21" fmla="*/ 1 h 11"/>
                  <a:gd name="T22" fmla="*/ 58 w 69"/>
                  <a:gd name="T23" fmla="*/ 1 h 11"/>
                  <a:gd name="T24" fmla="*/ 48 w 69"/>
                  <a:gd name="T25" fmla="*/ 1 h 11"/>
                  <a:gd name="T26" fmla="*/ 39 w 69"/>
                  <a:gd name="T27" fmla="*/ 1 h 11"/>
                  <a:gd name="T28" fmla="*/ 30 w 69"/>
                  <a:gd name="T29" fmla="*/ 1 h 11"/>
                  <a:gd name="T30" fmla="*/ 22 w 69"/>
                  <a:gd name="T31" fmla="*/ 3 h 11"/>
                  <a:gd name="T32" fmla="*/ 14 w 69"/>
                  <a:gd name="T33" fmla="*/ 1 h 11"/>
                  <a:gd name="T34" fmla="*/ 8 w 69"/>
                  <a:gd name="T35" fmla="*/ 0 h 11"/>
                  <a:gd name="T36" fmla="*/ 3 w 69"/>
                  <a:gd name="T37" fmla="*/ 0 h 11"/>
                  <a:gd name="T38" fmla="*/ 3 w 69"/>
                  <a:gd name="T39" fmla="*/ 0 h 11"/>
                  <a:gd name="T40" fmla="*/ 3 w 69"/>
                  <a:gd name="T41" fmla="*/ 0 h 11"/>
                  <a:gd name="T42" fmla="*/ 1 w 69"/>
                  <a:gd name="T43" fmla="*/ 1 h 11"/>
                  <a:gd name="T44" fmla="*/ 0 w 69"/>
                  <a:gd name="T45" fmla="*/ 4 h 11"/>
                  <a:gd name="T46" fmla="*/ 1 w 69"/>
                  <a:gd name="T47" fmla="*/ 6 h 11"/>
                  <a:gd name="T48" fmla="*/ 3 w 69"/>
                  <a:gd name="T49" fmla="*/ 7 h 1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9"/>
                  <a:gd name="T76" fmla="*/ 0 h 11"/>
                  <a:gd name="T77" fmla="*/ 69 w 69"/>
                  <a:gd name="T78" fmla="*/ 11 h 1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9" h="11">
                    <a:moveTo>
                      <a:pt x="3" y="7"/>
                    </a:moveTo>
                    <a:lnTo>
                      <a:pt x="3" y="7"/>
                    </a:lnTo>
                    <a:lnTo>
                      <a:pt x="8" y="7"/>
                    </a:lnTo>
                    <a:lnTo>
                      <a:pt x="14" y="9"/>
                    </a:lnTo>
                    <a:lnTo>
                      <a:pt x="22" y="10"/>
                    </a:lnTo>
                    <a:lnTo>
                      <a:pt x="30" y="11"/>
                    </a:lnTo>
                    <a:lnTo>
                      <a:pt x="39" y="11"/>
                    </a:lnTo>
                    <a:lnTo>
                      <a:pt x="48" y="11"/>
                    </a:lnTo>
                    <a:lnTo>
                      <a:pt x="58" y="11"/>
                    </a:lnTo>
                    <a:lnTo>
                      <a:pt x="69" y="9"/>
                    </a:lnTo>
                    <a:lnTo>
                      <a:pt x="69" y="1"/>
                    </a:lnTo>
                    <a:lnTo>
                      <a:pt x="58" y="1"/>
                    </a:lnTo>
                    <a:lnTo>
                      <a:pt x="48" y="1"/>
                    </a:lnTo>
                    <a:lnTo>
                      <a:pt x="39" y="1"/>
                    </a:lnTo>
                    <a:lnTo>
                      <a:pt x="30" y="1"/>
                    </a:lnTo>
                    <a:lnTo>
                      <a:pt x="22" y="3"/>
                    </a:lnTo>
                    <a:lnTo>
                      <a:pt x="14" y="1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66" name="Freeform 352"/>
              <p:cNvSpPr>
                <a:spLocks/>
              </p:cNvSpPr>
              <p:nvPr/>
            </p:nvSpPr>
            <p:spPr bwMode="auto">
              <a:xfrm>
                <a:off x="2933" y="2409"/>
                <a:ext cx="74" cy="21"/>
              </a:xfrm>
              <a:custGeom>
                <a:avLst/>
                <a:gdLst>
                  <a:gd name="T0" fmla="*/ 1 w 74"/>
                  <a:gd name="T1" fmla="*/ 15 h 21"/>
                  <a:gd name="T2" fmla="*/ 5 w 74"/>
                  <a:gd name="T3" fmla="*/ 21 h 21"/>
                  <a:gd name="T4" fmla="*/ 12 w 74"/>
                  <a:gd name="T5" fmla="*/ 20 h 21"/>
                  <a:gd name="T6" fmla="*/ 19 w 74"/>
                  <a:gd name="T7" fmla="*/ 18 h 21"/>
                  <a:gd name="T8" fmla="*/ 29 w 74"/>
                  <a:gd name="T9" fmla="*/ 17 h 21"/>
                  <a:gd name="T10" fmla="*/ 38 w 74"/>
                  <a:gd name="T11" fmla="*/ 15 h 21"/>
                  <a:gd name="T12" fmla="*/ 48 w 74"/>
                  <a:gd name="T13" fmla="*/ 14 h 21"/>
                  <a:gd name="T14" fmla="*/ 57 w 74"/>
                  <a:gd name="T15" fmla="*/ 11 h 21"/>
                  <a:gd name="T16" fmla="*/ 66 w 74"/>
                  <a:gd name="T17" fmla="*/ 10 h 21"/>
                  <a:gd name="T18" fmla="*/ 74 w 74"/>
                  <a:gd name="T19" fmla="*/ 7 h 21"/>
                  <a:gd name="T20" fmla="*/ 74 w 74"/>
                  <a:gd name="T21" fmla="*/ 0 h 21"/>
                  <a:gd name="T22" fmla="*/ 66 w 74"/>
                  <a:gd name="T23" fmla="*/ 3 h 21"/>
                  <a:gd name="T24" fmla="*/ 57 w 74"/>
                  <a:gd name="T25" fmla="*/ 4 h 21"/>
                  <a:gd name="T26" fmla="*/ 48 w 74"/>
                  <a:gd name="T27" fmla="*/ 6 h 21"/>
                  <a:gd name="T28" fmla="*/ 38 w 74"/>
                  <a:gd name="T29" fmla="*/ 7 h 21"/>
                  <a:gd name="T30" fmla="*/ 29 w 74"/>
                  <a:gd name="T31" fmla="*/ 10 h 21"/>
                  <a:gd name="T32" fmla="*/ 19 w 74"/>
                  <a:gd name="T33" fmla="*/ 11 h 21"/>
                  <a:gd name="T34" fmla="*/ 12 w 74"/>
                  <a:gd name="T35" fmla="*/ 12 h 21"/>
                  <a:gd name="T36" fmla="*/ 5 w 74"/>
                  <a:gd name="T37" fmla="*/ 11 h 21"/>
                  <a:gd name="T38" fmla="*/ 9 w 74"/>
                  <a:gd name="T39" fmla="*/ 17 h 21"/>
                  <a:gd name="T40" fmla="*/ 5 w 74"/>
                  <a:gd name="T41" fmla="*/ 11 h 21"/>
                  <a:gd name="T42" fmla="*/ 1 w 74"/>
                  <a:gd name="T43" fmla="*/ 12 h 21"/>
                  <a:gd name="T44" fmla="*/ 0 w 74"/>
                  <a:gd name="T45" fmla="*/ 16 h 21"/>
                  <a:gd name="T46" fmla="*/ 1 w 74"/>
                  <a:gd name="T47" fmla="*/ 20 h 21"/>
                  <a:gd name="T48" fmla="*/ 5 w 74"/>
                  <a:gd name="T49" fmla="*/ 21 h 21"/>
                  <a:gd name="T50" fmla="*/ 1 w 74"/>
                  <a:gd name="T51" fmla="*/ 15 h 2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4"/>
                  <a:gd name="T79" fmla="*/ 0 h 21"/>
                  <a:gd name="T80" fmla="*/ 74 w 74"/>
                  <a:gd name="T81" fmla="*/ 21 h 2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4" h="21">
                    <a:moveTo>
                      <a:pt x="1" y="15"/>
                    </a:moveTo>
                    <a:lnTo>
                      <a:pt x="5" y="21"/>
                    </a:lnTo>
                    <a:lnTo>
                      <a:pt x="12" y="20"/>
                    </a:lnTo>
                    <a:lnTo>
                      <a:pt x="19" y="18"/>
                    </a:lnTo>
                    <a:lnTo>
                      <a:pt x="29" y="17"/>
                    </a:lnTo>
                    <a:lnTo>
                      <a:pt x="38" y="15"/>
                    </a:lnTo>
                    <a:lnTo>
                      <a:pt x="48" y="14"/>
                    </a:lnTo>
                    <a:lnTo>
                      <a:pt x="57" y="11"/>
                    </a:lnTo>
                    <a:lnTo>
                      <a:pt x="66" y="10"/>
                    </a:lnTo>
                    <a:lnTo>
                      <a:pt x="74" y="7"/>
                    </a:lnTo>
                    <a:lnTo>
                      <a:pt x="74" y="0"/>
                    </a:lnTo>
                    <a:lnTo>
                      <a:pt x="66" y="3"/>
                    </a:lnTo>
                    <a:lnTo>
                      <a:pt x="57" y="4"/>
                    </a:lnTo>
                    <a:lnTo>
                      <a:pt x="48" y="6"/>
                    </a:lnTo>
                    <a:lnTo>
                      <a:pt x="38" y="7"/>
                    </a:lnTo>
                    <a:lnTo>
                      <a:pt x="29" y="10"/>
                    </a:lnTo>
                    <a:lnTo>
                      <a:pt x="19" y="11"/>
                    </a:lnTo>
                    <a:lnTo>
                      <a:pt x="12" y="12"/>
                    </a:lnTo>
                    <a:lnTo>
                      <a:pt x="5" y="11"/>
                    </a:lnTo>
                    <a:lnTo>
                      <a:pt x="9" y="17"/>
                    </a:lnTo>
                    <a:lnTo>
                      <a:pt x="5" y="11"/>
                    </a:lnTo>
                    <a:lnTo>
                      <a:pt x="1" y="12"/>
                    </a:lnTo>
                    <a:lnTo>
                      <a:pt x="0" y="16"/>
                    </a:lnTo>
                    <a:lnTo>
                      <a:pt x="1" y="20"/>
                    </a:lnTo>
                    <a:lnTo>
                      <a:pt x="5" y="21"/>
                    </a:lnTo>
                    <a:lnTo>
                      <a:pt x="1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67" name="Freeform 353"/>
              <p:cNvSpPr>
                <a:spLocks/>
              </p:cNvSpPr>
              <p:nvPr/>
            </p:nvSpPr>
            <p:spPr bwMode="auto">
              <a:xfrm>
                <a:off x="3017" y="2170"/>
                <a:ext cx="362" cy="203"/>
              </a:xfrm>
              <a:custGeom>
                <a:avLst/>
                <a:gdLst>
                  <a:gd name="T0" fmla="*/ 228 w 362"/>
                  <a:gd name="T1" fmla="*/ 1 h 203"/>
                  <a:gd name="T2" fmla="*/ 178 w 362"/>
                  <a:gd name="T3" fmla="*/ 14 h 203"/>
                  <a:gd name="T4" fmla="*/ 148 w 362"/>
                  <a:gd name="T5" fmla="*/ 43 h 203"/>
                  <a:gd name="T6" fmla="*/ 128 w 362"/>
                  <a:gd name="T7" fmla="*/ 37 h 203"/>
                  <a:gd name="T8" fmla="*/ 115 w 362"/>
                  <a:gd name="T9" fmla="*/ 35 h 203"/>
                  <a:gd name="T10" fmla="*/ 103 w 362"/>
                  <a:gd name="T11" fmla="*/ 40 h 203"/>
                  <a:gd name="T12" fmla="*/ 76 w 362"/>
                  <a:gd name="T13" fmla="*/ 49 h 203"/>
                  <a:gd name="T14" fmla="*/ 50 w 362"/>
                  <a:gd name="T15" fmla="*/ 61 h 203"/>
                  <a:gd name="T16" fmla="*/ 37 w 362"/>
                  <a:gd name="T17" fmla="*/ 95 h 203"/>
                  <a:gd name="T18" fmla="*/ 16 w 362"/>
                  <a:gd name="T19" fmla="*/ 135 h 203"/>
                  <a:gd name="T20" fmla="*/ 0 w 362"/>
                  <a:gd name="T21" fmla="*/ 156 h 203"/>
                  <a:gd name="T22" fmla="*/ 53 w 362"/>
                  <a:gd name="T23" fmla="*/ 142 h 203"/>
                  <a:gd name="T24" fmla="*/ 114 w 362"/>
                  <a:gd name="T25" fmla="*/ 134 h 203"/>
                  <a:gd name="T26" fmla="*/ 143 w 362"/>
                  <a:gd name="T27" fmla="*/ 148 h 203"/>
                  <a:gd name="T28" fmla="*/ 165 w 362"/>
                  <a:gd name="T29" fmla="*/ 177 h 203"/>
                  <a:gd name="T30" fmla="*/ 182 w 362"/>
                  <a:gd name="T31" fmla="*/ 200 h 203"/>
                  <a:gd name="T32" fmla="*/ 196 w 362"/>
                  <a:gd name="T33" fmla="*/ 203 h 203"/>
                  <a:gd name="T34" fmla="*/ 201 w 362"/>
                  <a:gd name="T35" fmla="*/ 181 h 203"/>
                  <a:gd name="T36" fmla="*/ 179 w 362"/>
                  <a:gd name="T37" fmla="*/ 118 h 203"/>
                  <a:gd name="T38" fmla="*/ 177 w 362"/>
                  <a:gd name="T39" fmla="*/ 98 h 203"/>
                  <a:gd name="T40" fmla="*/ 195 w 362"/>
                  <a:gd name="T41" fmla="*/ 95 h 203"/>
                  <a:gd name="T42" fmla="*/ 215 w 362"/>
                  <a:gd name="T43" fmla="*/ 89 h 203"/>
                  <a:gd name="T44" fmla="*/ 225 w 362"/>
                  <a:gd name="T45" fmla="*/ 81 h 203"/>
                  <a:gd name="T46" fmla="*/ 229 w 362"/>
                  <a:gd name="T47" fmla="*/ 67 h 203"/>
                  <a:gd name="T48" fmla="*/ 253 w 362"/>
                  <a:gd name="T49" fmla="*/ 56 h 203"/>
                  <a:gd name="T50" fmla="*/ 276 w 362"/>
                  <a:gd name="T51" fmla="*/ 55 h 203"/>
                  <a:gd name="T52" fmla="*/ 253 w 362"/>
                  <a:gd name="T53" fmla="*/ 44 h 203"/>
                  <a:gd name="T54" fmla="*/ 237 w 362"/>
                  <a:gd name="T55" fmla="*/ 32 h 203"/>
                  <a:gd name="T56" fmla="*/ 242 w 362"/>
                  <a:gd name="T57" fmla="*/ 21 h 203"/>
                  <a:gd name="T58" fmla="*/ 254 w 362"/>
                  <a:gd name="T59" fmla="*/ 14 h 203"/>
                  <a:gd name="T60" fmla="*/ 273 w 362"/>
                  <a:gd name="T61" fmla="*/ 14 h 203"/>
                  <a:gd name="T62" fmla="*/ 295 w 362"/>
                  <a:gd name="T63" fmla="*/ 26 h 203"/>
                  <a:gd name="T64" fmla="*/ 315 w 362"/>
                  <a:gd name="T65" fmla="*/ 40 h 203"/>
                  <a:gd name="T66" fmla="*/ 328 w 362"/>
                  <a:gd name="T67" fmla="*/ 51 h 203"/>
                  <a:gd name="T68" fmla="*/ 344 w 362"/>
                  <a:gd name="T69" fmla="*/ 70 h 203"/>
                  <a:gd name="T70" fmla="*/ 360 w 362"/>
                  <a:gd name="T71" fmla="*/ 87 h 203"/>
                  <a:gd name="T72" fmla="*/ 355 w 362"/>
                  <a:gd name="T73" fmla="*/ 60 h 203"/>
                  <a:gd name="T74" fmla="*/ 329 w 362"/>
                  <a:gd name="T75" fmla="*/ 26 h 203"/>
                  <a:gd name="T76" fmla="*/ 312 w 362"/>
                  <a:gd name="T77" fmla="*/ 14 h 203"/>
                  <a:gd name="T78" fmla="*/ 296 w 362"/>
                  <a:gd name="T79" fmla="*/ 7 h 203"/>
                  <a:gd name="T80" fmla="*/ 282 w 362"/>
                  <a:gd name="T81" fmla="*/ 9 h 203"/>
                  <a:gd name="T82" fmla="*/ 265 w 362"/>
                  <a:gd name="T83" fmla="*/ 10 h 203"/>
                  <a:gd name="T84" fmla="*/ 253 w 362"/>
                  <a:gd name="T85" fmla="*/ 1 h 20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62"/>
                  <a:gd name="T130" fmla="*/ 0 h 203"/>
                  <a:gd name="T131" fmla="*/ 362 w 362"/>
                  <a:gd name="T132" fmla="*/ 203 h 20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62" h="203">
                    <a:moveTo>
                      <a:pt x="253" y="1"/>
                    </a:moveTo>
                    <a:lnTo>
                      <a:pt x="242" y="0"/>
                    </a:lnTo>
                    <a:lnTo>
                      <a:pt x="228" y="1"/>
                    </a:lnTo>
                    <a:lnTo>
                      <a:pt x="211" y="4"/>
                    </a:lnTo>
                    <a:lnTo>
                      <a:pt x="195" y="7"/>
                    </a:lnTo>
                    <a:lnTo>
                      <a:pt x="178" y="14"/>
                    </a:lnTo>
                    <a:lnTo>
                      <a:pt x="165" y="21"/>
                    </a:lnTo>
                    <a:lnTo>
                      <a:pt x="154" y="31"/>
                    </a:lnTo>
                    <a:lnTo>
                      <a:pt x="148" y="43"/>
                    </a:lnTo>
                    <a:lnTo>
                      <a:pt x="140" y="40"/>
                    </a:lnTo>
                    <a:lnTo>
                      <a:pt x="134" y="39"/>
                    </a:lnTo>
                    <a:lnTo>
                      <a:pt x="128" y="37"/>
                    </a:lnTo>
                    <a:lnTo>
                      <a:pt x="123" y="37"/>
                    </a:lnTo>
                    <a:lnTo>
                      <a:pt x="118" y="35"/>
                    </a:lnTo>
                    <a:lnTo>
                      <a:pt x="115" y="35"/>
                    </a:lnTo>
                    <a:lnTo>
                      <a:pt x="111" y="37"/>
                    </a:lnTo>
                    <a:lnTo>
                      <a:pt x="107" y="38"/>
                    </a:lnTo>
                    <a:lnTo>
                      <a:pt x="103" y="40"/>
                    </a:lnTo>
                    <a:lnTo>
                      <a:pt x="94" y="43"/>
                    </a:lnTo>
                    <a:lnTo>
                      <a:pt x="85" y="46"/>
                    </a:lnTo>
                    <a:lnTo>
                      <a:pt x="76" y="49"/>
                    </a:lnTo>
                    <a:lnTo>
                      <a:pt x="65" y="54"/>
                    </a:lnTo>
                    <a:lnTo>
                      <a:pt x="56" y="57"/>
                    </a:lnTo>
                    <a:lnTo>
                      <a:pt x="50" y="61"/>
                    </a:lnTo>
                    <a:lnTo>
                      <a:pt x="46" y="65"/>
                    </a:lnTo>
                    <a:lnTo>
                      <a:pt x="42" y="77"/>
                    </a:lnTo>
                    <a:lnTo>
                      <a:pt x="37" y="95"/>
                    </a:lnTo>
                    <a:lnTo>
                      <a:pt x="31" y="114"/>
                    </a:lnTo>
                    <a:lnTo>
                      <a:pt x="23" y="127"/>
                    </a:lnTo>
                    <a:lnTo>
                      <a:pt x="16" y="135"/>
                    </a:lnTo>
                    <a:lnTo>
                      <a:pt x="9" y="143"/>
                    </a:lnTo>
                    <a:lnTo>
                      <a:pt x="3" y="150"/>
                    </a:lnTo>
                    <a:lnTo>
                      <a:pt x="0" y="156"/>
                    </a:lnTo>
                    <a:lnTo>
                      <a:pt x="14" y="151"/>
                    </a:lnTo>
                    <a:lnTo>
                      <a:pt x="32" y="146"/>
                    </a:lnTo>
                    <a:lnTo>
                      <a:pt x="53" y="142"/>
                    </a:lnTo>
                    <a:lnTo>
                      <a:pt x="75" y="138"/>
                    </a:lnTo>
                    <a:lnTo>
                      <a:pt x="94" y="135"/>
                    </a:lnTo>
                    <a:lnTo>
                      <a:pt x="114" y="134"/>
                    </a:lnTo>
                    <a:lnTo>
                      <a:pt x="127" y="135"/>
                    </a:lnTo>
                    <a:lnTo>
                      <a:pt x="137" y="140"/>
                    </a:lnTo>
                    <a:lnTo>
                      <a:pt x="143" y="148"/>
                    </a:lnTo>
                    <a:lnTo>
                      <a:pt x="150" y="157"/>
                    </a:lnTo>
                    <a:lnTo>
                      <a:pt x="157" y="167"/>
                    </a:lnTo>
                    <a:lnTo>
                      <a:pt x="165" y="177"/>
                    </a:lnTo>
                    <a:lnTo>
                      <a:pt x="171" y="187"/>
                    </a:lnTo>
                    <a:lnTo>
                      <a:pt x="177" y="195"/>
                    </a:lnTo>
                    <a:lnTo>
                      <a:pt x="182" y="200"/>
                    </a:lnTo>
                    <a:lnTo>
                      <a:pt x="185" y="203"/>
                    </a:lnTo>
                    <a:lnTo>
                      <a:pt x="192" y="203"/>
                    </a:lnTo>
                    <a:lnTo>
                      <a:pt x="196" y="203"/>
                    </a:lnTo>
                    <a:lnTo>
                      <a:pt x="200" y="200"/>
                    </a:lnTo>
                    <a:lnTo>
                      <a:pt x="203" y="195"/>
                    </a:lnTo>
                    <a:lnTo>
                      <a:pt x="201" y="181"/>
                    </a:lnTo>
                    <a:lnTo>
                      <a:pt x="195" y="157"/>
                    </a:lnTo>
                    <a:lnTo>
                      <a:pt x="188" y="133"/>
                    </a:lnTo>
                    <a:lnTo>
                      <a:pt x="179" y="118"/>
                    </a:lnTo>
                    <a:lnTo>
                      <a:pt x="175" y="111"/>
                    </a:lnTo>
                    <a:lnTo>
                      <a:pt x="175" y="103"/>
                    </a:lnTo>
                    <a:lnTo>
                      <a:pt x="177" y="98"/>
                    </a:lnTo>
                    <a:lnTo>
                      <a:pt x="184" y="95"/>
                    </a:lnTo>
                    <a:lnTo>
                      <a:pt x="189" y="95"/>
                    </a:lnTo>
                    <a:lnTo>
                      <a:pt x="195" y="95"/>
                    </a:lnTo>
                    <a:lnTo>
                      <a:pt x="203" y="94"/>
                    </a:lnTo>
                    <a:lnTo>
                      <a:pt x="209" y="92"/>
                    </a:lnTo>
                    <a:lnTo>
                      <a:pt x="215" y="89"/>
                    </a:lnTo>
                    <a:lnTo>
                      <a:pt x="220" y="87"/>
                    </a:lnTo>
                    <a:lnTo>
                      <a:pt x="223" y="84"/>
                    </a:lnTo>
                    <a:lnTo>
                      <a:pt x="225" y="81"/>
                    </a:lnTo>
                    <a:lnTo>
                      <a:pt x="226" y="77"/>
                    </a:lnTo>
                    <a:lnTo>
                      <a:pt x="227" y="72"/>
                    </a:lnTo>
                    <a:lnTo>
                      <a:pt x="229" y="67"/>
                    </a:lnTo>
                    <a:lnTo>
                      <a:pt x="234" y="62"/>
                    </a:lnTo>
                    <a:lnTo>
                      <a:pt x="242" y="59"/>
                    </a:lnTo>
                    <a:lnTo>
                      <a:pt x="253" y="56"/>
                    </a:lnTo>
                    <a:lnTo>
                      <a:pt x="266" y="56"/>
                    </a:lnTo>
                    <a:lnTo>
                      <a:pt x="284" y="59"/>
                    </a:lnTo>
                    <a:lnTo>
                      <a:pt x="276" y="55"/>
                    </a:lnTo>
                    <a:lnTo>
                      <a:pt x="267" y="51"/>
                    </a:lnTo>
                    <a:lnTo>
                      <a:pt x="260" y="48"/>
                    </a:lnTo>
                    <a:lnTo>
                      <a:pt x="253" y="44"/>
                    </a:lnTo>
                    <a:lnTo>
                      <a:pt x="245" y="40"/>
                    </a:lnTo>
                    <a:lnTo>
                      <a:pt x="240" y="35"/>
                    </a:lnTo>
                    <a:lnTo>
                      <a:pt x="237" y="32"/>
                    </a:lnTo>
                    <a:lnTo>
                      <a:pt x="235" y="27"/>
                    </a:lnTo>
                    <a:lnTo>
                      <a:pt x="238" y="24"/>
                    </a:lnTo>
                    <a:lnTo>
                      <a:pt x="242" y="21"/>
                    </a:lnTo>
                    <a:lnTo>
                      <a:pt x="245" y="18"/>
                    </a:lnTo>
                    <a:lnTo>
                      <a:pt x="249" y="15"/>
                    </a:lnTo>
                    <a:lnTo>
                      <a:pt x="254" y="14"/>
                    </a:lnTo>
                    <a:lnTo>
                      <a:pt x="260" y="12"/>
                    </a:lnTo>
                    <a:lnTo>
                      <a:pt x="266" y="12"/>
                    </a:lnTo>
                    <a:lnTo>
                      <a:pt x="273" y="14"/>
                    </a:lnTo>
                    <a:lnTo>
                      <a:pt x="281" y="16"/>
                    </a:lnTo>
                    <a:lnTo>
                      <a:pt x="288" y="21"/>
                    </a:lnTo>
                    <a:lnTo>
                      <a:pt x="295" y="26"/>
                    </a:lnTo>
                    <a:lnTo>
                      <a:pt x="303" y="31"/>
                    </a:lnTo>
                    <a:lnTo>
                      <a:pt x="309" y="35"/>
                    </a:lnTo>
                    <a:lnTo>
                      <a:pt x="315" y="40"/>
                    </a:lnTo>
                    <a:lnTo>
                      <a:pt x="321" y="45"/>
                    </a:lnTo>
                    <a:lnTo>
                      <a:pt x="325" y="48"/>
                    </a:lnTo>
                    <a:lnTo>
                      <a:pt x="328" y="51"/>
                    </a:lnTo>
                    <a:lnTo>
                      <a:pt x="333" y="56"/>
                    </a:lnTo>
                    <a:lnTo>
                      <a:pt x="339" y="64"/>
                    </a:lnTo>
                    <a:lnTo>
                      <a:pt x="344" y="70"/>
                    </a:lnTo>
                    <a:lnTo>
                      <a:pt x="350" y="77"/>
                    </a:lnTo>
                    <a:lnTo>
                      <a:pt x="355" y="83"/>
                    </a:lnTo>
                    <a:lnTo>
                      <a:pt x="360" y="87"/>
                    </a:lnTo>
                    <a:lnTo>
                      <a:pt x="362" y="88"/>
                    </a:lnTo>
                    <a:lnTo>
                      <a:pt x="361" y="74"/>
                    </a:lnTo>
                    <a:lnTo>
                      <a:pt x="355" y="60"/>
                    </a:lnTo>
                    <a:lnTo>
                      <a:pt x="345" y="45"/>
                    </a:lnTo>
                    <a:lnTo>
                      <a:pt x="334" y="32"/>
                    </a:lnTo>
                    <a:lnTo>
                      <a:pt x="329" y="26"/>
                    </a:lnTo>
                    <a:lnTo>
                      <a:pt x="323" y="21"/>
                    </a:lnTo>
                    <a:lnTo>
                      <a:pt x="317" y="17"/>
                    </a:lnTo>
                    <a:lnTo>
                      <a:pt x="312" y="14"/>
                    </a:lnTo>
                    <a:lnTo>
                      <a:pt x="306" y="11"/>
                    </a:lnTo>
                    <a:lnTo>
                      <a:pt x="301" y="9"/>
                    </a:lnTo>
                    <a:lnTo>
                      <a:pt x="296" y="7"/>
                    </a:lnTo>
                    <a:lnTo>
                      <a:pt x="292" y="7"/>
                    </a:lnTo>
                    <a:lnTo>
                      <a:pt x="287" y="7"/>
                    </a:lnTo>
                    <a:lnTo>
                      <a:pt x="282" y="9"/>
                    </a:lnTo>
                    <a:lnTo>
                      <a:pt x="276" y="10"/>
                    </a:lnTo>
                    <a:lnTo>
                      <a:pt x="271" y="10"/>
                    </a:lnTo>
                    <a:lnTo>
                      <a:pt x="265" y="10"/>
                    </a:lnTo>
                    <a:lnTo>
                      <a:pt x="260" y="9"/>
                    </a:lnTo>
                    <a:lnTo>
                      <a:pt x="255" y="6"/>
                    </a:lnTo>
                    <a:lnTo>
                      <a:pt x="253" y="1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68" name="Freeform 354"/>
              <p:cNvSpPr>
                <a:spLocks/>
              </p:cNvSpPr>
              <p:nvPr/>
            </p:nvSpPr>
            <p:spPr bwMode="auto">
              <a:xfrm>
                <a:off x="3161" y="2165"/>
                <a:ext cx="109" cy="51"/>
              </a:xfrm>
              <a:custGeom>
                <a:avLst/>
                <a:gdLst>
                  <a:gd name="T0" fmla="*/ 2 w 109"/>
                  <a:gd name="T1" fmla="*/ 51 h 51"/>
                  <a:gd name="T2" fmla="*/ 7 w 109"/>
                  <a:gd name="T3" fmla="*/ 48 h 51"/>
                  <a:gd name="T4" fmla="*/ 13 w 109"/>
                  <a:gd name="T5" fmla="*/ 38 h 51"/>
                  <a:gd name="T6" fmla="*/ 23 w 109"/>
                  <a:gd name="T7" fmla="*/ 29 h 51"/>
                  <a:gd name="T8" fmla="*/ 35 w 109"/>
                  <a:gd name="T9" fmla="*/ 22 h 51"/>
                  <a:gd name="T10" fmla="*/ 52 w 109"/>
                  <a:gd name="T11" fmla="*/ 16 h 51"/>
                  <a:gd name="T12" fmla="*/ 67 w 109"/>
                  <a:gd name="T13" fmla="*/ 12 h 51"/>
                  <a:gd name="T14" fmla="*/ 84 w 109"/>
                  <a:gd name="T15" fmla="*/ 10 h 51"/>
                  <a:gd name="T16" fmla="*/ 98 w 109"/>
                  <a:gd name="T17" fmla="*/ 10 h 51"/>
                  <a:gd name="T18" fmla="*/ 109 w 109"/>
                  <a:gd name="T19" fmla="*/ 10 h 51"/>
                  <a:gd name="T20" fmla="*/ 109 w 109"/>
                  <a:gd name="T21" fmla="*/ 3 h 51"/>
                  <a:gd name="T22" fmla="*/ 98 w 109"/>
                  <a:gd name="T23" fmla="*/ 0 h 51"/>
                  <a:gd name="T24" fmla="*/ 84 w 109"/>
                  <a:gd name="T25" fmla="*/ 3 h 51"/>
                  <a:gd name="T26" fmla="*/ 67 w 109"/>
                  <a:gd name="T27" fmla="*/ 5 h 51"/>
                  <a:gd name="T28" fmla="*/ 50 w 109"/>
                  <a:gd name="T29" fmla="*/ 9 h 51"/>
                  <a:gd name="T30" fmla="*/ 33 w 109"/>
                  <a:gd name="T31" fmla="*/ 15 h 51"/>
                  <a:gd name="T32" fmla="*/ 18 w 109"/>
                  <a:gd name="T33" fmla="*/ 22 h 51"/>
                  <a:gd name="T34" fmla="*/ 6 w 109"/>
                  <a:gd name="T35" fmla="*/ 33 h 51"/>
                  <a:gd name="T36" fmla="*/ 0 w 109"/>
                  <a:gd name="T37" fmla="*/ 48 h 51"/>
                  <a:gd name="T38" fmla="*/ 5 w 109"/>
                  <a:gd name="T39" fmla="*/ 44 h 51"/>
                  <a:gd name="T40" fmla="*/ 0 w 109"/>
                  <a:gd name="T41" fmla="*/ 48 h 51"/>
                  <a:gd name="T42" fmla="*/ 1 w 109"/>
                  <a:gd name="T43" fmla="*/ 50 h 51"/>
                  <a:gd name="T44" fmla="*/ 4 w 109"/>
                  <a:gd name="T45" fmla="*/ 51 h 51"/>
                  <a:gd name="T46" fmla="*/ 6 w 109"/>
                  <a:gd name="T47" fmla="*/ 50 h 51"/>
                  <a:gd name="T48" fmla="*/ 7 w 109"/>
                  <a:gd name="T49" fmla="*/ 48 h 51"/>
                  <a:gd name="T50" fmla="*/ 2 w 109"/>
                  <a:gd name="T51" fmla="*/ 51 h 5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09"/>
                  <a:gd name="T79" fmla="*/ 0 h 51"/>
                  <a:gd name="T80" fmla="*/ 109 w 109"/>
                  <a:gd name="T81" fmla="*/ 51 h 5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09" h="51">
                    <a:moveTo>
                      <a:pt x="2" y="51"/>
                    </a:moveTo>
                    <a:lnTo>
                      <a:pt x="7" y="48"/>
                    </a:lnTo>
                    <a:lnTo>
                      <a:pt x="13" y="38"/>
                    </a:lnTo>
                    <a:lnTo>
                      <a:pt x="23" y="29"/>
                    </a:lnTo>
                    <a:lnTo>
                      <a:pt x="35" y="22"/>
                    </a:lnTo>
                    <a:lnTo>
                      <a:pt x="52" y="16"/>
                    </a:lnTo>
                    <a:lnTo>
                      <a:pt x="67" y="12"/>
                    </a:lnTo>
                    <a:lnTo>
                      <a:pt x="84" y="10"/>
                    </a:lnTo>
                    <a:lnTo>
                      <a:pt x="98" y="10"/>
                    </a:lnTo>
                    <a:lnTo>
                      <a:pt x="109" y="10"/>
                    </a:lnTo>
                    <a:lnTo>
                      <a:pt x="109" y="3"/>
                    </a:lnTo>
                    <a:lnTo>
                      <a:pt x="98" y="0"/>
                    </a:lnTo>
                    <a:lnTo>
                      <a:pt x="84" y="3"/>
                    </a:lnTo>
                    <a:lnTo>
                      <a:pt x="67" y="5"/>
                    </a:lnTo>
                    <a:lnTo>
                      <a:pt x="50" y="9"/>
                    </a:lnTo>
                    <a:lnTo>
                      <a:pt x="33" y="15"/>
                    </a:lnTo>
                    <a:lnTo>
                      <a:pt x="18" y="22"/>
                    </a:lnTo>
                    <a:lnTo>
                      <a:pt x="6" y="33"/>
                    </a:lnTo>
                    <a:lnTo>
                      <a:pt x="0" y="48"/>
                    </a:lnTo>
                    <a:lnTo>
                      <a:pt x="5" y="44"/>
                    </a:lnTo>
                    <a:lnTo>
                      <a:pt x="0" y="48"/>
                    </a:lnTo>
                    <a:lnTo>
                      <a:pt x="1" y="50"/>
                    </a:lnTo>
                    <a:lnTo>
                      <a:pt x="4" y="51"/>
                    </a:lnTo>
                    <a:lnTo>
                      <a:pt x="6" y="50"/>
                    </a:lnTo>
                    <a:lnTo>
                      <a:pt x="7" y="48"/>
                    </a:lnTo>
                    <a:lnTo>
                      <a:pt x="2" y="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69" name="Freeform 355"/>
              <p:cNvSpPr>
                <a:spLocks/>
              </p:cNvSpPr>
              <p:nvPr/>
            </p:nvSpPr>
            <p:spPr bwMode="auto">
              <a:xfrm>
                <a:off x="3123" y="2202"/>
                <a:ext cx="43" cy="14"/>
              </a:xfrm>
              <a:custGeom>
                <a:avLst/>
                <a:gdLst>
                  <a:gd name="T0" fmla="*/ 3 w 43"/>
                  <a:gd name="T1" fmla="*/ 10 h 14"/>
                  <a:gd name="T2" fmla="*/ 3 w 43"/>
                  <a:gd name="T3" fmla="*/ 10 h 14"/>
                  <a:gd name="T4" fmla="*/ 6 w 43"/>
                  <a:gd name="T5" fmla="*/ 8 h 14"/>
                  <a:gd name="T6" fmla="*/ 9 w 43"/>
                  <a:gd name="T7" fmla="*/ 7 h 14"/>
                  <a:gd name="T8" fmla="*/ 12 w 43"/>
                  <a:gd name="T9" fmla="*/ 7 h 14"/>
                  <a:gd name="T10" fmla="*/ 17 w 43"/>
                  <a:gd name="T11" fmla="*/ 8 h 14"/>
                  <a:gd name="T12" fmla="*/ 22 w 43"/>
                  <a:gd name="T13" fmla="*/ 8 h 14"/>
                  <a:gd name="T14" fmla="*/ 27 w 43"/>
                  <a:gd name="T15" fmla="*/ 11 h 14"/>
                  <a:gd name="T16" fmla="*/ 33 w 43"/>
                  <a:gd name="T17" fmla="*/ 12 h 14"/>
                  <a:gd name="T18" fmla="*/ 40 w 43"/>
                  <a:gd name="T19" fmla="*/ 14 h 14"/>
                  <a:gd name="T20" fmla="*/ 43 w 43"/>
                  <a:gd name="T21" fmla="*/ 7 h 14"/>
                  <a:gd name="T22" fmla="*/ 36 w 43"/>
                  <a:gd name="T23" fmla="*/ 5 h 14"/>
                  <a:gd name="T24" fmla="*/ 29 w 43"/>
                  <a:gd name="T25" fmla="*/ 3 h 14"/>
                  <a:gd name="T26" fmla="*/ 22 w 43"/>
                  <a:gd name="T27" fmla="*/ 1 h 14"/>
                  <a:gd name="T28" fmla="*/ 17 w 43"/>
                  <a:gd name="T29" fmla="*/ 1 h 14"/>
                  <a:gd name="T30" fmla="*/ 12 w 43"/>
                  <a:gd name="T31" fmla="*/ 0 h 14"/>
                  <a:gd name="T32" fmla="*/ 9 w 43"/>
                  <a:gd name="T33" fmla="*/ 0 h 14"/>
                  <a:gd name="T34" fmla="*/ 4 w 43"/>
                  <a:gd name="T35" fmla="*/ 1 h 14"/>
                  <a:gd name="T36" fmla="*/ 0 w 43"/>
                  <a:gd name="T37" fmla="*/ 2 h 14"/>
                  <a:gd name="T38" fmla="*/ 0 w 43"/>
                  <a:gd name="T39" fmla="*/ 2 h 14"/>
                  <a:gd name="T40" fmla="*/ 3 w 43"/>
                  <a:gd name="T41" fmla="*/ 10 h 1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3"/>
                  <a:gd name="T64" fmla="*/ 0 h 14"/>
                  <a:gd name="T65" fmla="*/ 43 w 43"/>
                  <a:gd name="T66" fmla="*/ 14 h 1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3" h="14">
                    <a:moveTo>
                      <a:pt x="3" y="10"/>
                    </a:moveTo>
                    <a:lnTo>
                      <a:pt x="3" y="10"/>
                    </a:lnTo>
                    <a:lnTo>
                      <a:pt x="6" y="8"/>
                    </a:lnTo>
                    <a:lnTo>
                      <a:pt x="9" y="7"/>
                    </a:lnTo>
                    <a:lnTo>
                      <a:pt x="12" y="7"/>
                    </a:lnTo>
                    <a:lnTo>
                      <a:pt x="17" y="8"/>
                    </a:lnTo>
                    <a:lnTo>
                      <a:pt x="22" y="8"/>
                    </a:lnTo>
                    <a:lnTo>
                      <a:pt x="27" y="11"/>
                    </a:lnTo>
                    <a:lnTo>
                      <a:pt x="33" y="12"/>
                    </a:lnTo>
                    <a:lnTo>
                      <a:pt x="40" y="14"/>
                    </a:lnTo>
                    <a:lnTo>
                      <a:pt x="43" y="7"/>
                    </a:lnTo>
                    <a:lnTo>
                      <a:pt x="36" y="5"/>
                    </a:lnTo>
                    <a:lnTo>
                      <a:pt x="29" y="3"/>
                    </a:lnTo>
                    <a:lnTo>
                      <a:pt x="22" y="1"/>
                    </a:lnTo>
                    <a:lnTo>
                      <a:pt x="17" y="1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4" y="1"/>
                    </a:lnTo>
                    <a:lnTo>
                      <a:pt x="0" y="2"/>
                    </a:lnTo>
                    <a:lnTo>
                      <a:pt x="3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70" name="Freeform 356"/>
              <p:cNvSpPr>
                <a:spLocks/>
              </p:cNvSpPr>
              <p:nvPr/>
            </p:nvSpPr>
            <p:spPr bwMode="auto">
              <a:xfrm>
                <a:off x="3060" y="2204"/>
                <a:ext cx="66" cy="32"/>
              </a:xfrm>
              <a:custGeom>
                <a:avLst/>
                <a:gdLst>
                  <a:gd name="T0" fmla="*/ 7 w 66"/>
                  <a:gd name="T1" fmla="*/ 32 h 32"/>
                  <a:gd name="T2" fmla="*/ 7 w 66"/>
                  <a:gd name="T3" fmla="*/ 32 h 32"/>
                  <a:gd name="T4" fmla="*/ 10 w 66"/>
                  <a:gd name="T5" fmla="*/ 31 h 32"/>
                  <a:gd name="T6" fmla="*/ 14 w 66"/>
                  <a:gd name="T7" fmla="*/ 27 h 32"/>
                  <a:gd name="T8" fmla="*/ 23 w 66"/>
                  <a:gd name="T9" fmla="*/ 23 h 32"/>
                  <a:gd name="T10" fmla="*/ 34 w 66"/>
                  <a:gd name="T11" fmla="*/ 19 h 32"/>
                  <a:gd name="T12" fmla="*/ 44 w 66"/>
                  <a:gd name="T13" fmla="*/ 16 h 32"/>
                  <a:gd name="T14" fmla="*/ 52 w 66"/>
                  <a:gd name="T15" fmla="*/ 12 h 32"/>
                  <a:gd name="T16" fmla="*/ 61 w 66"/>
                  <a:gd name="T17" fmla="*/ 10 h 32"/>
                  <a:gd name="T18" fmla="*/ 66 w 66"/>
                  <a:gd name="T19" fmla="*/ 8 h 32"/>
                  <a:gd name="T20" fmla="*/ 63 w 66"/>
                  <a:gd name="T21" fmla="*/ 0 h 32"/>
                  <a:gd name="T22" fmla="*/ 58 w 66"/>
                  <a:gd name="T23" fmla="*/ 3 h 32"/>
                  <a:gd name="T24" fmla="*/ 50 w 66"/>
                  <a:gd name="T25" fmla="*/ 5 h 32"/>
                  <a:gd name="T26" fmla="*/ 41 w 66"/>
                  <a:gd name="T27" fmla="*/ 9 h 32"/>
                  <a:gd name="T28" fmla="*/ 32 w 66"/>
                  <a:gd name="T29" fmla="*/ 11 h 32"/>
                  <a:gd name="T30" fmla="*/ 21 w 66"/>
                  <a:gd name="T31" fmla="*/ 16 h 32"/>
                  <a:gd name="T32" fmla="*/ 12 w 66"/>
                  <a:gd name="T33" fmla="*/ 20 h 32"/>
                  <a:gd name="T34" fmla="*/ 5 w 66"/>
                  <a:gd name="T35" fmla="*/ 23 h 32"/>
                  <a:gd name="T36" fmla="*/ 0 w 66"/>
                  <a:gd name="T37" fmla="*/ 30 h 32"/>
                  <a:gd name="T38" fmla="*/ 0 w 66"/>
                  <a:gd name="T39" fmla="*/ 30 h 32"/>
                  <a:gd name="T40" fmla="*/ 7 w 66"/>
                  <a:gd name="T41" fmla="*/ 32 h 3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6"/>
                  <a:gd name="T64" fmla="*/ 0 h 32"/>
                  <a:gd name="T65" fmla="*/ 66 w 66"/>
                  <a:gd name="T66" fmla="*/ 32 h 3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6" h="32">
                    <a:moveTo>
                      <a:pt x="7" y="32"/>
                    </a:moveTo>
                    <a:lnTo>
                      <a:pt x="7" y="32"/>
                    </a:lnTo>
                    <a:lnTo>
                      <a:pt x="10" y="31"/>
                    </a:lnTo>
                    <a:lnTo>
                      <a:pt x="14" y="27"/>
                    </a:lnTo>
                    <a:lnTo>
                      <a:pt x="23" y="23"/>
                    </a:lnTo>
                    <a:lnTo>
                      <a:pt x="34" y="19"/>
                    </a:lnTo>
                    <a:lnTo>
                      <a:pt x="44" y="16"/>
                    </a:lnTo>
                    <a:lnTo>
                      <a:pt x="52" y="12"/>
                    </a:lnTo>
                    <a:lnTo>
                      <a:pt x="61" y="10"/>
                    </a:lnTo>
                    <a:lnTo>
                      <a:pt x="66" y="8"/>
                    </a:lnTo>
                    <a:lnTo>
                      <a:pt x="63" y="0"/>
                    </a:lnTo>
                    <a:lnTo>
                      <a:pt x="58" y="3"/>
                    </a:lnTo>
                    <a:lnTo>
                      <a:pt x="50" y="5"/>
                    </a:lnTo>
                    <a:lnTo>
                      <a:pt x="41" y="9"/>
                    </a:lnTo>
                    <a:lnTo>
                      <a:pt x="32" y="11"/>
                    </a:lnTo>
                    <a:lnTo>
                      <a:pt x="21" y="16"/>
                    </a:lnTo>
                    <a:lnTo>
                      <a:pt x="12" y="20"/>
                    </a:lnTo>
                    <a:lnTo>
                      <a:pt x="5" y="23"/>
                    </a:lnTo>
                    <a:lnTo>
                      <a:pt x="0" y="30"/>
                    </a:lnTo>
                    <a:lnTo>
                      <a:pt x="7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71" name="Freeform 357"/>
              <p:cNvSpPr>
                <a:spLocks/>
              </p:cNvSpPr>
              <p:nvPr/>
            </p:nvSpPr>
            <p:spPr bwMode="auto">
              <a:xfrm>
                <a:off x="3038" y="2234"/>
                <a:ext cx="29" cy="65"/>
              </a:xfrm>
              <a:custGeom>
                <a:avLst/>
                <a:gdLst>
                  <a:gd name="T0" fmla="*/ 5 w 29"/>
                  <a:gd name="T1" fmla="*/ 65 h 65"/>
                  <a:gd name="T2" fmla="*/ 5 w 29"/>
                  <a:gd name="T3" fmla="*/ 65 h 65"/>
                  <a:gd name="T4" fmla="*/ 13 w 29"/>
                  <a:gd name="T5" fmla="*/ 51 h 65"/>
                  <a:gd name="T6" fmla="*/ 19 w 29"/>
                  <a:gd name="T7" fmla="*/ 32 h 65"/>
                  <a:gd name="T8" fmla="*/ 24 w 29"/>
                  <a:gd name="T9" fmla="*/ 14 h 65"/>
                  <a:gd name="T10" fmla="*/ 29 w 29"/>
                  <a:gd name="T11" fmla="*/ 2 h 65"/>
                  <a:gd name="T12" fmla="*/ 22 w 29"/>
                  <a:gd name="T13" fmla="*/ 0 h 65"/>
                  <a:gd name="T14" fmla="*/ 17 w 29"/>
                  <a:gd name="T15" fmla="*/ 12 h 65"/>
                  <a:gd name="T16" fmla="*/ 12 w 29"/>
                  <a:gd name="T17" fmla="*/ 30 h 65"/>
                  <a:gd name="T18" fmla="*/ 6 w 29"/>
                  <a:gd name="T19" fmla="*/ 48 h 65"/>
                  <a:gd name="T20" fmla="*/ 0 w 29"/>
                  <a:gd name="T21" fmla="*/ 60 h 65"/>
                  <a:gd name="T22" fmla="*/ 0 w 29"/>
                  <a:gd name="T23" fmla="*/ 60 h 65"/>
                  <a:gd name="T24" fmla="*/ 5 w 29"/>
                  <a:gd name="T25" fmla="*/ 65 h 6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"/>
                  <a:gd name="T40" fmla="*/ 0 h 65"/>
                  <a:gd name="T41" fmla="*/ 29 w 29"/>
                  <a:gd name="T42" fmla="*/ 65 h 6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" h="65">
                    <a:moveTo>
                      <a:pt x="5" y="65"/>
                    </a:moveTo>
                    <a:lnTo>
                      <a:pt x="5" y="65"/>
                    </a:lnTo>
                    <a:lnTo>
                      <a:pt x="13" y="51"/>
                    </a:lnTo>
                    <a:lnTo>
                      <a:pt x="19" y="32"/>
                    </a:lnTo>
                    <a:lnTo>
                      <a:pt x="24" y="14"/>
                    </a:lnTo>
                    <a:lnTo>
                      <a:pt x="29" y="2"/>
                    </a:lnTo>
                    <a:lnTo>
                      <a:pt x="22" y="0"/>
                    </a:lnTo>
                    <a:lnTo>
                      <a:pt x="17" y="12"/>
                    </a:lnTo>
                    <a:lnTo>
                      <a:pt x="12" y="30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5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72" name="Freeform 358"/>
              <p:cNvSpPr>
                <a:spLocks/>
              </p:cNvSpPr>
              <p:nvPr/>
            </p:nvSpPr>
            <p:spPr bwMode="auto">
              <a:xfrm>
                <a:off x="3012" y="2294"/>
                <a:ext cx="31" cy="37"/>
              </a:xfrm>
              <a:custGeom>
                <a:avLst/>
                <a:gdLst>
                  <a:gd name="T0" fmla="*/ 4 w 31"/>
                  <a:gd name="T1" fmla="*/ 29 h 37"/>
                  <a:gd name="T2" fmla="*/ 10 w 31"/>
                  <a:gd name="T3" fmla="*/ 32 h 37"/>
                  <a:gd name="T4" fmla="*/ 11 w 31"/>
                  <a:gd name="T5" fmla="*/ 29 h 37"/>
                  <a:gd name="T6" fmla="*/ 16 w 31"/>
                  <a:gd name="T7" fmla="*/ 21 h 37"/>
                  <a:gd name="T8" fmla="*/ 23 w 31"/>
                  <a:gd name="T9" fmla="*/ 14 h 37"/>
                  <a:gd name="T10" fmla="*/ 31 w 31"/>
                  <a:gd name="T11" fmla="*/ 5 h 37"/>
                  <a:gd name="T12" fmla="*/ 26 w 31"/>
                  <a:gd name="T13" fmla="*/ 0 h 37"/>
                  <a:gd name="T14" fmla="*/ 19 w 31"/>
                  <a:gd name="T15" fmla="*/ 9 h 37"/>
                  <a:gd name="T16" fmla="*/ 11 w 31"/>
                  <a:gd name="T17" fmla="*/ 16 h 37"/>
                  <a:gd name="T18" fmla="*/ 4 w 31"/>
                  <a:gd name="T19" fmla="*/ 24 h 37"/>
                  <a:gd name="T20" fmla="*/ 0 w 31"/>
                  <a:gd name="T21" fmla="*/ 32 h 37"/>
                  <a:gd name="T22" fmla="*/ 6 w 31"/>
                  <a:gd name="T23" fmla="*/ 36 h 37"/>
                  <a:gd name="T24" fmla="*/ 0 w 31"/>
                  <a:gd name="T25" fmla="*/ 32 h 37"/>
                  <a:gd name="T26" fmla="*/ 1 w 31"/>
                  <a:gd name="T27" fmla="*/ 36 h 37"/>
                  <a:gd name="T28" fmla="*/ 5 w 31"/>
                  <a:gd name="T29" fmla="*/ 37 h 37"/>
                  <a:gd name="T30" fmla="*/ 9 w 31"/>
                  <a:gd name="T31" fmla="*/ 36 h 37"/>
                  <a:gd name="T32" fmla="*/ 10 w 31"/>
                  <a:gd name="T33" fmla="*/ 32 h 37"/>
                  <a:gd name="T34" fmla="*/ 4 w 31"/>
                  <a:gd name="T35" fmla="*/ 29 h 3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1"/>
                  <a:gd name="T55" fmla="*/ 0 h 37"/>
                  <a:gd name="T56" fmla="*/ 31 w 31"/>
                  <a:gd name="T57" fmla="*/ 37 h 3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1" h="37">
                    <a:moveTo>
                      <a:pt x="4" y="29"/>
                    </a:moveTo>
                    <a:lnTo>
                      <a:pt x="10" y="32"/>
                    </a:lnTo>
                    <a:lnTo>
                      <a:pt x="11" y="29"/>
                    </a:lnTo>
                    <a:lnTo>
                      <a:pt x="16" y="21"/>
                    </a:lnTo>
                    <a:lnTo>
                      <a:pt x="23" y="14"/>
                    </a:lnTo>
                    <a:lnTo>
                      <a:pt x="31" y="5"/>
                    </a:lnTo>
                    <a:lnTo>
                      <a:pt x="26" y="0"/>
                    </a:lnTo>
                    <a:lnTo>
                      <a:pt x="19" y="9"/>
                    </a:lnTo>
                    <a:lnTo>
                      <a:pt x="11" y="16"/>
                    </a:lnTo>
                    <a:lnTo>
                      <a:pt x="4" y="24"/>
                    </a:lnTo>
                    <a:lnTo>
                      <a:pt x="0" y="32"/>
                    </a:lnTo>
                    <a:lnTo>
                      <a:pt x="6" y="36"/>
                    </a:lnTo>
                    <a:lnTo>
                      <a:pt x="0" y="32"/>
                    </a:lnTo>
                    <a:lnTo>
                      <a:pt x="1" y="36"/>
                    </a:lnTo>
                    <a:lnTo>
                      <a:pt x="5" y="37"/>
                    </a:lnTo>
                    <a:lnTo>
                      <a:pt x="9" y="36"/>
                    </a:lnTo>
                    <a:lnTo>
                      <a:pt x="10" y="32"/>
                    </a:lnTo>
                    <a:lnTo>
                      <a:pt x="4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73" name="Freeform 359"/>
              <p:cNvSpPr>
                <a:spLocks/>
              </p:cNvSpPr>
              <p:nvPr/>
            </p:nvSpPr>
            <p:spPr bwMode="auto">
              <a:xfrm>
                <a:off x="3016" y="2299"/>
                <a:ext cx="141" cy="31"/>
              </a:xfrm>
              <a:custGeom>
                <a:avLst/>
                <a:gdLst>
                  <a:gd name="T0" fmla="*/ 141 w 141"/>
                  <a:gd name="T1" fmla="*/ 9 h 31"/>
                  <a:gd name="T2" fmla="*/ 140 w 141"/>
                  <a:gd name="T3" fmla="*/ 9 h 31"/>
                  <a:gd name="T4" fmla="*/ 129 w 141"/>
                  <a:gd name="T5" fmla="*/ 3 h 31"/>
                  <a:gd name="T6" fmla="*/ 115 w 141"/>
                  <a:gd name="T7" fmla="*/ 0 h 31"/>
                  <a:gd name="T8" fmla="*/ 95 w 141"/>
                  <a:gd name="T9" fmla="*/ 3 h 31"/>
                  <a:gd name="T10" fmla="*/ 76 w 141"/>
                  <a:gd name="T11" fmla="*/ 5 h 31"/>
                  <a:gd name="T12" fmla="*/ 54 w 141"/>
                  <a:gd name="T13" fmla="*/ 9 h 31"/>
                  <a:gd name="T14" fmla="*/ 33 w 141"/>
                  <a:gd name="T15" fmla="*/ 14 h 31"/>
                  <a:gd name="T16" fmla="*/ 13 w 141"/>
                  <a:gd name="T17" fmla="*/ 19 h 31"/>
                  <a:gd name="T18" fmla="*/ 0 w 141"/>
                  <a:gd name="T19" fmla="*/ 24 h 31"/>
                  <a:gd name="T20" fmla="*/ 2 w 141"/>
                  <a:gd name="T21" fmla="*/ 31 h 31"/>
                  <a:gd name="T22" fmla="*/ 16 w 141"/>
                  <a:gd name="T23" fmla="*/ 26 h 31"/>
                  <a:gd name="T24" fmla="*/ 33 w 141"/>
                  <a:gd name="T25" fmla="*/ 21 h 31"/>
                  <a:gd name="T26" fmla="*/ 54 w 141"/>
                  <a:gd name="T27" fmla="*/ 16 h 31"/>
                  <a:gd name="T28" fmla="*/ 76 w 141"/>
                  <a:gd name="T29" fmla="*/ 13 h 31"/>
                  <a:gd name="T30" fmla="*/ 95 w 141"/>
                  <a:gd name="T31" fmla="*/ 10 h 31"/>
                  <a:gd name="T32" fmla="*/ 115 w 141"/>
                  <a:gd name="T33" fmla="*/ 10 h 31"/>
                  <a:gd name="T34" fmla="*/ 127 w 141"/>
                  <a:gd name="T35" fmla="*/ 10 h 31"/>
                  <a:gd name="T36" fmla="*/ 135 w 141"/>
                  <a:gd name="T37" fmla="*/ 14 h 31"/>
                  <a:gd name="T38" fmla="*/ 134 w 141"/>
                  <a:gd name="T39" fmla="*/ 14 h 31"/>
                  <a:gd name="T40" fmla="*/ 141 w 141"/>
                  <a:gd name="T41" fmla="*/ 9 h 3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1"/>
                  <a:gd name="T64" fmla="*/ 0 h 31"/>
                  <a:gd name="T65" fmla="*/ 141 w 141"/>
                  <a:gd name="T66" fmla="*/ 31 h 3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1" h="31">
                    <a:moveTo>
                      <a:pt x="141" y="9"/>
                    </a:moveTo>
                    <a:lnTo>
                      <a:pt x="140" y="9"/>
                    </a:lnTo>
                    <a:lnTo>
                      <a:pt x="129" y="3"/>
                    </a:lnTo>
                    <a:lnTo>
                      <a:pt x="115" y="0"/>
                    </a:lnTo>
                    <a:lnTo>
                      <a:pt x="95" y="3"/>
                    </a:lnTo>
                    <a:lnTo>
                      <a:pt x="76" y="5"/>
                    </a:lnTo>
                    <a:lnTo>
                      <a:pt x="54" y="9"/>
                    </a:lnTo>
                    <a:lnTo>
                      <a:pt x="33" y="14"/>
                    </a:lnTo>
                    <a:lnTo>
                      <a:pt x="13" y="19"/>
                    </a:lnTo>
                    <a:lnTo>
                      <a:pt x="0" y="24"/>
                    </a:lnTo>
                    <a:lnTo>
                      <a:pt x="2" y="31"/>
                    </a:lnTo>
                    <a:lnTo>
                      <a:pt x="16" y="26"/>
                    </a:lnTo>
                    <a:lnTo>
                      <a:pt x="33" y="21"/>
                    </a:lnTo>
                    <a:lnTo>
                      <a:pt x="54" y="16"/>
                    </a:lnTo>
                    <a:lnTo>
                      <a:pt x="76" y="13"/>
                    </a:lnTo>
                    <a:lnTo>
                      <a:pt x="95" y="10"/>
                    </a:lnTo>
                    <a:lnTo>
                      <a:pt x="115" y="10"/>
                    </a:lnTo>
                    <a:lnTo>
                      <a:pt x="127" y="10"/>
                    </a:lnTo>
                    <a:lnTo>
                      <a:pt x="135" y="14"/>
                    </a:lnTo>
                    <a:lnTo>
                      <a:pt x="134" y="14"/>
                    </a:lnTo>
                    <a:lnTo>
                      <a:pt x="141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74" name="Freeform 360"/>
              <p:cNvSpPr>
                <a:spLocks/>
              </p:cNvSpPr>
              <p:nvPr/>
            </p:nvSpPr>
            <p:spPr bwMode="auto">
              <a:xfrm>
                <a:off x="3150" y="2308"/>
                <a:ext cx="52" cy="68"/>
              </a:xfrm>
              <a:custGeom>
                <a:avLst/>
                <a:gdLst>
                  <a:gd name="T0" fmla="*/ 52 w 52"/>
                  <a:gd name="T1" fmla="*/ 61 h 68"/>
                  <a:gd name="T2" fmla="*/ 52 w 52"/>
                  <a:gd name="T3" fmla="*/ 61 h 68"/>
                  <a:gd name="T4" fmla="*/ 51 w 52"/>
                  <a:gd name="T5" fmla="*/ 58 h 68"/>
                  <a:gd name="T6" fmla="*/ 48 w 52"/>
                  <a:gd name="T7" fmla="*/ 55 h 68"/>
                  <a:gd name="T8" fmla="*/ 42 w 52"/>
                  <a:gd name="T9" fmla="*/ 46 h 68"/>
                  <a:gd name="T10" fmla="*/ 35 w 52"/>
                  <a:gd name="T11" fmla="*/ 36 h 68"/>
                  <a:gd name="T12" fmla="*/ 28 w 52"/>
                  <a:gd name="T13" fmla="*/ 27 h 68"/>
                  <a:gd name="T14" fmla="*/ 21 w 52"/>
                  <a:gd name="T15" fmla="*/ 17 h 68"/>
                  <a:gd name="T16" fmla="*/ 13 w 52"/>
                  <a:gd name="T17" fmla="*/ 7 h 68"/>
                  <a:gd name="T18" fmla="*/ 7 w 52"/>
                  <a:gd name="T19" fmla="*/ 0 h 68"/>
                  <a:gd name="T20" fmla="*/ 0 w 52"/>
                  <a:gd name="T21" fmla="*/ 5 h 68"/>
                  <a:gd name="T22" fmla="*/ 6 w 52"/>
                  <a:gd name="T23" fmla="*/ 12 h 68"/>
                  <a:gd name="T24" fmla="*/ 13 w 52"/>
                  <a:gd name="T25" fmla="*/ 22 h 68"/>
                  <a:gd name="T26" fmla="*/ 21 w 52"/>
                  <a:gd name="T27" fmla="*/ 32 h 68"/>
                  <a:gd name="T28" fmla="*/ 28 w 52"/>
                  <a:gd name="T29" fmla="*/ 41 h 68"/>
                  <a:gd name="T30" fmla="*/ 34 w 52"/>
                  <a:gd name="T31" fmla="*/ 51 h 68"/>
                  <a:gd name="T32" fmla="*/ 40 w 52"/>
                  <a:gd name="T33" fmla="*/ 60 h 68"/>
                  <a:gd name="T34" fmla="*/ 46 w 52"/>
                  <a:gd name="T35" fmla="*/ 66 h 68"/>
                  <a:gd name="T36" fmla="*/ 52 w 52"/>
                  <a:gd name="T37" fmla="*/ 68 h 68"/>
                  <a:gd name="T38" fmla="*/ 52 w 52"/>
                  <a:gd name="T39" fmla="*/ 68 h 68"/>
                  <a:gd name="T40" fmla="*/ 52 w 52"/>
                  <a:gd name="T41" fmla="*/ 61 h 6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2"/>
                  <a:gd name="T64" fmla="*/ 0 h 68"/>
                  <a:gd name="T65" fmla="*/ 52 w 52"/>
                  <a:gd name="T66" fmla="*/ 68 h 6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2" h="68">
                    <a:moveTo>
                      <a:pt x="52" y="61"/>
                    </a:moveTo>
                    <a:lnTo>
                      <a:pt x="52" y="61"/>
                    </a:lnTo>
                    <a:lnTo>
                      <a:pt x="51" y="58"/>
                    </a:lnTo>
                    <a:lnTo>
                      <a:pt x="48" y="55"/>
                    </a:lnTo>
                    <a:lnTo>
                      <a:pt x="42" y="46"/>
                    </a:lnTo>
                    <a:lnTo>
                      <a:pt x="35" y="36"/>
                    </a:lnTo>
                    <a:lnTo>
                      <a:pt x="28" y="27"/>
                    </a:lnTo>
                    <a:lnTo>
                      <a:pt x="21" y="17"/>
                    </a:lnTo>
                    <a:lnTo>
                      <a:pt x="13" y="7"/>
                    </a:lnTo>
                    <a:lnTo>
                      <a:pt x="7" y="0"/>
                    </a:lnTo>
                    <a:lnTo>
                      <a:pt x="0" y="5"/>
                    </a:lnTo>
                    <a:lnTo>
                      <a:pt x="6" y="12"/>
                    </a:lnTo>
                    <a:lnTo>
                      <a:pt x="13" y="22"/>
                    </a:lnTo>
                    <a:lnTo>
                      <a:pt x="21" y="32"/>
                    </a:lnTo>
                    <a:lnTo>
                      <a:pt x="28" y="41"/>
                    </a:lnTo>
                    <a:lnTo>
                      <a:pt x="34" y="51"/>
                    </a:lnTo>
                    <a:lnTo>
                      <a:pt x="40" y="60"/>
                    </a:lnTo>
                    <a:lnTo>
                      <a:pt x="46" y="66"/>
                    </a:lnTo>
                    <a:lnTo>
                      <a:pt x="52" y="68"/>
                    </a:lnTo>
                    <a:lnTo>
                      <a:pt x="52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75" name="Freeform 361"/>
              <p:cNvSpPr>
                <a:spLocks/>
              </p:cNvSpPr>
              <p:nvPr/>
            </p:nvSpPr>
            <p:spPr bwMode="auto">
              <a:xfrm>
                <a:off x="3202" y="2364"/>
                <a:ext cx="21" cy="13"/>
              </a:xfrm>
              <a:custGeom>
                <a:avLst/>
                <a:gdLst>
                  <a:gd name="T0" fmla="*/ 14 w 21"/>
                  <a:gd name="T1" fmla="*/ 0 h 13"/>
                  <a:gd name="T2" fmla="*/ 14 w 21"/>
                  <a:gd name="T3" fmla="*/ 1 h 13"/>
                  <a:gd name="T4" fmla="*/ 11 w 21"/>
                  <a:gd name="T5" fmla="*/ 4 h 13"/>
                  <a:gd name="T6" fmla="*/ 10 w 21"/>
                  <a:gd name="T7" fmla="*/ 5 h 13"/>
                  <a:gd name="T8" fmla="*/ 7 w 21"/>
                  <a:gd name="T9" fmla="*/ 4 h 13"/>
                  <a:gd name="T10" fmla="*/ 0 w 21"/>
                  <a:gd name="T11" fmla="*/ 5 h 13"/>
                  <a:gd name="T12" fmla="*/ 0 w 21"/>
                  <a:gd name="T13" fmla="*/ 12 h 13"/>
                  <a:gd name="T14" fmla="*/ 7 w 21"/>
                  <a:gd name="T15" fmla="*/ 13 h 13"/>
                  <a:gd name="T16" fmla="*/ 13 w 21"/>
                  <a:gd name="T17" fmla="*/ 12 h 13"/>
                  <a:gd name="T18" fmla="*/ 19 w 21"/>
                  <a:gd name="T19" fmla="*/ 9 h 13"/>
                  <a:gd name="T20" fmla="*/ 21 w 21"/>
                  <a:gd name="T21" fmla="*/ 1 h 13"/>
                  <a:gd name="T22" fmla="*/ 21 w 21"/>
                  <a:gd name="T23" fmla="*/ 2 h 13"/>
                  <a:gd name="T24" fmla="*/ 14 w 21"/>
                  <a:gd name="T25" fmla="*/ 0 h 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"/>
                  <a:gd name="T40" fmla="*/ 0 h 13"/>
                  <a:gd name="T41" fmla="*/ 21 w 21"/>
                  <a:gd name="T42" fmla="*/ 13 h 1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" h="13">
                    <a:moveTo>
                      <a:pt x="14" y="0"/>
                    </a:moveTo>
                    <a:lnTo>
                      <a:pt x="14" y="1"/>
                    </a:lnTo>
                    <a:lnTo>
                      <a:pt x="11" y="4"/>
                    </a:lnTo>
                    <a:lnTo>
                      <a:pt x="10" y="5"/>
                    </a:lnTo>
                    <a:lnTo>
                      <a:pt x="7" y="4"/>
                    </a:lnTo>
                    <a:lnTo>
                      <a:pt x="0" y="5"/>
                    </a:lnTo>
                    <a:lnTo>
                      <a:pt x="0" y="12"/>
                    </a:lnTo>
                    <a:lnTo>
                      <a:pt x="7" y="13"/>
                    </a:lnTo>
                    <a:lnTo>
                      <a:pt x="13" y="12"/>
                    </a:lnTo>
                    <a:lnTo>
                      <a:pt x="19" y="9"/>
                    </a:lnTo>
                    <a:lnTo>
                      <a:pt x="21" y="1"/>
                    </a:lnTo>
                    <a:lnTo>
                      <a:pt x="21" y="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76" name="Freeform 362"/>
              <p:cNvSpPr>
                <a:spLocks/>
              </p:cNvSpPr>
              <p:nvPr/>
            </p:nvSpPr>
            <p:spPr bwMode="auto">
              <a:xfrm>
                <a:off x="3194" y="2286"/>
                <a:ext cx="29" cy="80"/>
              </a:xfrm>
              <a:custGeom>
                <a:avLst/>
                <a:gdLst>
                  <a:gd name="T0" fmla="*/ 0 w 29"/>
                  <a:gd name="T1" fmla="*/ 5 h 80"/>
                  <a:gd name="T2" fmla="*/ 0 w 29"/>
                  <a:gd name="T3" fmla="*/ 5 h 80"/>
                  <a:gd name="T4" fmla="*/ 7 w 29"/>
                  <a:gd name="T5" fmla="*/ 18 h 80"/>
                  <a:gd name="T6" fmla="*/ 15 w 29"/>
                  <a:gd name="T7" fmla="*/ 43 h 80"/>
                  <a:gd name="T8" fmla="*/ 21 w 29"/>
                  <a:gd name="T9" fmla="*/ 65 h 80"/>
                  <a:gd name="T10" fmla="*/ 22 w 29"/>
                  <a:gd name="T11" fmla="*/ 78 h 80"/>
                  <a:gd name="T12" fmla="*/ 29 w 29"/>
                  <a:gd name="T13" fmla="*/ 80 h 80"/>
                  <a:gd name="T14" fmla="*/ 28 w 29"/>
                  <a:gd name="T15" fmla="*/ 65 h 80"/>
                  <a:gd name="T16" fmla="*/ 22 w 29"/>
                  <a:gd name="T17" fmla="*/ 40 h 80"/>
                  <a:gd name="T18" fmla="*/ 15 w 29"/>
                  <a:gd name="T19" fmla="*/ 16 h 80"/>
                  <a:gd name="T20" fmla="*/ 5 w 29"/>
                  <a:gd name="T21" fmla="*/ 0 h 80"/>
                  <a:gd name="T22" fmla="*/ 5 w 29"/>
                  <a:gd name="T23" fmla="*/ 0 h 80"/>
                  <a:gd name="T24" fmla="*/ 0 w 29"/>
                  <a:gd name="T25" fmla="*/ 5 h 8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"/>
                  <a:gd name="T40" fmla="*/ 0 h 80"/>
                  <a:gd name="T41" fmla="*/ 29 w 29"/>
                  <a:gd name="T42" fmla="*/ 80 h 8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" h="80">
                    <a:moveTo>
                      <a:pt x="0" y="5"/>
                    </a:moveTo>
                    <a:lnTo>
                      <a:pt x="0" y="5"/>
                    </a:lnTo>
                    <a:lnTo>
                      <a:pt x="7" y="18"/>
                    </a:lnTo>
                    <a:lnTo>
                      <a:pt x="15" y="43"/>
                    </a:lnTo>
                    <a:lnTo>
                      <a:pt x="21" y="65"/>
                    </a:lnTo>
                    <a:lnTo>
                      <a:pt x="22" y="78"/>
                    </a:lnTo>
                    <a:lnTo>
                      <a:pt x="29" y="80"/>
                    </a:lnTo>
                    <a:lnTo>
                      <a:pt x="28" y="65"/>
                    </a:lnTo>
                    <a:lnTo>
                      <a:pt x="22" y="40"/>
                    </a:lnTo>
                    <a:lnTo>
                      <a:pt x="15" y="16"/>
                    </a:lnTo>
                    <a:lnTo>
                      <a:pt x="5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77" name="Freeform 363"/>
              <p:cNvSpPr>
                <a:spLocks/>
              </p:cNvSpPr>
              <p:nvPr/>
            </p:nvSpPr>
            <p:spPr bwMode="auto">
              <a:xfrm>
                <a:off x="3188" y="2262"/>
                <a:ext cx="13" cy="29"/>
              </a:xfrm>
              <a:custGeom>
                <a:avLst/>
                <a:gdLst>
                  <a:gd name="T0" fmla="*/ 13 w 13"/>
                  <a:gd name="T1" fmla="*/ 0 h 29"/>
                  <a:gd name="T2" fmla="*/ 13 w 13"/>
                  <a:gd name="T3" fmla="*/ 0 h 29"/>
                  <a:gd name="T4" fmla="*/ 4 w 13"/>
                  <a:gd name="T5" fmla="*/ 2 h 29"/>
                  <a:gd name="T6" fmla="*/ 0 w 13"/>
                  <a:gd name="T7" fmla="*/ 11 h 29"/>
                  <a:gd name="T8" fmla="*/ 0 w 13"/>
                  <a:gd name="T9" fmla="*/ 20 h 29"/>
                  <a:gd name="T10" fmla="*/ 6 w 13"/>
                  <a:gd name="T11" fmla="*/ 29 h 29"/>
                  <a:gd name="T12" fmla="*/ 11 w 13"/>
                  <a:gd name="T13" fmla="*/ 24 h 29"/>
                  <a:gd name="T14" fmla="*/ 7 w 13"/>
                  <a:gd name="T15" fmla="*/ 18 h 29"/>
                  <a:gd name="T16" fmla="*/ 7 w 13"/>
                  <a:gd name="T17" fmla="*/ 11 h 29"/>
                  <a:gd name="T18" fmla="*/ 8 w 13"/>
                  <a:gd name="T19" fmla="*/ 9 h 29"/>
                  <a:gd name="T20" fmla="*/ 13 w 13"/>
                  <a:gd name="T21" fmla="*/ 7 h 29"/>
                  <a:gd name="T22" fmla="*/ 13 w 13"/>
                  <a:gd name="T23" fmla="*/ 7 h 29"/>
                  <a:gd name="T24" fmla="*/ 13 w 13"/>
                  <a:gd name="T25" fmla="*/ 0 h 2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29"/>
                  <a:gd name="T41" fmla="*/ 13 w 13"/>
                  <a:gd name="T42" fmla="*/ 29 h 2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29">
                    <a:moveTo>
                      <a:pt x="13" y="0"/>
                    </a:moveTo>
                    <a:lnTo>
                      <a:pt x="13" y="0"/>
                    </a:lnTo>
                    <a:lnTo>
                      <a:pt x="4" y="2"/>
                    </a:lnTo>
                    <a:lnTo>
                      <a:pt x="0" y="11"/>
                    </a:lnTo>
                    <a:lnTo>
                      <a:pt x="0" y="20"/>
                    </a:lnTo>
                    <a:lnTo>
                      <a:pt x="6" y="29"/>
                    </a:lnTo>
                    <a:lnTo>
                      <a:pt x="11" y="24"/>
                    </a:lnTo>
                    <a:lnTo>
                      <a:pt x="7" y="18"/>
                    </a:lnTo>
                    <a:lnTo>
                      <a:pt x="7" y="11"/>
                    </a:lnTo>
                    <a:lnTo>
                      <a:pt x="8" y="9"/>
                    </a:lnTo>
                    <a:lnTo>
                      <a:pt x="13" y="7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78" name="Freeform 364"/>
              <p:cNvSpPr>
                <a:spLocks/>
              </p:cNvSpPr>
              <p:nvPr/>
            </p:nvSpPr>
            <p:spPr bwMode="auto">
              <a:xfrm>
                <a:off x="3201" y="2251"/>
                <a:ext cx="44" cy="19"/>
              </a:xfrm>
              <a:custGeom>
                <a:avLst/>
                <a:gdLst>
                  <a:gd name="T0" fmla="*/ 37 w 44"/>
                  <a:gd name="T1" fmla="*/ 0 h 19"/>
                  <a:gd name="T2" fmla="*/ 37 w 44"/>
                  <a:gd name="T3" fmla="*/ 0 h 19"/>
                  <a:gd name="T4" fmla="*/ 36 w 44"/>
                  <a:gd name="T5" fmla="*/ 1 h 19"/>
                  <a:gd name="T6" fmla="*/ 34 w 44"/>
                  <a:gd name="T7" fmla="*/ 2 h 19"/>
                  <a:gd name="T8" fmla="*/ 30 w 44"/>
                  <a:gd name="T9" fmla="*/ 4 h 19"/>
                  <a:gd name="T10" fmla="*/ 23 w 44"/>
                  <a:gd name="T11" fmla="*/ 7 h 19"/>
                  <a:gd name="T12" fmla="*/ 17 w 44"/>
                  <a:gd name="T13" fmla="*/ 9 h 19"/>
                  <a:gd name="T14" fmla="*/ 11 w 44"/>
                  <a:gd name="T15" fmla="*/ 11 h 19"/>
                  <a:gd name="T16" fmla="*/ 5 w 44"/>
                  <a:gd name="T17" fmla="*/ 9 h 19"/>
                  <a:gd name="T18" fmla="*/ 0 w 44"/>
                  <a:gd name="T19" fmla="*/ 11 h 19"/>
                  <a:gd name="T20" fmla="*/ 0 w 44"/>
                  <a:gd name="T21" fmla="*/ 18 h 19"/>
                  <a:gd name="T22" fmla="*/ 5 w 44"/>
                  <a:gd name="T23" fmla="*/ 19 h 19"/>
                  <a:gd name="T24" fmla="*/ 11 w 44"/>
                  <a:gd name="T25" fmla="*/ 18 h 19"/>
                  <a:gd name="T26" fmla="*/ 20 w 44"/>
                  <a:gd name="T27" fmla="*/ 17 h 19"/>
                  <a:gd name="T28" fmla="*/ 26 w 44"/>
                  <a:gd name="T29" fmla="*/ 14 h 19"/>
                  <a:gd name="T30" fmla="*/ 32 w 44"/>
                  <a:gd name="T31" fmla="*/ 12 h 19"/>
                  <a:gd name="T32" fmla="*/ 37 w 44"/>
                  <a:gd name="T33" fmla="*/ 9 h 19"/>
                  <a:gd name="T34" fmla="*/ 43 w 44"/>
                  <a:gd name="T35" fmla="*/ 6 h 19"/>
                  <a:gd name="T36" fmla="*/ 44 w 44"/>
                  <a:gd name="T37" fmla="*/ 0 h 19"/>
                  <a:gd name="T38" fmla="*/ 44 w 44"/>
                  <a:gd name="T39" fmla="*/ 0 h 19"/>
                  <a:gd name="T40" fmla="*/ 37 w 44"/>
                  <a:gd name="T41" fmla="*/ 0 h 1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19"/>
                  <a:gd name="T65" fmla="*/ 44 w 44"/>
                  <a:gd name="T66" fmla="*/ 19 h 1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19">
                    <a:moveTo>
                      <a:pt x="37" y="0"/>
                    </a:moveTo>
                    <a:lnTo>
                      <a:pt x="37" y="0"/>
                    </a:lnTo>
                    <a:lnTo>
                      <a:pt x="36" y="1"/>
                    </a:lnTo>
                    <a:lnTo>
                      <a:pt x="34" y="2"/>
                    </a:lnTo>
                    <a:lnTo>
                      <a:pt x="30" y="4"/>
                    </a:lnTo>
                    <a:lnTo>
                      <a:pt x="23" y="7"/>
                    </a:lnTo>
                    <a:lnTo>
                      <a:pt x="17" y="9"/>
                    </a:lnTo>
                    <a:lnTo>
                      <a:pt x="11" y="11"/>
                    </a:lnTo>
                    <a:lnTo>
                      <a:pt x="5" y="9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5" y="19"/>
                    </a:lnTo>
                    <a:lnTo>
                      <a:pt x="11" y="18"/>
                    </a:lnTo>
                    <a:lnTo>
                      <a:pt x="20" y="17"/>
                    </a:lnTo>
                    <a:lnTo>
                      <a:pt x="26" y="14"/>
                    </a:lnTo>
                    <a:lnTo>
                      <a:pt x="32" y="12"/>
                    </a:lnTo>
                    <a:lnTo>
                      <a:pt x="37" y="9"/>
                    </a:lnTo>
                    <a:lnTo>
                      <a:pt x="43" y="6"/>
                    </a:lnTo>
                    <a:lnTo>
                      <a:pt x="44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79" name="Freeform 365"/>
              <p:cNvSpPr>
                <a:spLocks/>
              </p:cNvSpPr>
              <p:nvPr/>
            </p:nvSpPr>
            <p:spPr bwMode="auto">
              <a:xfrm>
                <a:off x="3238" y="2223"/>
                <a:ext cx="67" cy="28"/>
              </a:xfrm>
              <a:custGeom>
                <a:avLst/>
                <a:gdLst>
                  <a:gd name="T0" fmla="*/ 62 w 67"/>
                  <a:gd name="T1" fmla="*/ 9 h 28"/>
                  <a:gd name="T2" fmla="*/ 63 w 67"/>
                  <a:gd name="T3" fmla="*/ 2 h 28"/>
                  <a:gd name="T4" fmla="*/ 45 w 67"/>
                  <a:gd name="T5" fmla="*/ 0 h 28"/>
                  <a:gd name="T6" fmla="*/ 32 w 67"/>
                  <a:gd name="T7" fmla="*/ 0 h 28"/>
                  <a:gd name="T8" fmla="*/ 19 w 67"/>
                  <a:gd name="T9" fmla="*/ 2 h 28"/>
                  <a:gd name="T10" fmla="*/ 11 w 67"/>
                  <a:gd name="T11" fmla="*/ 6 h 28"/>
                  <a:gd name="T12" fmla="*/ 5 w 67"/>
                  <a:gd name="T13" fmla="*/ 12 h 28"/>
                  <a:gd name="T14" fmla="*/ 2 w 67"/>
                  <a:gd name="T15" fmla="*/ 18 h 28"/>
                  <a:gd name="T16" fmla="*/ 1 w 67"/>
                  <a:gd name="T17" fmla="*/ 23 h 28"/>
                  <a:gd name="T18" fmla="*/ 0 w 67"/>
                  <a:gd name="T19" fmla="*/ 28 h 28"/>
                  <a:gd name="T20" fmla="*/ 7 w 67"/>
                  <a:gd name="T21" fmla="*/ 28 h 28"/>
                  <a:gd name="T22" fmla="*/ 8 w 67"/>
                  <a:gd name="T23" fmla="*/ 25 h 28"/>
                  <a:gd name="T24" fmla="*/ 10 w 67"/>
                  <a:gd name="T25" fmla="*/ 20 h 28"/>
                  <a:gd name="T26" fmla="*/ 12 w 67"/>
                  <a:gd name="T27" fmla="*/ 17 h 28"/>
                  <a:gd name="T28" fmla="*/ 16 w 67"/>
                  <a:gd name="T29" fmla="*/ 13 h 28"/>
                  <a:gd name="T30" fmla="*/ 22 w 67"/>
                  <a:gd name="T31" fmla="*/ 9 h 28"/>
                  <a:gd name="T32" fmla="*/ 32 w 67"/>
                  <a:gd name="T33" fmla="*/ 7 h 28"/>
                  <a:gd name="T34" fmla="*/ 45 w 67"/>
                  <a:gd name="T35" fmla="*/ 7 h 28"/>
                  <a:gd name="T36" fmla="*/ 63 w 67"/>
                  <a:gd name="T37" fmla="*/ 9 h 28"/>
                  <a:gd name="T38" fmla="*/ 64 w 67"/>
                  <a:gd name="T39" fmla="*/ 2 h 28"/>
                  <a:gd name="T40" fmla="*/ 63 w 67"/>
                  <a:gd name="T41" fmla="*/ 9 h 28"/>
                  <a:gd name="T42" fmla="*/ 66 w 67"/>
                  <a:gd name="T43" fmla="*/ 8 h 28"/>
                  <a:gd name="T44" fmla="*/ 67 w 67"/>
                  <a:gd name="T45" fmla="*/ 6 h 28"/>
                  <a:gd name="T46" fmla="*/ 66 w 67"/>
                  <a:gd name="T47" fmla="*/ 3 h 28"/>
                  <a:gd name="T48" fmla="*/ 63 w 67"/>
                  <a:gd name="T49" fmla="*/ 2 h 28"/>
                  <a:gd name="T50" fmla="*/ 62 w 67"/>
                  <a:gd name="T51" fmla="*/ 9 h 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7"/>
                  <a:gd name="T79" fmla="*/ 0 h 28"/>
                  <a:gd name="T80" fmla="*/ 67 w 67"/>
                  <a:gd name="T81" fmla="*/ 28 h 2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7" h="28">
                    <a:moveTo>
                      <a:pt x="62" y="9"/>
                    </a:moveTo>
                    <a:lnTo>
                      <a:pt x="63" y="2"/>
                    </a:lnTo>
                    <a:lnTo>
                      <a:pt x="45" y="0"/>
                    </a:lnTo>
                    <a:lnTo>
                      <a:pt x="32" y="0"/>
                    </a:lnTo>
                    <a:lnTo>
                      <a:pt x="19" y="2"/>
                    </a:lnTo>
                    <a:lnTo>
                      <a:pt x="11" y="6"/>
                    </a:lnTo>
                    <a:lnTo>
                      <a:pt x="5" y="12"/>
                    </a:lnTo>
                    <a:lnTo>
                      <a:pt x="2" y="18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7" y="28"/>
                    </a:lnTo>
                    <a:lnTo>
                      <a:pt x="8" y="25"/>
                    </a:lnTo>
                    <a:lnTo>
                      <a:pt x="10" y="20"/>
                    </a:lnTo>
                    <a:lnTo>
                      <a:pt x="12" y="17"/>
                    </a:lnTo>
                    <a:lnTo>
                      <a:pt x="16" y="13"/>
                    </a:lnTo>
                    <a:lnTo>
                      <a:pt x="22" y="9"/>
                    </a:lnTo>
                    <a:lnTo>
                      <a:pt x="32" y="7"/>
                    </a:lnTo>
                    <a:lnTo>
                      <a:pt x="45" y="7"/>
                    </a:lnTo>
                    <a:lnTo>
                      <a:pt x="63" y="9"/>
                    </a:lnTo>
                    <a:lnTo>
                      <a:pt x="64" y="2"/>
                    </a:lnTo>
                    <a:lnTo>
                      <a:pt x="63" y="9"/>
                    </a:lnTo>
                    <a:lnTo>
                      <a:pt x="66" y="8"/>
                    </a:lnTo>
                    <a:lnTo>
                      <a:pt x="67" y="6"/>
                    </a:lnTo>
                    <a:lnTo>
                      <a:pt x="66" y="3"/>
                    </a:lnTo>
                    <a:lnTo>
                      <a:pt x="63" y="2"/>
                    </a:lnTo>
                    <a:lnTo>
                      <a:pt x="62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80" name="Freeform 366"/>
              <p:cNvSpPr>
                <a:spLocks/>
              </p:cNvSpPr>
              <p:nvPr/>
            </p:nvSpPr>
            <p:spPr bwMode="auto">
              <a:xfrm>
                <a:off x="3249" y="2193"/>
                <a:ext cx="53" cy="39"/>
              </a:xfrm>
              <a:custGeom>
                <a:avLst/>
                <a:gdLst>
                  <a:gd name="T0" fmla="*/ 0 w 53"/>
                  <a:gd name="T1" fmla="*/ 1 h 39"/>
                  <a:gd name="T2" fmla="*/ 0 w 53"/>
                  <a:gd name="T3" fmla="*/ 4 h 39"/>
                  <a:gd name="T4" fmla="*/ 1 w 53"/>
                  <a:gd name="T5" fmla="*/ 10 h 39"/>
                  <a:gd name="T6" fmla="*/ 6 w 53"/>
                  <a:gd name="T7" fmla="*/ 15 h 39"/>
                  <a:gd name="T8" fmla="*/ 11 w 53"/>
                  <a:gd name="T9" fmla="*/ 21 h 39"/>
                  <a:gd name="T10" fmla="*/ 19 w 53"/>
                  <a:gd name="T11" fmla="*/ 25 h 39"/>
                  <a:gd name="T12" fmla="*/ 27 w 53"/>
                  <a:gd name="T13" fmla="*/ 28 h 39"/>
                  <a:gd name="T14" fmla="*/ 34 w 53"/>
                  <a:gd name="T15" fmla="*/ 32 h 39"/>
                  <a:gd name="T16" fmla="*/ 43 w 53"/>
                  <a:gd name="T17" fmla="*/ 36 h 39"/>
                  <a:gd name="T18" fmla="*/ 51 w 53"/>
                  <a:gd name="T19" fmla="*/ 39 h 39"/>
                  <a:gd name="T20" fmla="*/ 53 w 53"/>
                  <a:gd name="T21" fmla="*/ 32 h 39"/>
                  <a:gd name="T22" fmla="*/ 45 w 53"/>
                  <a:gd name="T23" fmla="*/ 28 h 39"/>
                  <a:gd name="T24" fmla="*/ 36 w 53"/>
                  <a:gd name="T25" fmla="*/ 25 h 39"/>
                  <a:gd name="T26" fmla="*/ 29 w 53"/>
                  <a:gd name="T27" fmla="*/ 21 h 39"/>
                  <a:gd name="T28" fmla="*/ 22 w 53"/>
                  <a:gd name="T29" fmla="*/ 17 h 39"/>
                  <a:gd name="T30" fmla="*/ 16 w 53"/>
                  <a:gd name="T31" fmla="*/ 14 h 39"/>
                  <a:gd name="T32" fmla="*/ 11 w 53"/>
                  <a:gd name="T33" fmla="*/ 10 h 39"/>
                  <a:gd name="T34" fmla="*/ 8 w 53"/>
                  <a:gd name="T35" fmla="*/ 8 h 39"/>
                  <a:gd name="T36" fmla="*/ 7 w 53"/>
                  <a:gd name="T37" fmla="*/ 4 h 39"/>
                  <a:gd name="T38" fmla="*/ 7 w 53"/>
                  <a:gd name="T39" fmla="*/ 6 h 39"/>
                  <a:gd name="T40" fmla="*/ 7 w 53"/>
                  <a:gd name="T41" fmla="*/ 4 h 39"/>
                  <a:gd name="T42" fmla="*/ 6 w 53"/>
                  <a:gd name="T43" fmla="*/ 1 h 39"/>
                  <a:gd name="T44" fmla="*/ 3 w 53"/>
                  <a:gd name="T45" fmla="*/ 0 h 39"/>
                  <a:gd name="T46" fmla="*/ 1 w 53"/>
                  <a:gd name="T47" fmla="*/ 1 h 39"/>
                  <a:gd name="T48" fmla="*/ 0 w 53"/>
                  <a:gd name="T49" fmla="*/ 4 h 39"/>
                  <a:gd name="T50" fmla="*/ 0 w 53"/>
                  <a:gd name="T51" fmla="*/ 1 h 3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3"/>
                  <a:gd name="T79" fmla="*/ 0 h 39"/>
                  <a:gd name="T80" fmla="*/ 53 w 53"/>
                  <a:gd name="T81" fmla="*/ 39 h 3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3" h="39">
                    <a:moveTo>
                      <a:pt x="0" y="1"/>
                    </a:moveTo>
                    <a:lnTo>
                      <a:pt x="0" y="4"/>
                    </a:lnTo>
                    <a:lnTo>
                      <a:pt x="1" y="10"/>
                    </a:lnTo>
                    <a:lnTo>
                      <a:pt x="6" y="15"/>
                    </a:lnTo>
                    <a:lnTo>
                      <a:pt x="11" y="21"/>
                    </a:lnTo>
                    <a:lnTo>
                      <a:pt x="19" y="25"/>
                    </a:lnTo>
                    <a:lnTo>
                      <a:pt x="27" y="28"/>
                    </a:lnTo>
                    <a:lnTo>
                      <a:pt x="34" y="32"/>
                    </a:lnTo>
                    <a:lnTo>
                      <a:pt x="43" y="36"/>
                    </a:lnTo>
                    <a:lnTo>
                      <a:pt x="51" y="39"/>
                    </a:lnTo>
                    <a:lnTo>
                      <a:pt x="53" y="32"/>
                    </a:lnTo>
                    <a:lnTo>
                      <a:pt x="45" y="28"/>
                    </a:lnTo>
                    <a:lnTo>
                      <a:pt x="36" y="25"/>
                    </a:lnTo>
                    <a:lnTo>
                      <a:pt x="29" y="21"/>
                    </a:lnTo>
                    <a:lnTo>
                      <a:pt x="22" y="17"/>
                    </a:lnTo>
                    <a:lnTo>
                      <a:pt x="16" y="14"/>
                    </a:lnTo>
                    <a:lnTo>
                      <a:pt x="11" y="10"/>
                    </a:lnTo>
                    <a:lnTo>
                      <a:pt x="8" y="8"/>
                    </a:lnTo>
                    <a:lnTo>
                      <a:pt x="7" y="4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81" name="Freeform 367"/>
              <p:cNvSpPr>
                <a:spLocks/>
              </p:cNvSpPr>
              <p:nvPr/>
            </p:nvSpPr>
            <p:spPr bwMode="auto">
              <a:xfrm>
                <a:off x="3249" y="2179"/>
                <a:ext cx="43" cy="20"/>
              </a:xfrm>
              <a:custGeom>
                <a:avLst/>
                <a:gdLst>
                  <a:gd name="T0" fmla="*/ 43 w 43"/>
                  <a:gd name="T1" fmla="*/ 1 h 20"/>
                  <a:gd name="T2" fmla="*/ 43 w 43"/>
                  <a:gd name="T3" fmla="*/ 1 h 20"/>
                  <a:gd name="T4" fmla="*/ 34 w 43"/>
                  <a:gd name="T5" fmla="*/ 0 h 20"/>
                  <a:gd name="T6" fmla="*/ 28 w 43"/>
                  <a:gd name="T7" fmla="*/ 0 h 20"/>
                  <a:gd name="T8" fmla="*/ 22 w 43"/>
                  <a:gd name="T9" fmla="*/ 1 h 20"/>
                  <a:gd name="T10" fmla="*/ 16 w 43"/>
                  <a:gd name="T11" fmla="*/ 2 h 20"/>
                  <a:gd name="T12" fmla="*/ 11 w 43"/>
                  <a:gd name="T13" fmla="*/ 6 h 20"/>
                  <a:gd name="T14" fmla="*/ 7 w 43"/>
                  <a:gd name="T15" fmla="*/ 8 h 20"/>
                  <a:gd name="T16" fmla="*/ 3 w 43"/>
                  <a:gd name="T17" fmla="*/ 13 h 20"/>
                  <a:gd name="T18" fmla="*/ 0 w 43"/>
                  <a:gd name="T19" fmla="*/ 15 h 20"/>
                  <a:gd name="T20" fmla="*/ 7 w 43"/>
                  <a:gd name="T21" fmla="*/ 20 h 20"/>
                  <a:gd name="T22" fmla="*/ 8 w 43"/>
                  <a:gd name="T23" fmla="*/ 18 h 20"/>
                  <a:gd name="T24" fmla="*/ 12 w 43"/>
                  <a:gd name="T25" fmla="*/ 15 h 20"/>
                  <a:gd name="T26" fmla="*/ 16 w 43"/>
                  <a:gd name="T27" fmla="*/ 13 h 20"/>
                  <a:gd name="T28" fmla="*/ 18 w 43"/>
                  <a:gd name="T29" fmla="*/ 9 h 20"/>
                  <a:gd name="T30" fmla="*/ 22 w 43"/>
                  <a:gd name="T31" fmla="*/ 8 h 20"/>
                  <a:gd name="T32" fmla="*/ 28 w 43"/>
                  <a:gd name="T33" fmla="*/ 7 h 20"/>
                  <a:gd name="T34" fmla="*/ 34 w 43"/>
                  <a:gd name="T35" fmla="*/ 7 h 20"/>
                  <a:gd name="T36" fmla="*/ 40 w 43"/>
                  <a:gd name="T37" fmla="*/ 8 h 20"/>
                  <a:gd name="T38" fmla="*/ 40 w 43"/>
                  <a:gd name="T39" fmla="*/ 8 h 20"/>
                  <a:gd name="T40" fmla="*/ 43 w 43"/>
                  <a:gd name="T41" fmla="*/ 1 h 2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3"/>
                  <a:gd name="T64" fmla="*/ 0 h 20"/>
                  <a:gd name="T65" fmla="*/ 43 w 43"/>
                  <a:gd name="T66" fmla="*/ 20 h 2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3" h="20">
                    <a:moveTo>
                      <a:pt x="43" y="1"/>
                    </a:moveTo>
                    <a:lnTo>
                      <a:pt x="43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1"/>
                    </a:lnTo>
                    <a:lnTo>
                      <a:pt x="16" y="2"/>
                    </a:lnTo>
                    <a:lnTo>
                      <a:pt x="11" y="6"/>
                    </a:lnTo>
                    <a:lnTo>
                      <a:pt x="7" y="8"/>
                    </a:lnTo>
                    <a:lnTo>
                      <a:pt x="3" y="13"/>
                    </a:lnTo>
                    <a:lnTo>
                      <a:pt x="0" y="15"/>
                    </a:lnTo>
                    <a:lnTo>
                      <a:pt x="7" y="20"/>
                    </a:lnTo>
                    <a:lnTo>
                      <a:pt x="8" y="18"/>
                    </a:lnTo>
                    <a:lnTo>
                      <a:pt x="12" y="15"/>
                    </a:lnTo>
                    <a:lnTo>
                      <a:pt x="16" y="13"/>
                    </a:lnTo>
                    <a:lnTo>
                      <a:pt x="18" y="9"/>
                    </a:lnTo>
                    <a:lnTo>
                      <a:pt x="22" y="8"/>
                    </a:lnTo>
                    <a:lnTo>
                      <a:pt x="28" y="7"/>
                    </a:lnTo>
                    <a:lnTo>
                      <a:pt x="34" y="7"/>
                    </a:lnTo>
                    <a:lnTo>
                      <a:pt x="40" y="8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82" name="Freeform 368"/>
              <p:cNvSpPr>
                <a:spLocks/>
              </p:cNvSpPr>
              <p:nvPr/>
            </p:nvSpPr>
            <p:spPr bwMode="auto">
              <a:xfrm>
                <a:off x="3289" y="2180"/>
                <a:ext cx="55" cy="41"/>
              </a:xfrm>
              <a:custGeom>
                <a:avLst/>
                <a:gdLst>
                  <a:gd name="T0" fmla="*/ 55 w 55"/>
                  <a:gd name="T1" fmla="*/ 34 h 41"/>
                  <a:gd name="T2" fmla="*/ 55 w 55"/>
                  <a:gd name="T3" fmla="*/ 34 h 41"/>
                  <a:gd name="T4" fmla="*/ 51 w 55"/>
                  <a:gd name="T5" fmla="*/ 32 h 41"/>
                  <a:gd name="T6" fmla="*/ 45 w 55"/>
                  <a:gd name="T7" fmla="*/ 27 h 41"/>
                  <a:gd name="T8" fmla="*/ 39 w 55"/>
                  <a:gd name="T9" fmla="*/ 22 h 41"/>
                  <a:gd name="T10" fmla="*/ 33 w 55"/>
                  <a:gd name="T11" fmla="*/ 17 h 41"/>
                  <a:gd name="T12" fmla="*/ 26 w 55"/>
                  <a:gd name="T13" fmla="*/ 12 h 41"/>
                  <a:gd name="T14" fmla="*/ 18 w 55"/>
                  <a:gd name="T15" fmla="*/ 7 h 41"/>
                  <a:gd name="T16" fmla="*/ 10 w 55"/>
                  <a:gd name="T17" fmla="*/ 2 h 41"/>
                  <a:gd name="T18" fmla="*/ 3 w 55"/>
                  <a:gd name="T19" fmla="*/ 0 h 41"/>
                  <a:gd name="T20" fmla="*/ 0 w 55"/>
                  <a:gd name="T21" fmla="*/ 7 h 41"/>
                  <a:gd name="T22" fmla="*/ 7 w 55"/>
                  <a:gd name="T23" fmla="*/ 10 h 41"/>
                  <a:gd name="T24" fmla="*/ 13 w 55"/>
                  <a:gd name="T25" fmla="*/ 14 h 41"/>
                  <a:gd name="T26" fmla="*/ 21 w 55"/>
                  <a:gd name="T27" fmla="*/ 19 h 41"/>
                  <a:gd name="T28" fmla="*/ 28 w 55"/>
                  <a:gd name="T29" fmla="*/ 24 h 41"/>
                  <a:gd name="T30" fmla="*/ 34 w 55"/>
                  <a:gd name="T31" fmla="*/ 29 h 41"/>
                  <a:gd name="T32" fmla="*/ 40 w 55"/>
                  <a:gd name="T33" fmla="*/ 34 h 41"/>
                  <a:gd name="T34" fmla="*/ 46 w 55"/>
                  <a:gd name="T35" fmla="*/ 39 h 41"/>
                  <a:gd name="T36" fmla="*/ 50 w 55"/>
                  <a:gd name="T37" fmla="*/ 41 h 41"/>
                  <a:gd name="T38" fmla="*/ 50 w 55"/>
                  <a:gd name="T39" fmla="*/ 41 h 41"/>
                  <a:gd name="T40" fmla="*/ 55 w 55"/>
                  <a:gd name="T41" fmla="*/ 34 h 4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5"/>
                  <a:gd name="T64" fmla="*/ 0 h 41"/>
                  <a:gd name="T65" fmla="*/ 55 w 55"/>
                  <a:gd name="T66" fmla="*/ 41 h 4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5" h="41">
                    <a:moveTo>
                      <a:pt x="55" y="34"/>
                    </a:moveTo>
                    <a:lnTo>
                      <a:pt x="55" y="34"/>
                    </a:lnTo>
                    <a:lnTo>
                      <a:pt x="51" y="32"/>
                    </a:lnTo>
                    <a:lnTo>
                      <a:pt x="45" y="27"/>
                    </a:lnTo>
                    <a:lnTo>
                      <a:pt x="39" y="22"/>
                    </a:lnTo>
                    <a:lnTo>
                      <a:pt x="33" y="17"/>
                    </a:lnTo>
                    <a:lnTo>
                      <a:pt x="26" y="12"/>
                    </a:lnTo>
                    <a:lnTo>
                      <a:pt x="18" y="7"/>
                    </a:lnTo>
                    <a:lnTo>
                      <a:pt x="10" y="2"/>
                    </a:lnTo>
                    <a:lnTo>
                      <a:pt x="3" y="0"/>
                    </a:lnTo>
                    <a:lnTo>
                      <a:pt x="0" y="7"/>
                    </a:lnTo>
                    <a:lnTo>
                      <a:pt x="7" y="10"/>
                    </a:lnTo>
                    <a:lnTo>
                      <a:pt x="13" y="14"/>
                    </a:lnTo>
                    <a:lnTo>
                      <a:pt x="21" y="19"/>
                    </a:lnTo>
                    <a:lnTo>
                      <a:pt x="28" y="24"/>
                    </a:lnTo>
                    <a:lnTo>
                      <a:pt x="34" y="29"/>
                    </a:lnTo>
                    <a:lnTo>
                      <a:pt x="40" y="34"/>
                    </a:lnTo>
                    <a:lnTo>
                      <a:pt x="46" y="39"/>
                    </a:lnTo>
                    <a:lnTo>
                      <a:pt x="50" y="41"/>
                    </a:lnTo>
                    <a:lnTo>
                      <a:pt x="55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83" name="Freeform 369"/>
              <p:cNvSpPr>
                <a:spLocks/>
              </p:cNvSpPr>
              <p:nvPr/>
            </p:nvSpPr>
            <p:spPr bwMode="auto">
              <a:xfrm>
                <a:off x="3339" y="2214"/>
                <a:ext cx="45" cy="49"/>
              </a:xfrm>
              <a:custGeom>
                <a:avLst/>
                <a:gdLst>
                  <a:gd name="T0" fmla="*/ 37 w 45"/>
                  <a:gd name="T1" fmla="*/ 44 h 49"/>
                  <a:gd name="T2" fmla="*/ 40 w 45"/>
                  <a:gd name="T3" fmla="*/ 39 h 49"/>
                  <a:gd name="T4" fmla="*/ 40 w 45"/>
                  <a:gd name="T5" fmla="*/ 39 h 49"/>
                  <a:gd name="T6" fmla="*/ 35 w 45"/>
                  <a:gd name="T7" fmla="*/ 37 h 49"/>
                  <a:gd name="T8" fmla="*/ 32 w 45"/>
                  <a:gd name="T9" fmla="*/ 30 h 49"/>
                  <a:gd name="T10" fmla="*/ 26 w 45"/>
                  <a:gd name="T11" fmla="*/ 23 h 49"/>
                  <a:gd name="T12" fmla="*/ 21 w 45"/>
                  <a:gd name="T13" fmla="*/ 17 h 49"/>
                  <a:gd name="T14" fmla="*/ 13 w 45"/>
                  <a:gd name="T15" fmla="*/ 10 h 49"/>
                  <a:gd name="T16" fmla="*/ 9 w 45"/>
                  <a:gd name="T17" fmla="*/ 5 h 49"/>
                  <a:gd name="T18" fmla="*/ 5 w 45"/>
                  <a:gd name="T19" fmla="*/ 0 h 49"/>
                  <a:gd name="T20" fmla="*/ 0 w 45"/>
                  <a:gd name="T21" fmla="*/ 7 h 49"/>
                  <a:gd name="T22" fmla="*/ 4 w 45"/>
                  <a:gd name="T23" fmla="*/ 10 h 49"/>
                  <a:gd name="T24" fmla="*/ 9 w 45"/>
                  <a:gd name="T25" fmla="*/ 15 h 49"/>
                  <a:gd name="T26" fmla="*/ 13 w 45"/>
                  <a:gd name="T27" fmla="*/ 22 h 49"/>
                  <a:gd name="T28" fmla="*/ 18 w 45"/>
                  <a:gd name="T29" fmla="*/ 28 h 49"/>
                  <a:gd name="T30" fmla="*/ 24 w 45"/>
                  <a:gd name="T31" fmla="*/ 35 h 49"/>
                  <a:gd name="T32" fmla="*/ 31 w 45"/>
                  <a:gd name="T33" fmla="*/ 41 h 49"/>
                  <a:gd name="T34" fmla="*/ 35 w 45"/>
                  <a:gd name="T35" fmla="*/ 46 h 49"/>
                  <a:gd name="T36" fmla="*/ 40 w 45"/>
                  <a:gd name="T37" fmla="*/ 49 h 49"/>
                  <a:gd name="T38" fmla="*/ 44 w 45"/>
                  <a:gd name="T39" fmla="*/ 44 h 49"/>
                  <a:gd name="T40" fmla="*/ 40 w 45"/>
                  <a:gd name="T41" fmla="*/ 49 h 49"/>
                  <a:gd name="T42" fmla="*/ 44 w 45"/>
                  <a:gd name="T43" fmla="*/ 48 h 49"/>
                  <a:gd name="T44" fmla="*/ 45 w 45"/>
                  <a:gd name="T45" fmla="*/ 44 h 49"/>
                  <a:gd name="T46" fmla="*/ 44 w 45"/>
                  <a:gd name="T47" fmla="*/ 40 h 49"/>
                  <a:gd name="T48" fmla="*/ 40 w 45"/>
                  <a:gd name="T49" fmla="*/ 39 h 49"/>
                  <a:gd name="T50" fmla="*/ 37 w 45"/>
                  <a:gd name="T51" fmla="*/ 44 h 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5"/>
                  <a:gd name="T79" fmla="*/ 0 h 49"/>
                  <a:gd name="T80" fmla="*/ 45 w 45"/>
                  <a:gd name="T81" fmla="*/ 49 h 4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5" h="49">
                    <a:moveTo>
                      <a:pt x="37" y="44"/>
                    </a:moveTo>
                    <a:lnTo>
                      <a:pt x="40" y="39"/>
                    </a:lnTo>
                    <a:lnTo>
                      <a:pt x="35" y="37"/>
                    </a:lnTo>
                    <a:lnTo>
                      <a:pt x="32" y="30"/>
                    </a:lnTo>
                    <a:lnTo>
                      <a:pt x="26" y="23"/>
                    </a:lnTo>
                    <a:lnTo>
                      <a:pt x="21" y="17"/>
                    </a:lnTo>
                    <a:lnTo>
                      <a:pt x="13" y="10"/>
                    </a:lnTo>
                    <a:lnTo>
                      <a:pt x="9" y="5"/>
                    </a:lnTo>
                    <a:lnTo>
                      <a:pt x="5" y="0"/>
                    </a:lnTo>
                    <a:lnTo>
                      <a:pt x="0" y="7"/>
                    </a:lnTo>
                    <a:lnTo>
                      <a:pt x="4" y="10"/>
                    </a:lnTo>
                    <a:lnTo>
                      <a:pt x="9" y="15"/>
                    </a:lnTo>
                    <a:lnTo>
                      <a:pt x="13" y="22"/>
                    </a:lnTo>
                    <a:lnTo>
                      <a:pt x="18" y="28"/>
                    </a:lnTo>
                    <a:lnTo>
                      <a:pt x="24" y="35"/>
                    </a:lnTo>
                    <a:lnTo>
                      <a:pt x="31" y="41"/>
                    </a:lnTo>
                    <a:lnTo>
                      <a:pt x="35" y="46"/>
                    </a:lnTo>
                    <a:lnTo>
                      <a:pt x="40" y="49"/>
                    </a:lnTo>
                    <a:lnTo>
                      <a:pt x="44" y="44"/>
                    </a:lnTo>
                    <a:lnTo>
                      <a:pt x="40" y="49"/>
                    </a:lnTo>
                    <a:lnTo>
                      <a:pt x="44" y="48"/>
                    </a:lnTo>
                    <a:lnTo>
                      <a:pt x="45" y="44"/>
                    </a:lnTo>
                    <a:lnTo>
                      <a:pt x="44" y="40"/>
                    </a:lnTo>
                    <a:lnTo>
                      <a:pt x="40" y="39"/>
                    </a:lnTo>
                    <a:lnTo>
                      <a:pt x="37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84" name="Freeform 370"/>
              <p:cNvSpPr>
                <a:spLocks/>
              </p:cNvSpPr>
              <p:nvPr/>
            </p:nvSpPr>
            <p:spPr bwMode="auto">
              <a:xfrm>
                <a:off x="3348" y="2199"/>
                <a:ext cx="35" cy="59"/>
              </a:xfrm>
              <a:custGeom>
                <a:avLst/>
                <a:gdLst>
                  <a:gd name="T0" fmla="*/ 0 w 35"/>
                  <a:gd name="T1" fmla="*/ 5 h 59"/>
                  <a:gd name="T2" fmla="*/ 1 w 35"/>
                  <a:gd name="T3" fmla="*/ 5 h 59"/>
                  <a:gd name="T4" fmla="*/ 11 w 35"/>
                  <a:gd name="T5" fmla="*/ 19 h 59"/>
                  <a:gd name="T6" fmla="*/ 20 w 35"/>
                  <a:gd name="T7" fmla="*/ 32 h 59"/>
                  <a:gd name="T8" fmla="*/ 26 w 35"/>
                  <a:gd name="T9" fmla="*/ 47 h 59"/>
                  <a:gd name="T10" fmla="*/ 28 w 35"/>
                  <a:gd name="T11" fmla="*/ 59 h 59"/>
                  <a:gd name="T12" fmla="*/ 35 w 35"/>
                  <a:gd name="T13" fmla="*/ 59 h 59"/>
                  <a:gd name="T14" fmla="*/ 34 w 35"/>
                  <a:gd name="T15" fmla="*/ 44 h 59"/>
                  <a:gd name="T16" fmla="*/ 28 w 35"/>
                  <a:gd name="T17" fmla="*/ 30 h 59"/>
                  <a:gd name="T18" fmla="*/ 18 w 35"/>
                  <a:gd name="T19" fmla="*/ 14 h 59"/>
                  <a:gd name="T20" fmla="*/ 6 w 35"/>
                  <a:gd name="T21" fmla="*/ 0 h 59"/>
                  <a:gd name="T22" fmla="*/ 7 w 35"/>
                  <a:gd name="T23" fmla="*/ 0 h 59"/>
                  <a:gd name="T24" fmla="*/ 0 w 35"/>
                  <a:gd name="T25" fmla="*/ 5 h 5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"/>
                  <a:gd name="T40" fmla="*/ 0 h 59"/>
                  <a:gd name="T41" fmla="*/ 35 w 35"/>
                  <a:gd name="T42" fmla="*/ 59 h 5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" h="59">
                    <a:moveTo>
                      <a:pt x="0" y="5"/>
                    </a:moveTo>
                    <a:lnTo>
                      <a:pt x="1" y="5"/>
                    </a:lnTo>
                    <a:lnTo>
                      <a:pt x="11" y="19"/>
                    </a:lnTo>
                    <a:lnTo>
                      <a:pt x="20" y="32"/>
                    </a:lnTo>
                    <a:lnTo>
                      <a:pt x="26" y="47"/>
                    </a:lnTo>
                    <a:lnTo>
                      <a:pt x="28" y="59"/>
                    </a:lnTo>
                    <a:lnTo>
                      <a:pt x="35" y="59"/>
                    </a:lnTo>
                    <a:lnTo>
                      <a:pt x="34" y="44"/>
                    </a:lnTo>
                    <a:lnTo>
                      <a:pt x="28" y="30"/>
                    </a:lnTo>
                    <a:lnTo>
                      <a:pt x="18" y="14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85" name="Freeform 371"/>
              <p:cNvSpPr>
                <a:spLocks/>
              </p:cNvSpPr>
              <p:nvPr/>
            </p:nvSpPr>
            <p:spPr bwMode="auto">
              <a:xfrm>
                <a:off x="3309" y="2173"/>
                <a:ext cx="46" cy="31"/>
              </a:xfrm>
              <a:custGeom>
                <a:avLst/>
                <a:gdLst>
                  <a:gd name="T0" fmla="*/ 0 w 46"/>
                  <a:gd name="T1" fmla="*/ 9 h 31"/>
                  <a:gd name="T2" fmla="*/ 0 w 46"/>
                  <a:gd name="T3" fmla="*/ 9 h 31"/>
                  <a:gd name="T4" fmla="*/ 4 w 46"/>
                  <a:gd name="T5" fmla="*/ 8 h 31"/>
                  <a:gd name="T6" fmla="*/ 8 w 46"/>
                  <a:gd name="T7" fmla="*/ 9 h 31"/>
                  <a:gd name="T8" fmla="*/ 13 w 46"/>
                  <a:gd name="T9" fmla="*/ 12 h 31"/>
                  <a:gd name="T10" fmla="*/ 19 w 46"/>
                  <a:gd name="T11" fmla="*/ 14 h 31"/>
                  <a:gd name="T12" fmla="*/ 23 w 46"/>
                  <a:gd name="T13" fmla="*/ 18 h 31"/>
                  <a:gd name="T14" fmla="*/ 29 w 46"/>
                  <a:gd name="T15" fmla="*/ 21 h 31"/>
                  <a:gd name="T16" fmla="*/ 35 w 46"/>
                  <a:gd name="T17" fmla="*/ 25 h 31"/>
                  <a:gd name="T18" fmla="*/ 39 w 46"/>
                  <a:gd name="T19" fmla="*/ 31 h 31"/>
                  <a:gd name="T20" fmla="*/ 46 w 46"/>
                  <a:gd name="T21" fmla="*/ 26 h 31"/>
                  <a:gd name="T22" fmla="*/ 40 w 46"/>
                  <a:gd name="T23" fmla="*/ 20 h 31"/>
                  <a:gd name="T24" fmla="*/ 34 w 46"/>
                  <a:gd name="T25" fmla="*/ 14 h 31"/>
                  <a:gd name="T26" fmla="*/ 28 w 46"/>
                  <a:gd name="T27" fmla="*/ 11 h 31"/>
                  <a:gd name="T28" fmla="*/ 22 w 46"/>
                  <a:gd name="T29" fmla="*/ 7 h 31"/>
                  <a:gd name="T30" fmla="*/ 15 w 46"/>
                  <a:gd name="T31" fmla="*/ 4 h 31"/>
                  <a:gd name="T32" fmla="*/ 11 w 46"/>
                  <a:gd name="T33" fmla="*/ 2 h 31"/>
                  <a:gd name="T34" fmla="*/ 4 w 46"/>
                  <a:gd name="T35" fmla="*/ 1 h 31"/>
                  <a:gd name="T36" fmla="*/ 0 w 46"/>
                  <a:gd name="T37" fmla="*/ 0 h 31"/>
                  <a:gd name="T38" fmla="*/ 0 w 46"/>
                  <a:gd name="T39" fmla="*/ 0 h 31"/>
                  <a:gd name="T40" fmla="*/ 0 w 46"/>
                  <a:gd name="T41" fmla="*/ 9 h 3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6"/>
                  <a:gd name="T64" fmla="*/ 0 h 31"/>
                  <a:gd name="T65" fmla="*/ 46 w 46"/>
                  <a:gd name="T66" fmla="*/ 31 h 3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6" h="31">
                    <a:moveTo>
                      <a:pt x="0" y="9"/>
                    </a:moveTo>
                    <a:lnTo>
                      <a:pt x="0" y="9"/>
                    </a:lnTo>
                    <a:lnTo>
                      <a:pt x="4" y="8"/>
                    </a:lnTo>
                    <a:lnTo>
                      <a:pt x="8" y="9"/>
                    </a:lnTo>
                    <a:lnTo>
                      <a:pt x="13" y="12"/>
                    </a:lnTo>
                    <a:lnTo>
                      <a:pt x="19" y="14"/>
                    </a:lnTo>
                    <a:lnTo>
                      <a:pt x="23" y="18"/>
                    </a:lnTo>
                    <a:lnTo>
                      <a:pt x="29" y="21"/>
                    </a:lnTo>
                    <a:lnTo>
                      <a:pt x="35" y="25"/>
                    </a:lnTo>
                    <a:lnTo>
                      <a:pt x="39" y="31"/>
                    </a:lnTo>
                    <a:lnTo>
                      <a:pt x="46" y="26"/>
                    </a:lnTo>
                    <a:lnTo>
                      <a:pt x="40" y="20"/>
                    </a:lnTo>
                    <a:lnTo>
                      <a:pt x="34" y="14"/>
                    </a:lnTo>
                    <a:lnTo>
                      <a:pt x="28" y="11"/>
                    </a:lnTo>
                    <a:lnTo>
                      <a:pt x="22" y="7"/>
                    </a:lnTo>
                    <a:lnTo>
                      <a:pt x="15" y="4"/>
                    </a:lnTo>
                    <a:lnTo>
                      <a:pt x="11" y="2"/>
                    </a:lnTo>
                    <a:lnTo>
                      <a:pt x="4" y="1"/>
                    </a:lnTo>
                    <a:lnTo>
                      <a:pt x="0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86" name="Freeform 372"/>
              <p:cNvSpPr>
                <a:spLocks/>
              </p:cNvSpPr>
              <p:nvPr/>
            </p:nvSpPr>
            <p:spPr bwMode="auto">
              <a:xfrm>
                <a:off x="3266" y="2168"/>
                <a:ext cx="43" cy="17"/>
              </a:xfrm>
              <a:custGeom>
                <a:avLst/>
                <a:gdLst>
                  <a:gd name="T0" fmla="*/ 4 w 43"/>
                  <a:gd name="T1" fmla="*/ 7 h 17"/>
                  <a:gd name="T2" fmla="*/ 0 w 43"/>
                  <a:gd name="T3" fmla="*/ 5 h 17"/>
                  <a:gd name="T4" fmla="*/ 4 w 43"/>
                  <a:gd name="T5" fmla="*/ 11 h 17"/>
                  <a:gd name="T6" fmla="*/ 10 w 43"/>
                  <a:gd name="T7" fmla="*/ 14 h 17"/>
                  <a:gd name="T8" fmla="*/ 16 w 43"/>
                  <a:gd name="T9" fmla="*/ 16 h 17"/>
                  <a:gd name="T10" fmla="*/ 22 w 43"/>
                  <a:gd name="T11" fmla="*/ 17 h 17"/>
                  <a:gd name="T12" fmla="*/ 27 w 43"/>
                  <a:gd name="T13" fmla="*/ 16 h 17"/>
                  <a:gd name="T14" fmla="*/ 33 w 43"/>
                  <a:gd name="T15" fmla="*/ 14 h 17"/>
                  <a:gd name="T16" fmla="*/ 38 w 43"/>
                  <a:gd name="T17" fmla="*/ 13 h 17"/>
                  <a:gd name="T18" fmla="*/ 43 w 43"/>
                  <a:gd name="T19" fmla="*/ 14 h 17"/>
                  <a:gd name="T20" fmla="*/ 43 w 43"/>
                  <a:gd name="T21" fmla="*/ 5 h 17"/>
                  <a:gd name="T22" fmla="*/ 38 w 43"/>
                  <a:gd name="T23" fmla="*/ 6 h 17"/>
                  <a:gd name="T24" fmla="*/ 33 w 43"/>
                  <a:gd name="T25" fmla="*/ 7 h 17"/>
                  <a:gd name="T26" fmla="*/ 27 w 43"/>
                  <a:gd name="T27" fmla="*/ 8 h 17"/>
                  <a:gd name="T28" fmla="*/ 22 w 43"/>
                  <a:gd name="T29" fmla="*/ 7 h 17"/>
                  <a:gd name="T30" fmla="*/ 16 w 43"/>
                  <a:gd name="T31" fmla="*/ 8 h 17"/>
                  <a:gd name="T32" fmla="*/ 12 w 43"/>
                  <a:gd name="T33" fmla="*/ 7 h 17"/>
                  <a:gd name="T34" fmla="*/ 8 w 43"/>
                  <a:gd name="T35" fmla="*/ 6 h 17"/>
                  <a:gd name="T36" fmla="*/ 7 w 43"/>
                  <a:gd name="T37" fmla="*/ 2 h 17"/>
                  <a:gd name="T38" fmla="*/ 4 w 43"/>
                  <a:gd name="T39" fmla="*/ 0 h 17"/>
                  <a:gd name="T40" fmla="*/ 7 w 43"/>
                  <a:gd name="T41" fmla="*/ 2 h 17"/>
                  <a:gd name="T42" fmla="*/ 6 w 43"/>
                  <a:gd name="T43" fmla="*/ 0 h 17"/>
                  <a:gd name="T44" fmla="*/ 2 w 43"/>
                  <a:gd name="T45" fmla="*/ 0 h 17"/>
                  <a:gd name="T46" fmla="*/ 0 w 43"/>
                  <a:gd name="T47" fmla="*/ 1 h 17"/>
                  <a:gd name="T48" fmla="*/ 0 w 43"/>
                  <a:gd name="T49" fmla="*/ 5 h 17"/>
                  <a:gd name="T50" fmla="*/ 4 w 43"/>
                  <a:gd name="T51" fmla="*/ 7 h 1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3"/>
                  <a:gd name="T79" fmla="*/ 0 h 17"/>
                  <a:gd name="T80" fmla="*/ 43 w 43"/>
                  <a:gd name="T81" fmla="*/ 17 h 1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3" h="17">
                    <a:moveTo>
                      <a:pt x="4" y="7"/>
                    </a:moveTo>
                    <a:lnTo>
                      <a:pt x="0" y="5"/>
                    </a:lnTo>
                    <a:lnTo>
                      <a:pt x="4" y="11"/>
                    </a:lnTo>
                    <a:lnTo>
                      <a:pt x="10" y="14"/>
                    </a:lnTo>
                    <a:lnTo>
                      <a:pt x="16" y="16"/>
                    </a:lnTo>
                    <a:lnTo>
                      <a:pt x="22" y="17"/>
                    </a:lnTo>
                    <a:lnTo>
                      <a:pt x="27" y="16"/>
                    </a:lnTo>
                    <a:lnTo>
                      <a:pt x="33" y="14"/>
                    </a:lnTo>
                    <a:lnTo>
                      <a:pt x="38" y="13"/>
                    </a:lnTo>
                    <a:lnTo>
                      <a:pt x="43" y="14"/>
                    </a:lnTo>
                    <a:lnTo>
                      <a:pt x="43" y="5"/>
                    </a:lnTo>
                    <a:lnTo>
                      <a:pt x="38" y="6"/>
                    </a:lnTo>
                    <a:lnTo>
                      <a:pt x="33" y="7"/>
                    </a:lnTo>
                    <a:lnTo>
                      <a:pt x="27" y="8"/>
                    </a:lnTo>
                    <a:lnTo>
                      <a:pt x="22" y="7"/>
                    </a:lnTo>
                    <a:lnTo>
                      <a:pt x="16" y="8"/>
                    </a:lnTo>
                    <a:lnTo>
                      <a:pt x="12" y="7"/>
                    </a:lnTo>
                    <a:lnTo>
                      <a:pt x="8" y="6"/>
                    </a:lnTo>
                    <a:lnTo>
                      <a:pt x="7" y="2"/>
                    </a:lnTo>
                    <a:lnTo>
                      <a:pt x="4" y="0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5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87" name="Freeform 373"/>
              <p:cNvSpPr>
                <a:spLocks/>
              </p:cNvSpPr>
              <p:nvPr/>
            </p:nvSpPr>
            <p:spPr bwMode="auto">
              <a:xfrm>
                <a:off x="2870" y="2447"/>
                <a:ext cx="1046" cy="945"/>
              </a:xfrm>
              <a:custGeom>
                <a:avLst/>
                <a:gdLst>
                  <a:gd name="T0" fmla="*/ 950 w 1046"/>
                  <a:gd name="T1" fmla="*/ 932 h 945"/>
                  <a:gd name="T2" fmla="*/ 920 w 1046"/>
                  <a:gd name="T3" fmla="*/ 945 h 945"/>
                  <a:gd name="T4" fmla="*/ 893 w 1046"/>
                  <a:gd name="T5" fmla="*/ 943 h 945"/>
                  <a:gd name="T6" fmla="*/ 868 w 1046"/>
                  <a:gd name="T7" fmla="*/ 939 h 945"/>
                  <a:gd name="T8" fmla="*/ 845 w 1046"/>
                  <a:gd name="T9" fmla="*/ 942 h 945"/>
                  <a:gd name="T10" fmla="*/ 817 w 1046"/>
                  <a:gd name="T11" fmla="*/ 943 h 945"/>
                  <a:gd name="T12" fmla="*/ 787 w 1046"/>
                  <a:gd name="T13" fmla="*/ 945 h 945"/>
                  <a:gd name="T14" fmla="*/ 743 w 1046"/>
                  <a:gd name="T15" fmla="*/ 933 h 945"/>
                  <a:gd name="T16" fmla="*/ 708 w 1046"/>
                  <a:gd name="T17" fmla="*/ 924 h 945"/>
                  <a:gd name="T18" fmla="*/ 682 w 1046"/>
                  <a:gd name="T19" fmla="*/ 913 h 945"/>
                  <a:gd name="T20" fmla="*/ 619 w 1046"/>
                  <a:gd name="T21" fmla="*/ 894 h 945"/>
                  <a:gd name="T22" fmla="*/ 582 w 1046"/>
                  <a:gd name="T23" fmla="*/ 859 h 945"/>
                  <a:gd name="T24" fmla="*/ 515 w 1046"/>
                  <a:gd name="T25" fmla="*/ 822 h 945"/>
                  <a:gd name="T26" fmla="*/ 441 w 1046"/>
                  <a:gd name="T27" fmla="*/ 785 h 945"/>
                  <a:gd name="T28" fmla="*/ 374 w 1046"/>
                  <a:gd name="T29" fmla="*/ 750 h 945"/>
                  <a:gd name="T30" fmla="*/ 315 w 1046"/>
                  <a:gd name="T31" fmla="*/ 695 h 945"/>
                  <a:gd name="T32" fmla="*/ 217 w 1046"/>
                  <a:gd name="T33" fmla="*/ 557 h 945"/>
                  <a:gd name="T34" fmla="*/ 165 w 1046"/>
                  <a:gd name="T35" fmla="*/ 457 h 945"/>
                  <a:gd name="T36" fmla="*/ 124 w 1046"/>
                  <a:gd name="T37" fmla="*/ 429 h 945"/>
                  <a:gd name="T38" fmla="*/ 81 w 1046"/>
                  <a:gd name="T39" fmla="*/ 385 h 945"/>
                  <a:gd name="T40" fmla="*/ 52 w 1046"/>
                  <a:gd name="T41" fmla="*/ 268 h 945"/>
                  <a:gd name="T42" fmla="*/ 3 w 1046"/>
                  <a:gd name="T43" fmla="*/ 194 h 945"/>
                  <a:gd name="T44" fmla="*/ 20 w 1046"/>
                  <a:gd name="T45" fmla="*/ 96 h 945"/>
                  <a:gd name="T46" fmla="*/ 46 w 1046"/>
                  <a:gd name="T47" fmla="*/ 41 h 945"/>
                  <a:gd name="T48" fmla="*/ 72 w 1046"/>
                  <a:gd name="T49" fmla="*/ 17 h 945"/>
                  <a:gd name="T50" fmla="*/ 106 w 1046"/>
                  <a:gd name="T51" fmla="*/ 5 h 945"/>
                  <a:gd name="T52" fmla="*/ 139 w 1046"/>
                  <a:gd name="T53" fmla="*/ 0 h 945"/>
                  <a:gd name="T54" fmla="*/ 172 w 1046"/>
                  <a:gd name="T55" fmla="*/ 0 h 945"/>
                  <a:gd name="T56" fmla="*/ 90 w 1046"/>
                  <a:gd name="T57" fmla="*/ 38 h 945"/>
                  <a:gd name="T58" fmla="*/ 46 w 1046"/>
                  <a:gd name="T59" fmla="*/ 118 h 945"/>
                  <a:gd name="T60" fmla="*/ 82 w 1046"/>
                  <a:gd name="T61" fmla="*/ 212 h 945"/>
                  <a:gd name="T62" fmla="*/ 158 w 1046"/>
                  <a:gd name="T63" fmla="*/ 309 h 945"/>
                  <a:gd name="T64" fmla="*/ 178 w 1046"/>
                  <a:gd name="T65" fmla="*/ 241 h 945"/>
                  <a:gd name="T66" fmla="*/ 207 w 1046"/>
                  <a:gd name="T67" fmla="*/ 251 h 945"/>
                  <a:gd name="T68" fmla="*/ 223 w 1046"/>
                  <a:gd name="T69" fmla="*/ 235 h 945"/>
                  <a:gd name="T70" fmla="*/ 267 w 1046"/>
                  <a:gd name="T71" fmla="*/ 228 h 945"/>
                  <a:gd name="T72" fmla="*/ 284 w 1046"/>
                  <a:gd name="T73" fmla="*/ 239 h 945"/>
                  <a:gd name="T74" fmla="*/ 237 w 1046"/>
                  <a:gd name="T75" fmla="*/ 301 h 945"/>
                  <a:gd name="T76" fmla="*/ 212 w 1046"/>
                  <a:gd name="T77" fmla="*/ 349 h 945"/>
                  <a:gd name="T78" fmla="*/ 231 w 1046"/>
                  <a:gd name="T79" fmla="*/ 433 h 945"/>
                  <a:gd name="T80" fmla="*/ 268 w 1046"/>
                  <a:gd name="T81" fmla="*/ 517 h 945"/>
                  <a:gd name="T82" fmla="*/ 365 w 1046"/>
                  <a:gd name="T83" fmla="*/ 632 h 945"/>
                  <a:gd name="T84" fmla="*/ 463 w 1046"/>
                  <a:gd name="T85" fmla="*/ 707 h 945"/>
                  <a:gd name="T86" fmla="*/ 525 w 1046"/>
                  <a:gd name="T87" fmla="*/ 739 h 945"/>
                  <a:gd name="T88" fmla="*/ 617 w 1046"/>
                  <a:gd name="T89" fmla="*/ 738 h 945"/>
                  <a:gd name="T90" fmla="*/ 718 w 1046"/>
                  <a:gd name="T91" fmla="*/ 696 h 945"/>
                  <a:gd name="T92" fmla="*/ 667 w 1046"/>
                  <a:gd name="T93" fmla="*/ 793 h 945"/>
                  <a:gd name="T94" fmla="*/ 697 w 1046"/>
                  <a:gd name="T95" fmla="*/ 805 h 945"/>
                  <a:gd name="T96" fmla="*/ 722 w 1046"/>
                  <a:gd name="T97" fmla="*/ 815 h 945"/>
                  <a:gd name="T98" fmla="*/ 753 w 1046"/>
                  <a:gd name="T99" fmla="*/ 816 h 945"/>
                  <a:gd name="T100" fmla="*/ 778 w 1046"/>
                  <a:gd name="T101" fmla="*/ 804 h 945"/>
                  <a:gd name="T102" fmla="*/ 831 w 1046"/>
                  <a:gd name="T103" fmla="*/ 809 h 945"/>
                  <a:gd name="T104" fmla="*/ 874 w 1046"/>
                  <a:gd name="T105" fmla="*/ 817 h 945"/>
                  <a:gd name="T106" fmla="*/ 909 w 1046"/>
                  <a:gd name="T107" fmla="*/ 826 h 945"/>
                  <a:gd name="T108" fmla="*/ 935 w 1046"/>
                  <a:gd name="T109" fmla="*/ 832 h 945"/>
                  <a:gd name="T110" fmla="*/ 981 w 1046"/>
                  <a:gd name="T111" fmla="*/ 789 h 945"/>
                  <a:gd name="T112" fmla="*/ 997 w 1046"/>
                  <a:gd name="T113" fmla="*/ 726 h 945"/>
                  <a:gd name="T114" fmla="*/ 1003 w 1046"/>
                  <a:gd name="T115" fmla="*/ 640 h 945"/>
                  <a:gd name="T116" fmla="*/ 1043 w 1046"/>
                  <a:gd name="T117" fmla="*/ 773 h 945"/>
                  <a:gd name="T118" fmla="*/ 1017 w 1046"/>
                  <a:gd name="T119" fmla="*/ 831 h 945"/>
                  <a:gd name="T120" fmla="*/ 976 w 1046"/>
                  <a:gd name="T121" fmla="*/ 910 h 94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046"/>
                  <a:gd name="T184" fmla="*/ 0 h 945"/>
                  <a:gd name="T185" fmla="*/ 1046 w 1046"/>
                  <a:gd name="T186" fmla="*/ 945 h 94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046" h="945">
                    <a:moveTo>
                      <a:pt x="976" y="910"/>
                    </a:moveTo>
                    <a:lnTo>
                      <a:pt x="969" y="916"/>
                    </a:lnTo>
                    <a:lnTo>
                      <a:pt x="963" y="922"/>
                    </a:lnTo>
                    <a:lnTo>
                      <a:pt x="956" y="927"/>
                    </a:lnTo>
                    <a:lnTo>
                      <a:pt x="950" y="932"/>
                    </a:lnTo>
                    <a:lnTo>
                      <a:pt x="943" y="937"/>
                    </a:lnTo>
                    <a:lnTo>
                      <a:pt x="937" y="940"/>
                    </a:lnTo>
                    <a:lnTo>
                      <a:pt x="931" y="943"/>
                    </a:lnTo>
                    <a:lnTo>
                      <a:pt x="925" y="944"/>
                    </a:lnTo>
                    <a:lnTo>
                      <a:pt x="920" y="945"/>
                    </a:lnTo>
                    <a:lnTo>
                      <a:pt x="914" y="945"/>
                    </a:lnTo>
                    <a:lnTo>
                      <a:pt x="909" y="945"/>
                    </a:lnTo>
                    <a:lnTo>
                      <a:pt x="904" y="944"/>
                    </a:lnTo>
                    <a:lnTo>
                      <a:pt x="898" y="944"/>
                    </a:lnTo>
                    <a:lnTo>
                      <a:pt x="893" y="943"/>
                    </a:lnTo>
                    <a:lnTo>
                      <a:pt x="887" y="943"/>
                    </a:lnTo>
                    <a:lnTo>
                      <a:pt x="882" y="942"/>
                    </a:lnTo>
                    <a:lnTo>
                      <a:pt x="878" y="940"/>
                    </a:lnTo>
                    <a:lnTo>
                      <a:pt x="873" y="939"/>
                    </a:lnTo>
                    <a:lnTo>
                      <a:pt x="868" y="939"/>
                    </a:lnTo>
                    <a:lnTo>
                      <a:pt x="863" y="938"/>
                    </a:lnTo>
                    <a:lnTo>
                      <a:pt x="858" y="938"/>
                    </a:lnTo>
                    <a:lnTo>
                      <a:pt x="853" y="939"/>
                    </a:lnTo>
                    <a:lnTo>
                      <a:pt x="850" y="940"/>
                    </a:lnTo>
                    <a:lnTo>
                      <a:pt x="845" y="942"/>
                    </a:lnTo>
                    <a:lnTo>
                      <a:pt x="839" y="943"/>
                    </a:lnTo>
                    <a:lnTo>
                      <a:pt x="834" y="944"/>
                    </a:lnTo>
                    <a:lnTo>
                      <a:pt x="828" y="944"/>
                    </a:lnTo>
                    <a:lnTo>
                      <a:pt x="822" y="944"/>
                    </a:lnTo>
                    <a:lnTo>
                      <a:pt x="817" y="943"/>
                    </a:lnTo>
                    <a:lnTo>
                      <a:pt x="812" y="943"/>
                    </a:lnTo>
                    <a:lnTo>
                      <a:pt x="808" y="942"/>
                    </a:lnTo>
                    <a:lnTo>
                      <a:pt x="804" y="940"/>
                    </a:lnTo>
                    <a:lnTo>
                      <a:pt x="796" y="944"/>
                    </a:lnTo>
                    <a:lnTo>
                      <a:pt x="787" y="945"/>
                    </a:lnTo>
                    <a:lnTo>
                      <a:pt x="778" y="945"/>
                    </a:lnTo>
                    <a:lnTo>
                      <a:pt x="770" y="944"/>
                    </a:lnTo>
                    <a:lnTo>
                      <a:pt x="762" y="942"/>
                    </a:lnTo>
                    <a:lnTo>
                      <a:pt x="752" y="938"/>
                    </a:lnTo>
                    <a:lnTo>
                      <a:pt x="743" y="933"/>
                    </a:lnTo>
                    <a:lnTo>
                      <a:pt x="739" y="927"/>
                    </a:lnTo>
                    <a:lnTo>
                      <a:pt x="731" y="927"/>
                    </a:lnTo>
                    <a:lnTo>
                      <a:pt x="723" y="927"/>
                    </a:lnTo>
                    <a:lnTo>
                      <a:pt x="715" y="926"/>
                    </a:lnTo>
                    <a:lnTo>
                      <a:pt x="708" y="924"/>
                    </a:lnTo>
                    <a:lnTo>
                      <a:pt x="702" y="923"/>
                    </a:lnTo>
                    <a:lnTo>
                      <a:pt x="697" y="921"/>
                    </a:lnTo>
                    <a:lnTo>
                      <a:pt x="695" y="918"/>
                    </a:lnTo>
                    <a:lnTo>
                      <a:pt x="692" y="915"/>
                    </a:lnTo>
                    <a:lnTo>
                      <a:pt x="682" y="913"/>
                    </a:lnTo>
                    <a:lnTo>
                      <a:pt x="669" y="912"/>
                    </a:lnTo>
                    <a:lnTo>
                      <a:pt x="656" y="910"/>
                    </a:lnTo>
                    <a:lnTo>
                      <a:pt x="642" y="905"/>
                    </a:lnTo>
                    <a:lnTo>
                      <a:pt x="629" y="900"/>
                    </a:lnTo>
                    <a:lnTo>
                      <a:pt x="619" y="894"/>
                    </a:lnTo>
                    <a:lnTo>
                      <a:pt x="611" y="887"/>
                    </a:lnTo>
                    <a:lnTo>
                      <a:pt x="607" y="879"/>
                    </a:lnTo>
                    <a:lnTo>
                      <a:pt x="601" y="874"/>
                    </a:lnTo>
                    <a:lnTo>
                      <a:pt x="592" y="867"/>
                    </a:lnTo>
                    <a:lnTo>
                      <a:pt x="582" y="859"/>
                    </a:lnTo>
                    <a:lnTo>
                      <a:pt x="572" y="850"/>
                    </a:lnTo>
                    <a:lnTo>
                      <a:pt x="558" y="843"/>
                    </a:lnTo>
                    <a:lnTo>
                      <a:pt x="545" y="834"/>
                    </a:lnTo>
                    <a:lnTo>
                      <a:pt x="530" y="827"/>
                    </a:lnTo>
                    <a:lnTo>
                      <a:pt x="515" y="822"/>
                    </a:lnTo>
                    <a:lnTo>
                      <a:pt x="500" y="816"/>
                    </a:lnTo>
                    <a:lnTo>
                      <a:pt x="485" y="810"/>
                    </a:lnTo>
                    <a:lnTo>
                      <a:pt x="469" y="801"/>
                    </a:lnTo>
                    <a:lnTo>
                      <a:pt x="454" y="794"/>
                    </a:lnTo>
                    <a:lnTo>
                      <a:pt x="441" y="785"/>
                    </a:lnTo>
                    <a:lnTo>
                      <a:pt x="429" y="778"/>
                    </a:lnTo>
                    <a:lnTo>
                      <a:pt x="418" y="773"/>
                    </a:lnTo>
                    <a:lnTo>
                      <a:pt x="411" y="770"/>
                    </a:lnTo>
                    <a:lnTo>
                      <a:pt x="390" y="760"/>
                    </a:lnTo>
                    <a:lnTo>
                      <a:pt x="374" y="750"/>
                    </a:lnTo>
                    <a:lnTo>
                      <a:pt x="359" y="740"/>
                    </a:lnTo>
                    <a:lnTo>
                      <a:pt x="348" y="728"/>
                    </a:lnTo>
                    <a:lnTo>
                      <a:pt x="337" y="717"/>
                    </a:lnTo>
                    <a:lnTo>
                      <a:pt x="326" y="706"/>
                    </a:lnTo>
                    <a:lnTo>
                      <a:pt x="315" y="695"/>
                    </a:lnTo>
                    <a:lnTo>
                      <a:pt x="302" y="684"/>
                    </a:lnTo>
                    <a:lnTo>
                      <a:pt x="275" y="659"/>
                    </a:lnTo>
                    <a:lnTo>
                      <a:pt x="252" y="628"/>
                    </a:lnTo>
                    <a:lnTo>
                      <a:pt x="232" y="593"/>
                    </a:lnTo>
                    <a:lnTo>
                      <a:pt x="217" y="557"/>
                    </a:lnTo>
                    <a:lnTo>
                      <a:pt x="202" y="523"/>
                    </a:lnTo>
                    <a:lnTo>
                      <a:pt x="191" y="495"/>
                    </a:lnTo>
                    <a:lnTo>
                      <a:pt x="180" y="473"/>
                    </a:lnTo>
                    <a:lnTo>
                      <a:pt x="172" y="461"/>
                    </a:lnTo>
                    <a:lnTo>
                      <a:pt x="165" y="457"/>
                    </a:lnTo>
                    <a:lnTo>
                      <a:pt x="159" y="452"/>
                    </a:lnTo>
                    <a:lnTo>
                      <a:pt x="151" y="448"/>
                    </a:lnTo>
                    <a:lnTo>
                      <a:pt x="142" y="441"/>
                    </a:lnTo>
                    <a:lnTo>
                      <a:pt x="134" y="435"/>
                    </a:lnTo>
                    <a:lnTo>
                      <a:pt x="124" y="429"/>
                    </a:lnTo>
                    <a:lnTo>
                      <a:pt x="114" y="422"/>
                    </a:lnTo>
                    <a:lnTo>
                      <a:pt x="106" y="415"/>
                    </a:lnTo>
                    <a:lnTo>
                      <a:pt x="96" y="405"/>
                    </a:lnTo>
                    <a:lnTo>
                      <a:pt x="89" y="395"/>
                    </a:lnTo>
                    <a:lnTo>
                      <a:pt x="81" y="385"/>
                    </a:lnTo>
                    <a:lnTo>
                      <a:pt x="78" y="376"/>
                    </a:lnTo>
                    <a:lnTo>
                      <a:pt x="73" y="348"/>
                    </a:lnTo>
                    <a:lnTo>
                      <a:pt x="72" y="320"/>
                    </a:lnTo>
                    <a:lnTo>
                      <a:pt x="65" y="291"/>
                    </a:lnTo>
                    <a:lnTo>
                      <a:pt x="52" y="268"/>
                    </a:lnTo>
                    <a:lnTo>
                      <a:pt x="42" y="257"/>
                    </a:lnTo>
                    <a:lnTo>
                      <a:pt x="31" y="244"/>
                    </a:lnTo>
                    <a:lnTo>
                      <a:pt x="20" y="228"/>
                    </a:lnTo>
                    <a:lnTo>
                      <a:pt x="11" y="212"/>
                    </a:lnTo>
                    <a:lnTo>
                      <a:pt x="3" y="194"/>
                    </a:lnTo>
                    <a:lnTo>
                      <a:pt x="0" y="176"/>
                    </a:lnTo>
                    <a:lnTo>
                      <a:pt x="0" y="156"/>
                    </a:lnTo>
                    <a:lnTo>
                      <a:pt x="6" y="137"/>
                    </a:lnTo>
                    <a:lnTo>
                      <a:pt x="14" y="116"/>
                    </a:lnTo>
                    <a:lnTo>
                      <a:pt x="20" y="96"/>
                    </a:lnTo>
                    <a:lnTo>
                      <a:pt x="25" y="80"/>
                    </a:lnTo>
                    <a:lnTo>
                      <a:pt x="28" y="67"/>
                    </a:lnTo>
                    <a:lnTo>
                      <a:pt x="34" y="58"/>
                    </a:lnTo>
                    <a:lnTo>
                      <a:pt x="40" y="50"/>
                    </a:lnTo>
                    <a:lnTo>
                      <a:pt x="46" y="41"/>
                    </a:lnTo>
                    <a:lnTo>
                      <a:pt x="53" y="34"/>
                    </a:lnTo>
                    <a:lnTo>
                      <a:pt x="59" y="28"/>
                    </a:lnTo>
                    <a:lnTo>
                      <a:pt x="64" y="22"/>
                    </a:lnTo>
                    <a:lnTo>
                      <a:pt x="69" y="18"/>
                    </a:lnTo>
                    <a:lnTo>
                      <a:pt x="72" y="17"/>
                    </a:lnTo>
                    <a:lnTo>
                      <a:pt x="78" y="16"/>
                    </a:lnTo>
                    <a:lnTo>
                      <a:pt x="84" y="13"/>
                    </a:lnTo>
                    <a:lnTo>
                      <a:pt x="91" y="11"/>
                    </a:lnTo>
                    <a:lnTo>
                      <a:pt x="98" y="8"/>
                    </a:lnTo>
                    <a:lnTo>
                      <a:pt x="106" y="5"/>
                    </a:lnTo>
                    <a:lnTo>
                      <a:pt x="113" y="2"/>
                    </a:lnTo>
                    <a:lnTo>
                      <a:pt x="119" y="1"/>
                    </a:lnTo>
                    <a:lnTo>
                      <a:pt x="125" y="0"/>
                    </a:lnTo>
                    <a:lnTo>
                      <a:pt x="131" y="0"/>
                    </a:lnTo>
                    <a:lnTo>
                      <a:pt x="139" y="0"/>
                    </a:lnTo>
                    <a:lnTo>
                      <a:pt x="146" y="0"/>
                    </a:lnTo>
                    <a:lnTo>
                      <a:pt x="153" y="0"/>
                    </a:lnTo>
                    <a:lnTo>
                      <a:pt x="161" y="0"/>
                    </a:lnTo>
                    <a:lnTo>
                      <a:pt x="167" y="0"/>
                    </a:lnTo>
                    <a:lnTo>
                      <a:pt x="172" y="0"/>
                    </a:lnTo>
                    <a:lnTo>
                      <a:pt x="175" y="0"/>
                    </a:lnTo>
                    <a:lnTo>
                      <a:pt x="159" y="7"/>
                    </a:lnTo>
                    <a:lnTo>
                      <a:pt x="137" y="16"/>
                    </a:lnTo>
                    <a:lnTo>
                      <a:pt x="114" y="26"/>
                    </a:lnTo>
                    <a:lnTo>
                      <a:pt x="90" y="38"/>
                    </a:lnTo>
                    <a:lnTo>
                      <a:pt x="68" y="51"/>
                    </a:lnTo>
                    <a:lnTo>
                      <a:pt x="50" y="65"/>
                    </a:lnTo>
                    <a:lnTo>
                      <a:pt x="40" y="80"/>
                    </a:lnTo>
                    <a:lnTo>
                      <a:pt x="39" y="96"/>
                    </a:lnTo>
                    <a:lnTo>
                      <a:pt x="46" y="118"/>
                    </a:lnTo>
                    <a:lnTo>
                      <a:pt x="53" y="146"/>
                    </a:lnTo>
                    <a:lnTo>
                      <a:pt x="58" y="174"/>
                    </a:lnTo>
                    <a:lnTo>
                      <a:pt x="56" y="196"/>
                    </a:lnTo>
                    <a:lnTo>
                      <a:pt x="68" y="201"/>
                    </a:lnTo>
                    <a:lnTo>
                      <a:pt x="82" y="212"/>
                    </a:lnTo>
                    <a:lnTo>
                      <a:pt x="98" y="227"/>
                    </a:lnTo>
                    <a:lnTo>
                      <a:pt x="114" y="244"/>
                    </a:lnTo>
                    <a:lnTo>
                      <a:pt x="129" y="265"/>
                    </a:lnTo>
                    <a:lnTo>
                      <a:pt x="145" y="287"/>
                    </a:lnTo>
                    <a:lnTo>
                      <a:pt x="158" y="309"/>
                    </a:lnTo>
                    <a:lnTo>
                      <a:pt x="169" y="329"/>
                    </a:lnTo>
                    <a:lnTo>
                      <a:pt x="167" y="306"/>
                    </a:lnTo>
                    <a:lnTo>
                      <a:pt x="165" y="274"/>
                    </a:lnTo>
                    <a:lnTo>
                      <a:pt x="168" y="248"/>
                    </a:lnTo>
                    <a:lnTo>
                      <a:pt x="178" y="241"/>
                    </a:lnTo>
                    <a:lnTo>
                      <a:pt x="185" y="245"/>
                    </a:lnTo>
                    <a:lnTo>
                      <a:pt x="191" y="248"/>
                    </a:lnTo>
                    <a:lnTo>
                      <a:pt x="197" y="250"/>
                    </a:lnTo>
                    <a:lnTo>
                      <a:pt x="202" y="251"/>
                    </a:lnTo>
                    <a:lnTo>
                      <a:pt x="207" y="251"/>
                    </a:lnTo>
                    <a:lnTo>
                      <a:pt x="211" y="250"/>
                    </a:lnTo>
                    <a:lnTo>
                      <a:pt x="213" y="248"/>
                    </a:lnTo>
                    <a:lnTo>
                      <a:pt x="214" y="244"/>
                    </a:lnTo>
                    <a:lnTo>
                      <a:pt x="217" y="240"/>
                    </a:lnTo>
                    <a:lnTo>
                      <a:pt x="223" y="235"/>
                    </a:lnTo>
                    <a:lnTo>
                      <a:pt x="230" y="232"/>
                    </a:lnTo>
                    <a:lnTo>
                      <a:pt x="240" y="229"/>
                    </a:lnTo>
                    <a:lnTo>
                      <a:pt x="250" y="228"/>
                    </a:lnTo>
                    <a:lnTo>
                      <a:pt x="259" y="227"/>
                    </a:lnTo>
                    <a:lnTo>
                      <a:pt x="267" y="228"/>
                    </a:lnTo>
                    <a:lnTo>
                      <a:pt x="273" y="230"/>
                    </a:lnTo>
                    <a:lnTo>
                      <a:pt x="278" y="233"/>
                    </a:lnTo>
                    <a:lnTo>
                      <a:pt x="280" y="235"/>
                    </a:lnTo>
                    <a:lnTo>
                      <a:pt x="282" y="238"/>
                    </a:lnTo>
                    <a:lnTo>
                      <a:pt x="284" y="239"/>
                    </a:lnTo>
                    <a:lnTo>
                      <a:pt x="272" y="251"/>
                    </a:lnTo>
                    <a:lnTo>
                      <a:pt x="261" y="263"/>
                    </a:lnTo>
                    <a:lnTo>
                      <a:pt x="252" y="277"/>
                    </a:lnTo>
                    <a:lnTo>
                      <a:pt x="245" y="289"/>
                    </a:lnTo>
                    <a:lnTo>
                      <a:pt x="237" y="301"/>
                    </a:lnTo>
                    <a:lnTo>
                      <a:pt x="232" y="311"/>
                    </a:lnTo>
                    <a:lnTo>
                      <a:pt x="228" y="318"/>
                    </a:lnTo>
                    <a:lnTo>
                      <a:pt x="223" y="322"/>
                    </a:lnTo>
                    <a:lnTo>
                      <a:pt x="215" y="332"/>
                    </a:lnTo>
                    <a:lnTo>
                      <a:pt x="212" y="349"/>
                    </a:lnTo>
                    <a:lnTo>
                      <a:pt x="212" y="368"/>
                    </a:lnTo>
                    <a:lnTo>
                      <a:pt x="215" y="387"/>
                    </a:lnTo>
                    <a:lnTo>
                      <a:pt x="219" y="398"/>
                    </a:lnTo>
                    <a:lnTo>
                      <a:pt x="224" y="413"/>
                    </a:lnTo>
                    <a:lnTo>
                      <a:pt x="231" y="433"/>
                    </a:lnTo>
                    <a:lnTo>
                      <a:pt x="239" y="454"/>
                    </a:lnTo>
                    <a:lnTo>
                      <a:pt x="246" y="473"/>
                    </a:lnTo>
                    <a:lnTo>
                      <a:pt x="253" y="491"/>
                    </a:lnTo>
                    <a:lnTo>
                      <a:pt x="261" y="507"/>
                    </a:lnTo>
                    <a:lnTo>
                      <a:pt x="268" y="517"/>
                    </a:lnTo>
                    <a:lnTo>
                      <a:pt x="278" y="529"/>
                    </a:lnTo>
                    <a:lnTo>
                      <a:pt x="293" y="549"/>
                    </a:lnTo>
                    <a:lnTo>
                      <a:pt x="314" y="574"/>
                    </a:lnTo>
                    <a:lnTo>
                      <a:pt x="339" y="602"/>
                    </a:lnTo>
                    <a:lnTo>
                      <a:pt x="365" y="632"/>
                    </a:lnTo>
                    <a:lnTo>
                      <a:pt x="392" y="659"/>
                    </a:lnTo>
                    <a:lnTo>
                      <a:pt x="418" y="681"/>
                    </a:lnTo>
                    <a:lnTo>
                      <a:pt x="441" y="695"/>
                    </a:lnTo>
                    <a:lnTo>
                      <a:pt x="452" y="700"/>
                    </a:lnTo>
                    <a:lnTo>
                      <a:pt x="463" y="707"/>
                    </a:lnTo>
                    <a:lnTo>
                      <a:pt x="475" y="713"/>
                    </a:lnTo>
                    <a:lnTo>
                      <a:pt x="486" y="721"/>
                    </a:lnTo>
                    <a:lnTo>
                      <a:pt x="498" y="728"/>
                    </a:lnTo>
                    <a:lnTo>
                      <a:pt x="512" y="734"/>
                    </a:lnTo>
                    <a:lnTo>
                      <a:pt x="525" y="739"/>
                    </a:lnTo>
                    <a:lnTo>
                      <a:pt x="541" y="744"/>
                    </a:lnTo>
                    <a:lnTo>
                      <a:pt x="557" y="746"/>
                    </a:lnTo>
                    <a:lnTo>
                      <a:pt x="575" y="746"/>
                    </a:lnTo>
                    <a:lnTo>
                      <a:pt x="595" y="744"/>
                    </a:lnTo>
                    <a:lnTo>
                      <a:pt x="617" y="738"/>
                    </a:lnTo>
                    <a:lnTo>
                      <a:pt x="641" y="729"/>
                    </a:lnTo>
                    <a:lnTo>
                      <a:pt x="667" y="717"/>
                    </a:lnTo>
                    <a:lnTo>
                      <a:pt x="695" y="701"/>
                    </a:lnTo>
                    <a:lnTo>
                      <a:pt x="726" y="681"/>
                    </a:lnTo>
                    <a:lnTo>
                      <a:pt x="718" y="696"/>
                    </a:lnTo>
                    <a:lnTo>
                      <a:pt x="706" y="716"/>
                    </a:lnTo>
                    <a:lnTo>
                      <a:pt x="693" y="737"/>
                    </a:lnTo>
                    <a:lnTo>
                      <a:pt x="681" y="757"/>
                    </a:lnTo>
                    <a:lnTo>
                      <a:pt x="672" y="777"/>
                    </a:lnTo>
                    <a:lnTo>
                      <a:pt x="667" y="793"/>
                    </a:lnTo>
                    <a:lnTo>
                      <a:pt x="669" y="803"/>
                    </a:lnTo>
                    <a:lnTo>
                      <a:pt x="679" y="805"/>
                    </a:lnTo>
                    <a:lnTo>
                      <a:pt x="685" y="805"/>
                    </a:lnTo>
                    <a:lnTo>
                      <a:pt x="691" y="805"/>
                    </a:lnTo>
                    <a:lnTo>
                      <a:pt x="697" y="805"/>
                    </a:lnTo>
                    <a:lnTo>
                      <a:pt x="702" y="806"/>
                    </a:lnTo>
                    <a:lnTo>
                      <a:pt x="707" y="807"/>
                    </a:lnTo>
                    <a:lnTo>
                      <a:pt x="712" y="810"/>
                    </a:lnTo>
                    <a:lnTo>
                      <a:pt x="717" y="812"/>
                    </a:lnTo>
                    <a:lnTo>
                      <a:pt x="722" y="815"/>
                    </a:lnTo>
                    <a:lnTo>
                      <a:pt x="728" y="817"/>
                    </a:lnTo>
                    <a:lnTo>
                      <a:pt x="734" y="818"/>
                    </a:lnTo>
                    <a:lnTo>
                      <a:pt x="740" y="818"/>
                    </a:lnTo>
                    <a:lnTo>
                      <a:pt x="747" y="817"/>
                    </a:lnTo>
                    <a:lnTo>
                      <a:pt x="753" y="816"/>
                    </a:lnTo>
                    <a:lnTo>
                      <a:pt x="758" y="813"/>
                    </a:lnTo>
                    <a:lnTo>
                      <a:pt x="763" y="811"/>
                    </a:lnTo>
                    <a:lnTo>
                      <a:pt x="765" y="809"/>
                    </a:lnTo>
                    <a:lnTo>
                      <a:pt x="769" y="806"/>
                    </a:lnTo>
                    <a:lnTo>
                      <a:pt x="778" y="804"/>
                    </a:lnTo>
                    <a:lnTo>
                      <a:pt x="786" y="803"/>
                    </a:lnTo>
                    <a:lnTo>
                      <a:pt x="798" y="803"/>
                    </a:lnTo>
                    <a:lnTo>
                      <a:pt x="809" y="804"/>
                    </a:lnTo>
                    <a:lnTo>
                      <a:pt x="820" y="805"/>
                    </a:lnTo>
                    <a:lnTo>
                      <a:pt x="831" y="809"/>
                    </a:lnTo>
                    <a:lnTo>
                      <a:pt x="839" y="812"/>
                    </a:lnTo>
                    <a:lnTo>
                      <a:pt x="850" y="820"/>
                    </a:lnTo>
                    <a:lnTo>
                      <a:pt x="861" y="822"/>
                    </a:lnTo>
                    <a:lnTo>
                      <a:pt x="868" y="821"/>
                    </a:lnTo>
                    <a:lnTo>
                      <a:pt x="874" y="817"/>
                    </a:lnTo>
                    <a:lnTo>
                      <a:pt x="880" y="815"/>
                    </a:lnTo>
                    <a:lnTo>
                      <a:pt x="890" y="816"/>
                    </a:lnTo>
                    <a:lnTo>
                      <a:pt x="900" y="820"/>
                    </a:lnTo>
                    <a:lnTo>
                      <a:pt x="907" y="823"/>
                    </a:lnTo>
                    <a:lnTo>
                      <a:pt x="909" y="826"/>
                    </a:lnTo>
                    <a:lnTo>
                      <a:pt x="913" y="828"/>
                    </a:lnTo>
                    <a:lnTo>
                      <a:pt x="918" y="832"/>
                    </a:lnTo>
                    <a:lnTo>
                      <a:pt x="923" y="833"/>
                    </a:lnTo>
                    <a:lnTo>
                      <a:pt x="928" y="833"/>
                    </a:lnTo>
                    <a:lnTo>
                      <a:pt x="935" y="832"/>
                    </a:lnTo>
                    <a:lnTo>
                      <a:pt x="943" y="828"/>
                    </a:lnTo>
                    <a:lnTo>
                      <a:pt x="953" y="821"/>
                    </a:lnTo>
                    <a:lnTo>
                      <a:pt x="963" y="811"/>
                    </a:lnTo>
                    <a:lnTo>
                      <a:pt x="973" y="801"/>
                    </a:lnTo>
                    <a:lnTo>
                      <a:pt x="981" y="789"/>
                    </a:lnTo>
                    <a:lnTo>
                      <a:pt x="989" y="777"/>
                    </a:lnTo>
                    <a:lnTo>
                      <a:pt x="993" y="765"/>
                    </a:lnTo>
                    <a:lnTo>
                      <a:pt x="997" y="751"/>
                    </a:lnTo>
                    <a:lnTo>
                      <a:pt x="998" y="738"/>
                    </a:lnTo>
                    <a:lnTo>
                      <a:pt x="997" y="726"/>
                    </a:lnTo>
                    <a:lnTo>
                      <a:pt x="995" y="698"/>
                    </a:lnTo>
                    <a:lnTo>
                      <a:pt x="995" y="666"/>
                    </a:lnTo>
                    <a:lnTo>
                      <a:pt x="996" y="639"/>
                    </a:lnTo>
                    <a:lnTo>
                      <a:pt x="997" y="622"/>
                    </a:lnTo>
                    <a:lnTo>
                      <a:pt x="1003" y="640"/>
                    </a:lnTo>
                    <a:lnTo>
                      <a:pt x="1012" y="665"/>
                    </a:lnTo>
                    <a:lnTo>
                      <a:pt x="1020" y="693"/>
                    </a:lnTo>
                    <a:lnTo>
                      <a:pt x="1030" y="721"/>
                    </a:lnTo>
                    <a:lnTo>
                      <a:pt x="1037" y="749"/>
                    </a:lnTo>
                    <a:lnTo>
                      <a:pt x="1043" y="773"/>
                    </a:lnTo>
                    <a:lnTo>
                      <a:pt x="1046" y="793"/>
                    </a:lnTo>
                    <a:lnTo>
                      <a:pt x="1043" y="803"/>
                    </a:lnTo>
                    <a:lnTo>
                      <a:pt x="1037" y="810"/>
                    </a:lnTo>
                    <a:lnTo>
                      <a:pt x="1028" y="818"/>
                    </a:lnTo>
                    <a:lnTo>
                      <a:pt x="1017" y="831"/>
                    </a:lnTo>
                    <a:lnTo>
                      <a:pt x="1004" y="845"/>
                    </a:lnTo>
                    <a:lnTo>
                      <a:pt x="993" y="861"/>
                    </a:lnTo>
                    <a:lnTo>
                      <a:pt x="985" y="877"/>
                    </a:lnTo>
                    <a:lnTo>
                      <a:pt x="979" y="894"/>
                    </a:lnTo>
                    <a:lnTo>
                      <a:pt x="976" y="910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88" name="Freeform 374"/>
              <p:cNvSpPr>
                <a:spLocks/>
              </p:cNvSpPr>
              <p:nvPr/>
            </p:nvSpPr>
            <p:spPr bwMode="auto">
              <a:xfrm>
                <a:off x="3795" y="3353"/>
                <a:ext cx="54" cy="42"/>
              </a:xfrm>
              <a:custGeom>
                <a:avLst/>
                <a:gdLst>
                  <a:gd name="T0" fmla="*/ 0 w 54"/>
                  <a:gd name="T1" fmla="*/ 42 h 42"/>
                  <a:gd name="T2" fmla="*/ 0 w 54"/>
                  <a:gd name="T3" fmla="*/ 42 h 42"/>
                  <a:gd name="T4" fmla="*/ 7 w 54"/>
                  <a:gd name="T5" fmla="*/ 40 h 42"/>
                  <a:gd name="T6" fmla="*/ 14 w 54"/>
                  <a:gd name="T7" fmla="*/ 38 h 42"/>
                  <a:gd name="T8" fmla="*/ 21 w 54"/>
                  <a:gd name="T9" fmla="*/ 34 h 42"/>
                  <a:gd name="T10" fmla="*/ 27 w 54"/>
                  <a:gd name="T11" fmla="*/ 29 h 42"/>
                  <a:gd name="T12" fmla="*/ 33 w 54"/>
                  <a:gd name="T13" fmla="*/ 25 h 42"/>
                  <a:gd name="T14" fmla="*/ 40 w 54"/>
                  <a:gd name="T15" fmla="*/ 20 h 42"/>
                  <a:gd name="T16" fmla="*/ 47 w 54"/>
                  <a:gd name="T17" fmla="*/ 12 h 42"/>
                  <a:gd name="T18" fmla="*/ 54 w 54"/>
                  <a:gd name="T19" fmla="*/ 7 h 42"/>
                  <a:gd name="T20" fmla="*/ 49 w 54"/>
                  <a:gd name="T21" fmla="*/ 0 h 42"/>
                  <a:gd name="T22" fmla="*/ 42 w 54"/>
                  <a:gd name="T23" fmla="*/ 7 h 42"/>
                  <a:gd name="T24" fmla="*/ 36 w 54"/>
                  <a:gd name="T25" fmla="*/ 12 h 42"/>
                  <a:gd name="T26" fmla="*/ 28 w 54"/>
                  <a:gd name="T27" fmla="*/ 17 h 42"/>
                  <a:gd name="T28" fmla="*/ 22 w 54"/>
                  <a:gd name="T29" fmla="*/ 22 h 42"/>
                  <a:gd name="T30" fmla="*/ 16 w 54"/>
                  <a:gd name="T31" fmla="*/ 27 h 42"/>
                  <a:gd name="T32" fmla="*/ 11 w 54"/>
                  <a:gd name="T33" fmla="*/ 31 h 42"/>
                  <a:gd name="T34" fmla="*/ 5 w 54"/>
                  <a:gd name="T35" fmla="*/ 33 h 42"/>
                  <a:gd name="T36" fmla="*/ 0 w 54"/>
                  <a:gd name="T37" fmla="*/ 34 h 42"/>
                  <a:gd name="T38" fmla="*/ 0 w 54"/>
                  <a:gd name="T39" fmla="*/ 34 h 42"/>
                  <a:gd name="T40" fmla="*/ 0 w 54"/>
                  <a:gd name="T41" fmla="*/ 42 h 4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4"/>
                  <a:gd name="T64" fmla="*/ 0 h 42"/>
                  <a:gd name="T65" fmla="*/ 54 w 54"/>
                  <a:gd name="T66" fmla="*/ 42 h 4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4" h="42">
                    <a:moveTo>
                      <a:pt x="0" y="42"/>
                    </a:moveTo>
                    <a:lnTo>
                      <a:pt x="0" y="42"/>
                    </a:lnTo>
                    <a:lnTo>
                      <a:pt x="7" y="40"/>
                    </a:lnTo>
                    <a:lnTo>
                      <a:pt x="14" y="38"/>
                    </a:lnTo>
                    <a:lnTo>
                      <a:pt x="21" y="34"/>
                    </a:lnTo>
                    <a:lnTo>
                      <a:pt x="27" y="29"/>
                    </a:lnTo>
                    <a:lnTo>
                      <a:pt x="33" y="25"/>
                    </a:lnTo>
                    <a:lnTo>
                      <a:pt x="40" y="20"/>
                    </a:lnTo>
                    <a:lnTo>
                      <a:pt x="47" y="12"/>
                    </a:lnTo>
                    <a:lnTo>
                      <a:pt x="54" y="7"/>
                    </a:lnTo>
                    <a:lnTo>
                      <a:pt x="49" y="0"/>
                    </a:lnTo>
                    <a:lnTo>
                      <a:pt x="42" y="7"/>
                    </a:lnTo>
                    <a:lnTo>
                      <a:pt x="36" y="12"/>
                    </a:lnTo>
                    <a:lnTo>
                      <a:pt x="28" y="17"/>
                    </a:lnTo>
                    <a:lnTo>
                      <a:pt x="22" y="22"/>
                    </a:lnTo>
                    <a:lnTo>
                      <a:pt x="16" y="27"/>
                    </a:lnTo>
                    <a:lnTo>
                      <a:pt x="11" y="31"/>
                    </a:lnTo>
                    <a:lnTo>
                      <a:pt x="5" y="33"/>
                    </a:lnTo>
                    <a:lnTo>
                      <a:pt x="0" y="34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89" name="Freeform 375"/>
              <p:cNvSpPr>
                <a:spLocks/>
              </p:cNvSpPr>
              <p:nvPr/>
            </p:nvSpPr>
            <p:spPr bwMode="auto">
              <a:xfrm>
                <a:off x="3752" y="3385"/>
                <a:ext cx="43" cy="12"/>
              </a:xfrm>
              <a:custGeom>
                <a:avLst/>
                <a:gdLst>
                  <a:gd name="T0" fmla="*/ 0 w 43"/>
                  <a:gd name="T1" fmla="*/ 7 h 12"/>
                  <a:gd name="T2" fmla="*/ 0 w 43"/>
                  <a:gd name="T3" fmla="*/ 7 h 12"/>
                  <a:gd name="T4" fmla="*/ 5 w 43"/>
                  <a:gd name="T5" fmla="*/ 8 h 12"/>
                  <a:gd name="T6" fmla="*/ 11 w 43"/>
                  <a:gd name="T7" fmla="*/ 8 h 12"/>
                  <a:gd name="T8" fmla="*/ 16 w 43"/>
                  <a:gd name="T9" fmla="*/ 10 h 12"/>
                  <a:gd name="T10" fmla="*/ 22 w 43"/>
                  <a:gd name="T11" fmla="*/ 10 h 12"/>
                  <a:gd name="T12" fmla="*/ 27 w 43"/>
                  <a:gd name="T13" fmla="*/ 11 h 12"/>
                  <a:gd name="T14" fmla="*/ 32 w 43"/>
                  <a:gd name="T15" fmla="*/ 12 h 12"/>
                  <a:gd name="T16" fmla="*/ 38 w 43"/>
                  <a:gd name="T17" fmla="*/ 11 h 12"/>
                  <a:gd name="T18" fmla="*/ 43 w 43"/>
                  <a:gd name="T19" fmla="*/ 10 h 12"/>
                  <a:gd name="T20" fmla="*/ 43 w 43"/>
                  <a:gd name="T21" fmla="*/ 2 h 12"/>
                  <a:gd name="T22" fmla="*/ 38 w 43"/>
                  <a:gd name="T23" fmla="*/ 4 h 12"/>
                  <a:gd name="T24" fmla="*/ 32 w 43"/>
                  <a:gd name="T25" fmla="*/ 2 h 12"/>
                  <a:gd name="T26" fmla="*/ 27 w 43"/>
                  <a:gd name="T27" fmla="*/ 4 h 12"/>
                  <a:gd name="T28" fmla="*/ 22 w 43"/>
                  <a:gd name="T29" fmla="*/ 2 h 12"/>
                  <a:gd name="T30" fmla="*/ 16 w 43"/>
                  <a:gd name="T31" fmla="*/ 2 h 12"/>
                  <a:gd name="T32" fmla="*/ 11 w 43"/>
                  <a:gd name="T33" fmla="*/ 1 h 12"/>
                  <a:gd name="T34" fmla="*/ 5 w 43"/>
                  <a:gd name="T35" fmla="*/ 1 h 12"/>
                  <a:gd name="T36" fmla="*/ 0 w 43"/>
                  <a:gd name="T37" fmla="*/ 0 h 12"/>
                  <a:gd name="T38" fmla="*/ 0 w 43"/>
                  <a:gd name="T39" fmla="*/ 0 h 12"/>
                  <a:gd name="T40" fmla="*/ 0 w 43"/>
                  <a:gd name="T41" fmla="*/ 7 h 1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3"/>
                  <a:gd name="T64" fmla="*/ 0 h 12"/>
                  <a:gd name="T65" fmla="*/ 43 w 43"/>
                  <a:gd name="T66" fmla="*/ 12 h 1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3" h="12">
                    <a:moveTo>
                      <a:pt x="0" y="7"/>
                    </a:moveTo>
                    <a:lnTo>
                      <a:pt x="0" y="7"/>
                    </a:lnTo>
                    <a:lnTo>
                      <a:pt x="5" y="8"/>
                    </a:lnTo>
                    <a:lnTo>
                      <a:pt x="11" y="8"/>
                    </a:lnTo>
                    <a:lnTo>
                      <a:pt x="16" y="10"/>
                    </a:lnTo>
                    <a:lnTo>
                      <a:pt x="22" y="10"/>
                    </a:lnTo>
                    <a:lnTo>
                      <a:pt x="27" y="11"/>
                    </a:lnTo>
                    <a:lnTo>
                      <a:pt x="32" y="12"/>
                    </a:lnTo>
                    <a:lnTo>
                      <a:pt x="38" y="11"/>
                    </a:lnTo>
                    <a:lnTo>
                      <a:pt x="43" y="10"/>
                    </a:lnTo>
                    <a:lnTo>
                      <a:pt x="43" y="2"/>
                    </a:lnTo>
                    <a:lnTo>
                      <a:pt x="38" y="4"/>
                    </a:lnTo>
                    <a:lnTo>
                      <a:pt x="32" y="2"/>
                    </a:lnTo>
                    <a:lnTo>
                      <a:pt x="27" y="4"/>
                    </a:lnTo>
                    <a:lnTo>
                      <a:pt x="22" y="2"/>
                    </a:lnTo>
                    <a:lnTo>
                      <a:pt x="16" y="2"/>
                    </a:lnTo>
                    <a:lnTo>
                      <a:pt x="11" y="1"/>
                    </a:lnTo>
                    <a:lnTo>
                      <a:pt x="5" y="1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90" name="Freeform 376"/>
              <p:cNvSpPr>
                <a:spLocks/>
              </p:cNvSpPr>
              <p:nvPr/>
            </p:nvSpPr>
            <p:spPr bwMode="auto">
              <a:xfrm>
                <a:off x="3713" y="3381"/>
                <a:ext cx="39" cy="11"/>
              </a:xfrm>
              <a:custGeom>
                <a:avLst/>
                <a:gdLst>
                  <a:gd name="T0" fmla="*/ 3 w 39"/>
                  <a:gd name="T1" fmla="*/ 11 h 11"/>
                  <a:gd name="T2" fmla="*/ 3 w 39"/>
                  <a:gd name="T3" fmla="*/ 11 h 11"/>
                  <a:gd name="T4" fmla="*/ 8 w 39"/>
                  <a:gd name="T5" fmla="*/ 10 h 11"/>
                  <a:gd name="T6" fmla="*/ 11 w 39"/>
                  <a:gd name="T7" fmla="*/ 9 h 11"/>
                  <a:gd name="T8" fmla="*/ 15 w 39"/>
                  <a:gd name="T9" fmla="*/ 8 h 11"/>
                  <a:gd name="T10" fmla="*/ 20 w 39"/>
                  <a:gd name="T11" fmla="*/ 8 h 11"/>
                  <a:gd name="T12" fmla="*/ 25 w 39"/>
                  <a:gd name="T13" fmla="*/ 9 h 11"/>
                  <a:gd name="T14" fmla="*/ 30 w 39"/>
                  <a:gd name="T15" fmla="*/ 9 h 11"/>
                  <a:gd name="T16" fmla="*/ 35 w 39"/>
                  <a:gd name="T17" fmla="*/ 10 h 11"/>
                  <a:gd name="T18" fmla="*/ 39 w 39"/>
                  <a:gd name="T19" fmla="*/ 11 h 11"/>
                  <a:gd name="T20" fmla="*/ 39 w 39"/>
                  <a:gd name="T21" fmla="*/ 4 h 11"/>
                  <a:gd name="T22" fmla="*/ 35 w 39"/>
                  <a:gd name="T23" fmla="*/ 3 h 11"/>
                  <a:gd name="T24" fmla="*/ 30 w 39"/>
                  <a:gd name="T25" fmla="*/ 1 h 11"/>
                  <a:gd name="T26" fmla="*/ 25 w 39"/>
                  <a:gd name="T27" fmla="*/ 1 h 11"/>
                  <a:gd name="T28" fmla="*/ 20 w 39"/>
                  <a:gd name="T29" fmla="*/ 0 h 11"/>
                  <a:gd name="T30" fmla="*/ 15 w 39"/>
                  <a:gd name="T31" fmla="*/ 0 h 11"/>
                  <a:gd name="T32" fmla="*/ 9 w 39"/>
                  <a:gd name="T33" fmla="*/ 1 h 11"/>
                  <a:gd name="T34" fmla="*/ 5 w 39"/>
                  <a:gd name="T35" fmla="*/ 3 h 11"/>
                  <a:gd name="T36" fmla="*/ 0 w 39"/>
                  <a:gd name="T37" fmla="*/ 4 h 11"/>
                  <a:gd name="T38" fmla="*/ 0 w 39"/>
                  <a:gd name="T39" fmla="*/ 4 h 11"/>
                  <a:gd name="T40" fmla="*/ 3 w 39"/>
                  <a:gd name="T41" fmla="*/ 11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9"/>
                  <a:gd name="T64" fmla="*/ 0 h 11"/>
                  <a:gd name="T65" fmla="*/ 39 w 39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9" h="11">
                    <a:moveTo>
                      <a:pt x="3" y="11"/>
                    </a:moveTo>
                    <a:lnTo>
                      <a:pt x="3" y="11"/>
                    </a:lnTo>
                    <a:lnTo>
                      <a:pt x="8" y="10"/>
                    </a:lnTo>
                    <a:lnTo>
                      <a:pt x="11" y="9"/>
                    </a:lnTo>
                    <a:lnTo>
                      <a:pt x="15" y="8"/>
                    </a:lnTo>
                    <a:lnTo>
                      <a:pt x="20" y="8"/>
                    </a:lnTo>
                    <a:lnTo>
                      <a:pt x="25" y="9"/>
                    </a:lnTo>
                    <a:lnTo>
                      <a:pt x="30" y="9"/>
                    </a:lnTo>
                    <a:lnTo>
                      <a:pt x="35" y="10"/>
                    </a:lnTo>
                    <a:lnTo>
                      <a:pt x="39" y="11"/>
                    </a:lnTo>
                    <a:lnTo>
                      <a:pt x="39" y="4"/>
                    </a:lnTo>
                    <a:lnTo>
                      <a:pt x="35" y="3"/>
                    </a:lnTo>
                    <a:lnTo>
                      <a:pt x="30" y="1"/>
                    </a:lnTo>
                    <a:lnTo>
                      <a:pt x="25" y="1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5" y="3"/>
                    </a:lnTo>
                    <a:lnTo>
                      <a:pt x="0" y="4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91" name="Freeform 377"/>
              <p:cNvSpPr>
                <a:spLocks/>
              </p:cNvSpPr>
              <p:nvPr/>
            </p:nvSpPr>
            <p:spPr bwMode="auto">
              <a:xfrm>
                <a:off x="3671" y="3384"/>
                <a:ext cx="45" cy="12"/>
              </a:xfrm>
              <a:custGeom>
                <a:avLst/>
                <a:gdLst>
                  <a:gd name="T0" fmla="*/ 5 w 45"/>
                  <a:gd name="T1" fmla="*/ 7 h 12"/>
                  <a:gd name="T2" fmla="*/ 2 w 45"/>
                  <a:gd name="T3" fmla="*/ 7 h 12"/>
                  <a:gd name="T4" fmla="*/ 6 w 45"/>
                  <a:gd name="T5" fmla="*/ 8 h 12"/>
                  <a:gd name="T6" fmla="*/ 11 w 45"/>
                  <a:gd name="T7" fmla="*/ 9 h 12"/>
                  <a:gd name="T8" fmla="*/ 16 w 45"/>
                  <a:gd name="T9" fmla="*/ 9 h 12"/>
                  <a:gd name="T10" fmla="*/ 21 w 45"/>
                  <a:gd name="T11" fmla="*/ 11 h 12"/>
                  <a:gd name="T12" fmla="*/ 27 w 45"/>
                  <a:gd name="T13" fmla="*/ 12 h 12"/>
                  <a:gd name="T14" fmla="*/ 33 w 45"/>
                  <a:gd name="T15" fmla="*/ 11 h 12"/>
                  <a:gd name="T16" fmla="*/ 38 w 45"/>
                  <a:gd name="T17" fmla="*/ 9 h 12"/>
                  <a:gd name="T18" fmla="*/ 45 w 45"/>
                  <a:gd name="T19" fmla="*/ 8 h 12"/>
                  <a:gd name="T20" fmla="*/ 42 w 45"/>
                  <a:gd name="T21" fmla="*/ 1 h 12"/>
                  <a:gd name="T22" fmla="*/ 38 w 45"/>
                  <a:gd name="T23" fmla="*/ 2 h 12"/>
                  <a:gd name="T24" fmla="*/ 33 w 45"/>
                  <a:gd name="T25" fmla="*/ 3 h 12"/>
                  <a:gd name="T26" fmla="*/ 27 w 45"/>
                  <a:gd name="T27" fmla="*/ 2 h 12"/>
                  <a:gd name="T28" fmla="*/ 21 w 45"/>
                  <a:gd name="T29" fmla="*/ 3 h 12"/>
                  <a:gd name="T30" fmla="*/ 16 w 45"/>
                  <a:gd name="T31" fmla="*/ 2 h 12"/>
                  <a:gd name="T32" fmla="*/ 11 w 45"/>
                  <a:gd name="T33" fmla="*/ 2 h 12"/>
                  <a:gd name="T34" fmla="*/ 8 w 45"/>
                  <a:gd name="T35" fmla="*/ 1 h 12"/>
                  <a:gd name="T36" fmla="*/ 5 w 45"/>
                  <a:gd name="T37" fmla="*/ 0 h 12"/>
                  <a:gd name="T38" fmla="*/ 2 w 45"/>
                  <a:gd name="T39" fmla="*/ 0 h 12"/>
                  <a:gd name="T40" fmla="*/ 5 w 45"/>
                  <a:gd name="T41" fmla="*/ 0 h 12"/>
                  <a:gd name="T42" fmla="*/ 1 w 45"/>
                  <a:gd name="T43" fmla="*/ 0 h 12"/>
                  <a:gd name="T44" fmla="*/ 0 w 45"/>
                  <a:gd name="T45" fmla="*/ 2 h 12"/>
                  <a:gd name="T46" fmla="*/ 0 w 45"/>
                  <a:gd name="T47" fmla="*/ 5 h 12"/>
                  <a:gd name="T48" fmla="*/ 2 w 45"/>
                  <a:gd name="T49" fmla="*/ 7 h 12"/>
                  <a:gd name="T50" fmla="*/ 5 w 45"/>
                  <a:gd name="T51" fmla="*/ 7 h 1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5"/>
                  <a:gd name="T79" fmla="*/ 0 h 12"/>
                  <a:gd name="T80" fmla="*/ 45 w 45"/>
                  <a:gd name="T81" fmla="*/ 12 h 1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5" h="12">
                    <a:moveTo>
                      <a:pt x="5" y="7"/>
                    </a:moveTo>
                    <a:lnTo>
                      <a:pt x="2" y="7"/>
                    </a:lnTo>
                    <a:lnTo>
                      <a:pt x="6" y="8"/>
                    </a:lnTo>
                    <a:lnTo>
                      <a:pt x="11" y="9"/>
                    </a:lnTo>
                    <a:lnTo>
                      <a:pt x="16" y="9"/>
                    </a:lnTo>
                    <a:lnTo>
                      <a:pt x="21" y="11"/>
                    </a:lnTo>
                    <a:lnTo>
                      <a:pt x="27" y="12"/>
                    </a:lnTo>
                    <a:lnTo>
                      <a:pt x="33" y="11"/>
                    </a:lnTo>
                    <a:lnTo>
                      <a:pt x="38" y="9"/>
                    </a:lnTo>
                    <a:lnTo>
                      <a:pt x="45" y="8"/>
                    </a:lnTo>
                    <a:lnTo>
                      <a:pt x="42" y="1"/>
                    </a:lnTo>
                    <a:lnTo>
                      <a:pt x="38" y="2"/>
                    </a:lnTo>
                    <a:lnTo>
                      <a:pt x="33" y="3"/>
                    </a:lnTo>
                    <a:lnTo>
                      <a:pt x="27" y="2"/>
                    </a:lnTo>
                    <a:lnTo>
                      <a:pt x="21" y="3"/>
                    </a:lnTo>
                    <a:lnTo>
                      <a:pt x="16" y="2"/>
                    </a:lnTo>
                    <a:lnTo>
                      <a:pt x="11" y="2"/>
                    </a:lnTo>
                    <a:lnTo>
                      <a:pt x="8" y="1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5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92" name="Freeform 378"/>
              <p:cNvSpPr>
                <a:spLocks/>
              </p:cNvSpPr>
              <p:nvPr/>
            </p:nvSpPr>
            <p:spPr bwMode="auto">
              <a:xfrm>
                <a:off x="3640" y="3384"/>
                <a:ext cx="36" cy="12"/>
              </a:xfrm>
              <a:custGeom>
                <a:avLst/>
                <a:gdLst>
                  <a:gd name="T0" fmla="*/ 0 w 36"/>
                  <a:gd name="T1" fmla="*/ 11 h 12"/>
                  <a:gd name="T2" fmla="*/ 0 w 36"/>
                  <a:gd name="T3" fmla="*/ 11 h 12"/>
                  <a:gd name="T4" fmla="*/ 8 w 36"/>
                  <a:gd name="T5" fmla="*/ 12 h 12"/>
                  <a:gd name="T6" fmla="*/ 17 w 36"/>
                  <a:gd name="T7" fmla="*/ 12 h 12"/>
                  <a:gd name="T8" fmla="*/ 27 w 36"/>
                  <a:gd name="T9" fmla="*/ 11 h 12"/>
                  <a:gd name="T10" fmla="*/ 36 w 36"/>
                  <a:gd name="T11" fmla="*/ 7 h 12"/>
                  <a:gd name="T12" fmla="*/ 33 w 36"/>
                  <a:gd name="T13" fmla="*/ 0 h 12"/>
                  <a:gd name="T14" fmla="*/ 25 w 36"/>
                  <a:gd name="T15" fmla="*/ 3 h 12"/>
                  <a:gd name="T16" fmla="*/ 17 w 36"/>
                  <a:gd name="T17" fmla="*/ 5 h 12"/>
                  <a:gd name="T18" fmla="*/ 8 w 36"/>
                  <a:gd name="T19" fmla="*/ 5 h 12"/>
                  <a:gd name="T20" fmla="*/ 0 w 36"/>
                  <a:gd name="T21" fmla="*/ 3 h 12"/>
                  <a:gd name="T22" fmla="*/ 0 w 36"/>
                  <a:gd name="T23" fmla="*/ 3 h 12"/>
                  <a:gd name="T24" fmla="*/ 0 w 36"/>
                  <a:gd name="T25" fmla="*/ 11 h 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12"/>
                  <a:gd name="T41" fmla="*/ 36 w 36"/>
                  <a:gd name="T42" fmla="*/ 12 h 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12">
                    <a:moveTo>
                      <a:pt x="0" y="11"/>
                    </a:moveTo>
                    <a:lnTo>
                      <a:pt x="0" y="11"/>
                    </a:lnTo>
                    <a:lnTo>
                      <a:pt x="8" y="12"/>
                    </a:lnTo>
                    <a:lnTo>
                      <a:pt x="17" y="12"/>
                    </a:lnTo>
                    <a:lnTo>
                      <a:pt x="27" y="11"/>
                    </a:lnTo>
                    <a:lnTo>
                      <a:pt x="36" y="7"/>
                    </a:lnTo>
                    <a:lnTo>
                      <a:pt x="33" y="0"/>
                    </a:lnTo>
                    <a:lnTo>
                      <a:pt x="25" y="3"/>
                    </a:lnTo>
                    <a:lnTo>
                      <a:pt x="17" y="5"/>
                    </a:lnTo>
                    <a:lnTo>
                      <a:pt x="8" y="5"/>
                    </a:lnTo>
                    <a:lnTo>
                      <a:pt x="0" y="3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93" name="Freeform 379"/>
              <p:cNvSpPr>
                <a:spLocks/>
              </p:cNvSpPr>
              <p:nvPr/>
            </p:nvSpPr>
            <p:spPr bwMode="auto">
              <a:xfrm>
                <a:off x="3605" y="3369"/>
                <a:ext cx="35" cy="26"/>
              </a:xfrm>
              <a:custGeom>
                <a:avLst/>
                <a:gdLst>
                  <a:gd name="T0" fmla="*/ 4 w 35"/>
                  <a:gd name="T1" fmla="*/ 10 h 26"/>
                  <a:gd name="T2" fmla="*/ 0 w 35"/>
                  <a:gd name="T3" fmla="*/ 6 h 26"/>
                  <a:gd name="T4" fmla="*/ 6 w 35"/>
                  <a:gd name="T5" fmla="*/ 15 h 26"/>
                  <a:gd name="T6" fmla="*/ 16 w 35"/>
                  <a:gd name="T7" fmla="*/ 20 h 26"/>
                  <a:gd name="T8" fmla="*/ 26 w 35"/>
                  <a:gd name="T9" fmla="*/ 23 h 26"/>
                  <a:gd name="T10" fmla="*/ 35 w 35"/>
                  <a:gd name="T11" fmla="*/ 26 h 26"/>
                  <a:gd name="T12" fmla="*/ 35 w 35"/>
                  <a:gd name="T13" fmla="*/ 18 h 26"/>
                  <a:gd name="T14" fmla="*/ 28 w 35"/>
                  <a:gd name="T15" fmla="*/ 16 h 26"/>
                  <a:gd name="T16" fmla="*/ 18 w 35"/>
                  <a:gd name="T17" fmla="*/ 12 h 26"/>
                  <a:gd name="T18" fmla="*/ 11 w 35"/>
                  <a:gd name="T19" fmla="*/ 7 h 26"/>
                  <a:gd name="T20" fmla="*/ 7 w 35"/>
                  <a:gd name="T21" fmla="*/ 4 h 26"/>
                  <a:gd name="T22" fmla="*/ 4 w 35"/>
                  <a:gd name="T23" fmla="*/ 0 h 26"/>
                  <a:gd name="T24" fmla="*/ 7 w 35"/>
                  <a:gd name="T25" fmla="*/ 4 h 26"/>
                  <a:gd name="T26" fmla="*/ 6 w 35"/>
                  <a:gd name="T27" fmla="*/ 1 h 26"/>
                  <a:gd name="T28" fmla="*/ 2 w 35"/>
                  <a:gd name="T29" fmla="*/ 1 h 26"/>
                  <a:gd name="T30" fmla="*/ 0 w 35"/>
                  <a:gd name="T31" fmla="*/ 2 h 26"/>
                  <a:gd name="T32" fmla="*/ 0 w 35"/>
                  <a:gd name="T33" fmla="*/ 6 h 26"/>
                  <a:gd name="T34" fmla="*/ 4 w 35"/>
                  <a:gd name="T35" fmla="*/ 10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5"/>
                  <a:gd name="T55" fmla="*/ 0 h 26"/>
                  <a:gd name="T56" fmla="*/ 35 w 35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5" h="26">
                    <a:moveTo>
                      <a:pt x="4" y="10"/>
                    </a:moveTo>
                    <a:lnTo>
                      <a:pt x="0" y="6"/>
                    </a:lnTo>
                    <a:lnTo>
                      <a:pt x="6" y="15"/>
                    </a:lnTo>
                    <a:lnTo>
                      <a:pt x="16" y="20"/>
                    </a:lnTo>
                    <a:lnTo>
                      <a:pt x="26" y="23"/>
                    </a:lnTo>
                    <a:lnTo>
                      <a:pt x="35" y="26"/>
                    </a:lnTo>
                    <a:lnTo>
                      <a:pt x="35" y="18"/>
                    </a:lnTo>
                    <a:lnTo>
                      <a:pt x="28" y="16"/>
                    </a:lnTo>
                    <a:lnTo>
                      <a:pt x="18" y="12"/>
                    </a:lnTo>
                    <a:lnTo>
                      <a:pt x="11" y="7"/>
                    </a:lnTo>
                    <a:lnTo>
                      <a:pt x="7" y="4"/>
                    </a:lnTo>
                    <a:lnTo>
                      <a:pt x="4" y="0"/>
                    </a:lnTo>
                    <a:lnTo>
                      <a:pt x="7" y="4"/>
                    </a:lnTo>
                    <a:lnTo>
                      <a:pt x="6" y="1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94" name="Freeform 380"/>
              <p:cNvSpPr>
                <a:spLocks/>
              </p:cNvSpPr>
              <p:nvPr/>
            </p:nvSpPr>
            <p:spPr bwMode="auto">
              <a:xfrm>
                <a:off x="3559" y="3357"/>
                <a:ext cx="50" cy="22"/>
              </a:xfrm>
              <a:custGeom>
                <a:avLst/>
                <a:gdLst>
                  <a:gd name="T0" fmla="*/ 3 w 50"/>
                  <a:gd name="T1" fmla="*/ 10 h 22"/>
                  <a:gd name="T2" fmla="*/ 0 w 50"/>
                  <a:gd name="T3" fmla="*/ 5 h 22"/>
                  <a:gd name="T4" fmla="*/ 2 w 50"/>
                  <a:gd name="T5" fmla="*/ 11 h 22"/>
                  <a:gd name="T6" fmla="*/ 6 w 50"/>
                  <a:gd name="T7" fmla="*/ 14 h 22"/>
                  <a:gd name="T8" fmla="*/ 12 w 50"/>
                  <a:gd name="T9" fmla="*/ 17 h 22"/>
                  <a:gd name="T10" fmla="*/ 19 w 50"/>
                  <a:gd name="T11" fmla="*/ 18 h 22"/>
                  <a:gd name="T12" fmla="*/ 26 w 50"/>
                  <a:gd name="T13" fmla="*/ 19 h 22"/>
                  <a:gd name="T14" fmla="*/ 34 w 50"/>
                  <a:gd name="T15" fmla="*/ 21 h 22"/>
                  <a:gd name="T16" fmla="*/ 42 w 50"/>
                  <a:gd name="T17" fmla="*/ 22 h 22"/>
                  <a:gd name="T18" fmla="*/ 50 w 50"/>
                  <a:gd name="T19" fmla="*/ 22 h 22"/>
                  <a:gd name="T20" fmla="*/ 50 w 50"/>
                  <a:gd name="T21" fmla="*/ 12 h 22"/>
                  <a:gd name="T22" fmla="*/ 42 w 50"/>
                  <a:gd name="T23" fmla="*/ 12 h 22"/>
                  <a:gd name="T24" fmla="*/ 34 w 50"/>
                  <a:gd name="T25" fmla="*/ 13 h 22"/>
                  <a:gd name="T26" fmla="*/ 26 w 50"/>
                  <a:gd name="T27" fmla="*/ 12 h 22"/>
                  <a:gd name="T28" fmla="*/ 19 w 50"/>
                  <a:gd name="T29" fmla="*/ 11 h 22"/>
                  <a:gd name="T30" fmla="*/ 14 w 50"/>
                  <a:gd name="T31" fmla="*/ 10 h 22"/>
                  <a:gd name="T32" fmla="*/ 11 w 50"/>
                  <a:gd name="T33" fmla="*/ 7 h 22"/>
                  <a:gd name="T34" fmla="*/ 9 w 50"/>
                  <a:gd name="T35" fmla="*/ 6 h 22"/>
                  <a:gd name="T36" fmla="*/ 7 w 50"/>
                  <a:gd name="T37" fmla="*/ 5 h 22"/>
                  <a:gd name="T38" fmla="*/ 3 w 50"/>
                  <a:gd name="T39" fmla="*/ 0 h 22"/>
                  <a:gd name="T40" fmla="*/ 7 w 50"/>
                  <a:gd name="T41" fmla="*/ 5 h 22"/>
                  <a:gd name="T42" fmla="*/ 6 w 50"/>
                  <a:gd name="T43" fmla="*/ 2 h 22"/>
                  <a:gd name="T44" fmla="*/ 3 w 50"/>
                  <a:gd name="T45" fmla="*/ 1 h 22"/>
                  <a:gd name="T46" fmla="*/ 1 w 50"/>
                  <a:gd name="T47" fmla="*/ 2 h 22"/>
                  <a:gd name="T48" fmla="*/ 0 w 50"/>
                  <a:gd name="T49" fmla="*/ 5 h 22"/>
                  <a:gd name="T50" fmla="*/ 3 w 50"/>
                  <a:gd name="T51" fmla="*/ 10 h 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0"/>
                  <a:gd name="T79" fmla="*/ 0 h 22"/>
                  <a:gd name="T80" fmla="*/ 50 w 50"/>
                  <a:gd name="T81" fmla="*/ 22 h 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0" h="22">
                    <a:moveTo>
                      <a:pt x="3" y="10"/>
                    </a:moveTo>
                    <a:lnTo>
                      <a:pt x="0" y="5"/>
                    </a:lnTo>
                    <a:lnTo>
                      <a:pt x="2" y="11"/>
                    </a:lnTo>
                    <a:lnTo>
                      <a:pt x="6" y="14"/>
                    </a:lnTo>
                    <a:lnTo>
                      <a:pt x="12" y="17"/>
                    </a:lnTo>
                    <a:lnTo>
                      <a:pt x="19" y="18"/>
                    </a:lnTo>
                    <a:lnTo>
                      <a:pt x="26" y="19"/>
                    </a:lnTo>
                    <a:lnTo>
                      <a:pt x="34" y="21"/>
                    </a:lnTo>
                    <a:lnTo>
                      <a:pt x="42" y="22"/>
                    </a:lnTo>
                    <a:lnTo>
                      <a:pt x="50" y="22"/>
                    </a:lnTo>
                    <a:lnTo>
                      <a:pt x="50" y="12"/>
                    </a:lnTo>
                    <a:lnTo>
                      <a:pt x="42" y="12"/>
                    </a:lnTo>
                    <a:lnTo>
                      <a:pt x="34" y="13"/>
                    </a:lnTo>
                    <a:lnTo>
                      <a:pt x="26" y="12"/>
                    </a:lnTo>
                    <a:lnTo>
                      <a:pt x="19" y="11"/>
                    </a:lnTo>
                    <a:lnTo>
                      <a:pt x="14" y="10"/>
                    </a:lnTo>
                    <a:lnTo>
                      <a:pt x="11" y="7"/>
                    </a:lnTo>
                    <a:lnTo>
                      <a:pt x="9" y="6"/>
                    </a:lnTo>
                    <a:lnTo>
                      <a:pt x="7" y="5"/>
                    </a:lnTo>
                    <a:lnTo>
                      <a:pt x="3" y="0"/>
                    </a:lnTo>
                    <a:lnTo>
                      <a:pt x="7" y="5"/>
                    </a:lnTo>
                    <a:lnTo>
                      <a:pt x="6" y="2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3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95" name="Freeform 381"/>
              <p:cNvSpPr>
                <a:spLocks/>
              </p:cNvSpPr>
              <p:nvPr/>
            </p:nvSpPr>
            <p:spPr bwMode="auto">
              <a:xfrm>
                <a:off x="3473" y="3323"/>
                <a:ext cx="89" cy="44"/>
              </a:xfrm>
              <a:custGeom>
                <a:avLst/>
                <a:gdLst>
                  <a:gd name="T0" fmla="*/ 1 w 89"/>
                  <a:gd name="T1" fmla="*/ 6 h 44"/>
                  <a:gd name="T2" fmla="*/ 0 w 89"/>
                  <a:gd name="T3" fmla="*/ 3 h 44"/>
                  <a:gd name="T4" fmla="*/ 4 w 89"/>
                  <a:gd name="T5" fmla="*/ 13 h 44"/>
                  <a:gd name="T6" fmla="*/ 14 w 89"/>
                  <a:gd name="T7" fmla="*/ 22 h 44"/>
                  <a:gd name="T8" fmla="*/ 25 w 89"/>
                  <a:gd name="T9" fmla="*/ 28 h 44"/>
                  <a:gd name="T10" fmla="*/ 38 w 89"/>
                  <a:gd name="T11" fmla="*/ 33 h 44"/>
                  <a:gd name="T12" fmla="*/ 51 w 89"/>
                  <a:gd name="T13" fmla="*/ 37 h 44"/>
                  <a:gd name="T14" fmla="*/ 66 w 89"/>
                  <a:gd name="T15" fmla="*/ 40 h 44"/>
                  <a:gd name="T16" fmla="*/ 79 w 89"/>
                  <a:gd name="T17" fmla="*/ 41 h 44"/>
                  <a:gd name="T18" fmla="*/ 89 w 89"/>
                  <a:gd name="T19" fmla="*/ 44 h 44"/>
                  <a:gd name="T20" fmla="*/ 89 w 89"/>
                  <a:gd name="T21" fmla="*/ 34 h 44"/>
                  <a:gd name="T22" fmla="*/ 79 w 89"/>
                  <a:gd name="T23" fmla="*/ 34 h 44"/>
                  <a:gd name="T24" fmla="*/ 66 w 89"/>
                  <a:gd name="T25" fmla="*/ 33 h 44"/>
                  <a:gd name="T26" fmla="*/ 54 w 89"/>
                  <a:gd name="T27" fmla="*/ 30 h 44"/>
                  <a:gd name="T28" fmla="*/ 40 w 89"/>
                  <a:gd name="T29" fmla="*/ 25 h 44"/>
                  <a:gd name="T30" fmla="*/ 27 w 89"/>
                  <a:gd name="T31" fmla="*/ 20 h 44"/>
                  <a:gd name="T32" fmla="*/ 19 w 89"/>
                  <a:gd name="T33" fmla="*/ 14 h 44"/>
                  <a:gd name="T34" fmla="*/ 11 w 89"/>
                  <a:gd name="T35" fmla="*/ 8 h 44"/>
                  <a:gd name="T36" fmla="*/ 8 w 89"/>
                  <a:gd name="T37" fmla="*/ 3 h 44"/>
                  <a:gd name="T38" fmla="*/ 6 w 89"/>
                  <a:gd name="T39" fmla="*/ 1 h 44"/>
                  <a:gd name="T40" fmla="*/ 8 w 89"/>
                  <a:gd name="T41" fmla="*/ 3 h 44"/>
                  <a:gd name="T42" fmla="*/ 6 w 89"/>
                  <a:gd name="T43" fmla="*/ 1 h 44"/>
                  <a:gd name="T44" fmla="*/ 4 w 89"/>
                  <a:gd name="T45" fmla="*/ 0 h 44"/>
                  <a:gd name="T46" fmla="*/ 1 w 89"/>
                  <a:gd name="T47" fmla="*/ 1 h 44"/>
                  <a:gd name="T48" fmla="*/ 0 w 89"/>
                  <a:gd name="T49" fmla="*/ 3 h 44"/>
                  <a:gd name="T50" fmla="*/ 1 w 89"/>
                  <a:gd name="T51" fmla="*/ 6 h 4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9"/>
                  <a:gd name="T79" fmla="*/ 0 h 44"/>
                  <a:gd name="T80" fmla="*/ 89 w 89"/>
                  <a:gd name="T81" fmla="*/ 44 h 4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9" h="44">
                    <a:moveTo>
                      <a:pt x="1" y="6"/>
                    </a:moveTo>
                    <a:lnTo>
                      <a:pt x="0" y="3"/>
                    </a:lnTo>
                    <a:lnTo>
                      <a:pt x="4" y="13"/>
                    </a:lnTo>
                    <a:lnTo>
                      <a:pt x="14" y="22"/>
                    </a:lnTo>
                    <a:lnTo>
                      <a:pt x="25" y="28"/>
                    </a:lnTo>
                    <a:lnTo>
                      <a:pt x="38" y="33"/>
                    </a:lnTo>
                    <a:lnTo>
                      <a:pt x="51" y="37"/>
                    </a:lnTo>
                    <a:lnTo>
                      <a:pt x="66" y="40"/>
                    </a:lnTo>
                    <a:lnTo>
                      <a:pt x="79" y="41"/>
                    </a:lnTo>
                    <a:lnTo>
                      <a:pt x="89" y="44"/>
                    </a:lnTo>
                    <a:lnTo>
                      <a:pt x="89" y="34"/>
                    </a:lnTo>
                    <a:lnTo>
                      <a:pt x="79" y="34"/>
                    </a:lnTo>
                    <a:lnTo>
                      <a:pt x="66" y="33"/>
                    </a:lnTo>
                    <a:lnTo>
                      <a:pt x="54" y="30"/>
                    </a:lnTo>
                    <a:lnTo>
                      <a:pt x="40" y="25"/>
                    </a:lnTo>
                    <a:lnTo>
                      <a:pt x="27" y="20"/>
                    </a:lnTo>
                    <a:lnTo>
                      <a:pt x="19" y="14"/>
                    </a:lnTo>
                    <a:lnTo>
                      <a:pt x="11" y="8"/>
                    </a:lnTo>
                    <a:lnTo>
                      <a:pt x="8" y="3"/>
                    </a:lnTo>
                    <a:lnTo>
                      <a:pt x="6" y="1"/>
                    </a:lnTo>
                    <a:lnTo>
                      <a:pt x="8" y="3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96" name="Freeform 382"/>
              <p:cNvSpPr>
                <a:spLocks/>
              </p:cNvSpPr>
              <p:nvPr/>
            </p:nvSpPr>
            <p:spPr bwMode="auto">
              <a:xfrm>
                <a:off x="3384" y="3265"/>
                <a:ext cx="95" cy="64"/>
              </a:xfrm>
              <a:custGeom>
                <a:avLst/>
                <a:gdLst>
                  <a:gd name="T0" fmla="*/ 0 w 95"/>
                  <a:gd name="T1" fmla="*/ 8 h 64"/>
                  <a:gd name="T2" fmla="*/ 0 w 95"/>
                  <a:gd name="T3" fmla="*/ 8 h 64"/>
                  <a:gd name="T4" fmla="*/ 15 w 95"/>
                  <a:gd name="T5" fmla="*/ 13 h 64"/>
                  <a:gd name="T6" fmla="*/ 29 w 95"/>
                  <a:gd name="T7" fmla="*/ 20 h 64"/>
                  <a:gd name="T8" fmla="*/ 42 w 95"/>
                  <a:gd name="T9" fmla="*/ 28 h 64"/>
                  <a:gd name="T10" fmla="*/ 55 w 95"/>
                  <a:gd name="T11" fmla="*/ 36 h 64"/>
                  <a:gd name="T12" fmla="*/ 66 w 95"/>
                  <a:gd name="T13" fmla="*/ 44 h 64"/>
                  <a:gd name="T14" fmla="*/ 76 w 95"/>
                  <a:gd name="T15" fmla="*/ 53 h 64"/>
                  <a:gd name="T16" fmla="*/ 84 w 95"/>
                  <a:gd name="T17" fmla="*/ 60 h 64"/>
                  <a:gd name="T18" fmla="*/ 90 w 95"/>
                  <a:gd name="T19" fmla="*/ 64 h 64"/>
                  <a:gd name="T20" fmla="*/ 95 w 95"/>
                  <a:gd name="T21" fmla="*/ 59 h 64"/>
                  <a:gd name="T22" fmla="*/ 89 w 95"/>
                  <a:gd name="T23" fmla="*/ 53 h 64"/>
                  <a:gd name="T24" fmla="*/ 81 w 95"/>
                  <a:gd name="T25" fmla="*/ 45 h 64"/>
                  <a:gd name="T26" fmla="*/ 71 w 95"/>
                  <a:gd name="T27" fmla="*/ 37 h 64"/>
                  <a:gd name="T28" fmla="*/ 60 w 95"/>
                  <a:gd name="T29" fmla="*/ 28 h 64"/>
                  <a:gd name="T30" fmla="*/ 47 w 95"/>
                  <a:gd name="T31" fmla="*/ 21 h 64"/>
                  <a:gd name="T32" fmla="*/ 32 w 95"/>
                  <a:gd name="T33" fmla="*/ 13 h 64"/>
                  <a:gd name="T34" fmla="*/ 17 w 95"/>
                  <a:gd name="T35" fmla="*/ 5 h 64"/>
                  <a:gd name="T36" fmla="*/ 3 w 95"/>
                  <a:gd name="T37" fmla="*/ 0 h 64"/>
                  <a:gd name="T38" fmla="*/ 3 w 95"/>
                  <a:gd name="T39" fmla="*/ 0 h 64"/>
                  <a:gd name="T40" fmla="*/ 0 w 95"/>
                  <a:gd name="T41" fmla="*/ 8 h 6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5"/>
                  <a:gd name="T64" fmla="*/ 0 h 64"/>
                  <a:gd name="T65" fmla="*/ 95 w 95"/>
                  <a:gd name="T66" fmla="*/ 64 h 6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5" h="64">
                    <a:moveTo>
                      <a:pt x="0" y="8"/>
                    </a:moveTo>
                    <a:lnTo>
                      <a:pt x="0" y="8"/>
                    </a:lnTo>
                    <a:lnTo>
                      <a:pt x="15" y="13"/>
                    </a:lnTo>
                    <a:lnTo>
                      <a:pt x="29" y="20"/>
                    </a:lnTo>
                    <a:lnTo>
                      <a:pt x="42" y="28"/>
                    </a:lnTo>
                    <a:lnTo>
                      <a:pt x="55" y="36"/>
                    </a:lnTo>
                    <a:lnTo>
                      <a:pt x="66" y="44"/>
                    </a:lnTo>
                    <a:lnTo>
                      <a:pt x="76" y="53"/>
                    </a:lnTo>
                    <a:lnTo>
                      <a:pt x="84" y="60"/>
                    </a:lnTo>
                    <a:lnTo>
                      <a:pt x="90" y="64"/>
                    </a:lnTo>
                    <a:lnTo>
                      <a:pt x="95" y="59"/>
                    </a:lnTo>
                    <a:lnTo>
                      <a:pt x="89" y="53"/>
                    </a:lnTo>
                    <a:lnTo>
                      <a:pt x="81" y="45"/>
                    </a:lnTo>
                    <a:lnTo>
                      <a:pt x="71" y="37"/>
                    </a:lnTo>
                    <a:lnTo>
                      <a:pt x="60" y="28"/>
                    </a:lnTo>
                    <a:lnTo>
                      <a:pt x="47" y="21"/>
                    </a:lnTo>
                    <a:lnTo>
                      <a:pt x="32" y="13"/>
                    </a:lnTo>
                    <a:lnTo>
                      <a:pt x="17" y="5"/>
                    </a:lnTo>
                    <a:lnTo>
                      <a:pt x="3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97" name="Freeform 383"/>
              <p:cNvSpPr>
                <a:spLocks/>
              </p:cNvSpPr>
              <p:nvPr/>
            </p:nvSpPr>
            <p:spPr bwMode="auto">
              <a:xfrm>
                <a:off x="3279" y="3213"/>
                <a:ext cx="108" cy="60"/>
              </a:xfrm>
              <a:custGeom>
                <a:avLst/>
                <a:gdLst>
                  <a:gd name="T0" fmla="*/ 0 w 108"/>
                  <a:gd name="T1" fmla="*/ 7 h 60"/>
                  <a:gd name="T2" fmla="*/ 0 w 108"/>
                  <a:gd name="T3" fmla="*/ 7 h 60"/>
                  <a:gd name="T4" fmla="*/ 8 w 108"/>
                  <a:gd name="T5" fmla="*/ 11 h 60"/>
                  <a:gd name="T6" fmla="*/ 19 w 108"/>
                  <a:gd name="T7" fmla="*/ 16 h 60"/>
                  <a:gd name="T8" fmla="*/ 30 w 108"/>
                  <a:gd name="T9" fmla="*/ 23 h 60"/>
                  <a:gd name="T10" fmla="*/ 44 w 108"/>
                  <a:gd name="T11" fmla="*/ 32 h 60"/>
                  <a:gd name="T12" fmla="*/ 59 w 108"/>
                  <a:gd name="T13" fmla="*/ 39 h 60"/>
                  <a:gd name="T14" fmla="*/ 75 w 108"/>
                  <a:gd name="T15" fmla="*/ 47 h 60"/>
                  <a:gd name="T16" fmla="*/ 89 w 108"/>
                  <a:gd name="T17" fmla="*/ 54 h 60"/>
                  <a:gd name="T18" fmla="*/ 105 w 108"/>
                  <a:gd name="T19" fmla="*/ 60 h 60"/>
                  <a:gd name="T20" fmla="*/ 108 w 108"/>
                  <a:gd name="T21" fmla="*/ 52 h 60"/>
                  <a:gd name="T22" fmla="*/ 92 w 108"/>
                  <a:gd name="T23" fmla="*/ 46 h 60"/>
                  <a:gd name="T24" fmla="*/ 77 w 108"/>
                  <a:gd name="T25" fmla="*/ 40 h 60"/>
                  <a:gd name="T26" fmla="*/ 61 w 108"/>
                  <a:gd name="T27" fmla="*/ 32 h 60"/>
                  <a:gd name="T28" fmla="*/ 47 w 108"/>
                  <a:gd name="T29" fmla="*/ 24 h 60"/>
                  <a:gd name="T30" fmla="*/ 34 w 108"/>
                  <a:gd name="T31" fmla="*/ 16 h 60"/>
                  <a:gd name="T32" fmla="*/ 21 w 108"/>
                  <a:gd name="T33" fmla="*/ 8 h 60"/>
                  <a:gd name="T34" fmla="*/ 10 w 108"/>
                  <a:gd name="T35" fmla="*/ 4 h 60"/>
                  <a:gd name="T36" fmla="*/ 3 w 108"/>
                  <a:gd name="T37" fmla="*/ 0 h 60"/>
                  <a:gd name="T38" fmla="*/ 3 w 108"/>
                  <a:gd name="T39" fmla="*/ 0 h 60"/>
                  <a:gd name="T40" fmla="*/ 0 w 108"/>
                  <a:gd name="T41" fmla="*/ 7 h 6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8"/>
                  <a:gd name="T64" fmla="*/ 0 h 60"/>
                  <a:gd name="T65" fmla="*/ 108 w 108"/>
                  <a:gd name="T66" fmla="*/ 60 h 6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8" h="60">
                    <a:moveTo>
                      <a:pt x="0" y="7"/>
                    </a:moveTo>
                    <a:lnTo>
                      <a:pt x="0" y="7"/>
                    </a:lnTo>
                    <a:lnTo>
                      <a:pt x="8" y="11"/>
                    </a:lnTo>
                    <a:lnTo>
                      <a:pt x="19" y="16"/>
                    </a:lnTo>
                    <a:lnTo>
                      <a:pt x="30" y="23"/>
                    </a:lnTo>
                    <a:lnTo>
                      <a:pt x="44" y="32"/>
                    </a:lnTo>
                    <a:lnTo>
                      <a:pt x="59" y="39"/>
                    </a:lnTo>
                    <a:lnTo>
                      <a:pt x="75" y="47"/>
                    </a:lnTo>
                    <a:lnTo>
                      <a:pt x="89" y="54"/>
                    </a:lnTo>
                    <a:lnTo>
                      <a:pt x="105" y="60"/>
                    </a:lnTo>
                    <a:lnTo>
                      <a:pt x="108" y="52"/>
                    </a:lnTo>
                    <a:lnTo>
                      <a:pt x="92" y="46"/>
                    </a:lnTo>
                    <a:lnTo>
                      <a:pt x="77" y="40"/>
                    </a:lnTo>
                    <a:lnTo>
                      <a:pt x="61" y="32"/>
                    </a:lnTo>
                    <a:lnTo>
                      <a:pt x="47" y="24"/>
                    </a:lnTo>
                    <a:lnTo>
                      <a:pt x="34" y="16"/>
                    </a:lnTo>
                    <a:lnTo>
                      <a:pt x="21" y="8"/>
                    </a:lnTo>
                    <a:lnTo>
                      <a:pt x="10" y="4"/>
                    </a:lnTo>
                    <a:lnTo>
                      <a:pt x="3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98" name="Freeform 384"/>
              <p:cNvSpPr>
                <a:spLocks/>
              </p:cNvSpPr>
              <p:nvPr/>
            </p:nvSpPr>
            <p:spPr bwMode="auto">
              <a:xfrm>
                <a:off x="3170" y="3128"/>
                <a:ext cx="112" cy="92"/>
              </a:xfrm>
              <a:custGeom>
                <a:avLst/>
                <a:gdLst>
                  <a:gd name="T0" fmla="*/ 0 w 112"/>
                  <a:gd name="T1" fmla="*/ 7 h 92"/>
                  <a:gd name="T2" fmla="*/ 0 w 112"/>
                  <a:gd name="T3" fmla="*/ 7 h 92"/>
                  <a:gd name="T4" fmla="*/ 13 w 112"/>
                  <a:gd name="T5" fmla="*/ 17 h 92"/>
                  <a:gd name="T6" fmla="*/ 24 w 112"/>
                  <a:gd name="T7" fmla="*/ 28 h 92"/>
                  <a:gd name="T8" fmla="*/ 35 w 112"/>
                  <a:gd name="T9" fmla="*/ 39 h 92"/>
                  <a:gd name="T10" fmla="*/ 46 w 112"/>
                  <a:gd name="T11" fmla="*/ 50 h 92"/>
                  <a:gd name="T12" fmla="*/ 57 w 112"/>
                  <a:gd name="T13" fmla="*/ 63 h 92"/>
                  <a:gd name="T14" fmla="*/ 72 w 112"/>
                  <a:gd name="T15" fmla="*/ 73 h 92"/>
                  <a:gd name="T16" fmla="*/ 89 w 112"/>
                  <a:gd name="T17" fmla="*/ 82 h 92"/>
                  <a:gd name="T18" fmla="*/ 109 w 112"/>
                  <a:gd name="T19" fmla="*/ 92 h 92"/>
                  <a:gd name="T20" fmla="*/ 112 w 112"/>
                  <a:gd name="T21" fmla="*/ 85 h 92"/>
                  <a:gd name="T22" fmla="*/ 91 w 112"/>
                  <a:gd name="T23" fmla="*/ 75 h 92"/>
                  <a:gd name="T24" fmla="*/ 76 w 112"/>
                  <a:gd name="T25" fmla="*/ 65 h 92"/>
                  <a:gd name="T26" fmla="*/ 62 w 112"/>
                  <a:gd name="T27" fmla="*/ 56 h 92"/>
                  <a:gd name="T28" fmla="*/ 51 w 112"/>
                  <a:gd name="T29" fmla="*/ 45 h 92"/>
                  <a:gd name="T30" fmla="*/ 40 w 112"/>
                  <a:gd name="T31" fmla="*/ 34 h 92"/>
                  <a:gd name="T32" fmla="*/ 29 w 112"/>
                  <a:gd name="T33" fmla="*/ 23 h 92"/>
                  <a:gd name="T34" fmla="*/ 18 w 112"/>
                  <a:gd name="T35" fmla="*/ 12 h 92"/>
                  <a:gd name="T36" fmla="*/ 4 w 112"/>
                  <a:gd name="T37" fmla="*/ 0 h 92"/>
                  <a:gd name="T38" fmla="*/ 4 w 112"/>
                  <a:gd name="T39" fmla="*/ 0 h 92"/>
                  <a:gd name="T40" fmla="*/ 0 w 112"/>
                  <a:gd name="T41" fmla="*/ 7 h 9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2"/>
                  <a:gd name="T64" fmla="*/ 0 h 92"/>
                  <a:gd name="T65" fmla="*/ 112 w 112"/>
                  <a:gd name="T66" fmla="*/ 92 h 9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2" h="92">
                    <a:moveTo>
                      <a:pt x="0" y="7"/>
                    </a:moveTo>
                    <a:lnTo>
                      <a:pt x="0" y="7"/>
                    </a:lnTo>
                    <a:lnTo>
                      <a:pt x="13" y="17"/>
                    </a:lnTo>
                    <a:lnTo>
                      <a:pt x="24" y="28"/>
                    </a:lnTo>
                    <a:lnTo>
                      <a:pt x="35" y="39"/>
                    </a:lnTo>
                    <a:lnTo>
                      <a:pt x="46" y="50"/>
                    </a:lnTo>
                    <a:lnTo>
                      <a:pt x="57" y="63"/>
                    </a:lnTo>
                    <a:lnTo>
                      <a:pt x="72" y="73"/>
                    </a:lnTo>
                    <a:lnTo>
                      <a:pt x="89" y="82"/>
                    </a:lnTo>
                    <a:lnTo>
                      <a:pt x="109" y="92"/>
                    </a:lnTo>
                    <a:lnTo>
                      <a:pt x="112" y="85"/>
                    </a:lnTo>
                    <a:lnTo>
                      <a:pt x="91" y="75"/>
                    </a:lnTo>
                    <a:lnTo>
                      <a:pt x="76" y="65"/>
                    </a:lnTo>
                    <a:lnTo>
                      <a:pt x="62" y="56"/>
                    </a:lnTo>
                    <a:lnTo>
                      <a:pt x="51" y="45"/>
                    </a:lnTo>
                    <a:lnTo>
                      <a:pt x="40" y="34"/>
                    </a:lnTo>
                    <a:lnTo>
                      <a:pt x="29" y="23"/>
                    </a:lnTo>
                    <a:lnTo>
                      <a:pt x="18" y="12"/>
                    </a:lnTo>
                    <a:lnTo>
                      <a:pt x="4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299" name="Freeform 385"/>
              <p:cNvSpPr>
                <a:spLocks/>
              </p:cNvSpPr>
              <p:nvPr/>
            </p:nvSpPr>
            <p:spPr bwMode="auto">
              <a:xfrm>
                <a:off x="3039" y="2904"/>
                <a:ext cx="135" cy="231"/>
              </a:xfrm>
              <a:custGeom>
                <a:avLst/>
                <a:gdLst>
                  <a:gd name="T0" fmla="*/ 0 w 135"/>
                  <a:gd name="T1" fmla="*/ 8 h 231"/>
                  <a:gd name="T2" fmla="*/ 0 w 135"/>
                  <a:gd name="T3" fmla="*/ 8 h 231"/>
                  <a:gd name="T4" fmla="*/ 7 w 135"/>
                  <a:gd name="T5" fmla="*/ 17 h 231"/>
                  <a:gd name="T6" fmla="*/ 18 w 135"/>
                  <a:gd name="T7" fmla="*/ 39 h 231"/>
                  <a:gd name="T8" fmla="*/ 29 w 135"/>
                  <a:gd name="T9" fmla="*/ 67 h 231"/>
                  <a:gd name="T10" fmla="*/ 44 w 135"/>
                  <a:gd name="T11" fmla="*/ 102 h 231"/>
                  <a:gd name="T12" fmla="*/ 60 w 135"/>
                  <a:gd name="T13" fmla="*/ 137 h 231"/>
                  <a:gd name="T14" fmla="*/ 79 w 135"/>
                  <a:gd name="T15" fmla="*/ 174 h 231"/>
                  <a:gd name="T16" fmla="*/ 104 w 135"/>
                  <a:gd name="T17" fmla="*/ 204 h 231"/>
                  <a:gd name="T18" fmla="*/ 131 w 135"/>
                  <a:gd name="T19" fmla="*/ 231 h 231"/>
                  <a:gd name="T20" fmla="*/ 135 w 135"/>
                  <a:gd name="T21" fmla="*/ 224 h 231"/>
                  <a:gd name="T22" fmla="*/ 109 w 135"/>
                  <a:gd name="T23" fmla="*/ 199 h 231"/>
                  <a:gd name="T24" fmla="*/ 87 w 135"/>
                  <a:gd name="T25" fmla="*/ 169 h 231"/>
                  <a:gd name="T26" fmla="*/ 67 w 135"/>
                  <a:gd name="T27" fmla="*/ 135 h 231"/>
                  <a:gd name="T28" fmla="*/ 51 w 135"/>
                  <a:gd name="T29" fmla="*/ 99 h 231"/>
                  <a:gd name="T30" fmla="*/ 37 w 135"/>
                  <a:gd name="T31" fmla="*/ 65 h 231"/>
                  <a:gd name="T32" fmla="*/ 26 w 135"/>
                  <a:gd name="T33" fmla="*/ 37 h 231"/>
                  <a:gd name="T34" fmla="*/ 15 w 135"/>
                  <a:gd name="T35" fmla="*/ 15 h 231"/>
                  <a:gd name="T36" fmla="*/ 5 w 135"/>
                  <a:gd name="T37" fmla="*/ 0 h 231"/>
                  <a:gd name="T38" fmla="*/ 5 w 135"/>
                  <a:gd name="T39" fmla="*/ 0 h 231"/>
                  <a:gd name="T40" fmla="*/ 0 w 135"/>
                  <a:gd name="T41" fmla="*/ 8 h 23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35"/>
                  <a:gd name="T64" fmla="*/ 0 h 231"/>
                  <a:gd name="T65" fmla="*/ 135 w 135"/>
                  <a:gd name="T66" fmla="*/ 231 h 23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35" h="231">
                    <a:moveTo>
                      <a:pt x="0" y="8"/>
                    </a:moveTo>
                    <a:lnTo>
                      <a:pt x="0" y="8"/>
                    </a:lnTo>
                    <a:lnTo>
                      <a:pt x="7" y="17"/>
                    </a:lnTo>
                    <a:lnTo>
                      <a:pt x="18" y="39"/>
                    </a:lnTo>
                    <a:lnTo>
                      <a:pt x="29" y="67"/>
                    </a:lnTo>
                    <a:lnTo>
                      <a:pt x="44" y="102"/>
                    </a:lnTo>
                    <a:lnTo>
                      <a:pt x="60" y="137"/>
                    </a:lnTo>
                    <a:lnTo>
                      <a:pt x="79" y="174"/>
                    </a:lnTo>
                    <a:lnTo>
                      <a:pt x="104" y="204"/>
                    </a:lnTo>
                    <a:lnTo>
                      <a:pt x="131" y="231"/>
                    </a:lnTo>
                    <a:lnTo>
                      <a:pt x="135" y="224"/>
                    </a:lnTo>
                    <a:lnTo>
                      <a:pt x="109" y="199"/>
                    </a:lnTo>
                    <a:lnTo>
                      <a:pt x="87" y="169"/>
                    </a:lnTo>
                    <a:lnTo>
                      <a:pt x="67" y="135"/>
                    </a:lnTo>
                    <a:lnTo>
                      <a:pt x="51" y="99"/>
                    </a:lnTo>
                    <a:lnTo>
                      <a:pt x="37" y="65"/>
                    </a:lnTo>
                    <a:lnTo>
                      <a:pt x="26" y="37"/>
                    </a:lnTo>
                    <a:lnTo>
                      <a:pt x="15" y="15"/>
                    </a:lnTo>
                    <a:lnTo>
                      <a:pt x="5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00" name="Freeform 386"/>
              <p:cNvSpPr>
                <a:spLocks/>
              </p:cNvSpPr>
              <p:nvPr/>
            </p:nvSpPr>
            <p:spPr bwMode="auto">
              <a:xfrm>
                <a:off x="2971" y="2858"/>
                <a:ext cx="73" cy="54"/>
              </a:xfrm>
              <a:custGeom>
                <a:avLst/>
                <a:gdLst>
                  <a:gd name="T0" fmla="*/ 2 w 73"/>
                  <a:gd name="T1" fmla="*/ 6 h 54"/>
                  <a:gd name="T2" fmla="*/ 2 w 73"/>
                  <a:gd name="T3" fmla="*/ 7 h 54"/>
                  <a:gd name="T4" fmla="*/ 11 w 73"/>
                  <a:gd name="T5" fmla="*/ 15 h 54"/>
                  <a:gd name="T6" fmla="*/ 21 w 73"/>
                  <a:gd name="T7" fmla="*/ 22 h 54"/>
                  <a:gd name="T8" fmla="*/ 30 w 73"/>
                  <a:gd name="T9" fmla="*/ 28 h 54"/>
                  <a:gd name="T10" fmla="*/ 39 w 73"/>
                  <a:gd name="T11" fmla="*/ 34 h 54"/>
                  <a:gd name="T12" fmla="*/ 47 w 73"/>
                  <a:gd name="T13" fmla="*/ 40 h 54"/>
                  <a:gd name="T14" fmla="*/ 56 w 73"/>
                  <a:gd name="T15" fmla="*/ 45 h 54"/>
                  <a:gd name="T16" fmla="*/ 62 w 73"/>
                  <a:gd name="T17" fmla="*/ 50 h 54"/>
                  <a:gd name="T18" fmla="*/ 68 w 73"/>
                  <a:gd name="T19" fmla="*/ 54 h 54"/>
                  <a:gd name="T20" fmla="*/ 73 w 73"/>
                  <a:gd name="T21" fmla="*/ 46 h 54"/>
                  <a:gd name="T22" fmla="*/ 67 w 73"/>
                  <a:gd name="T23" fmla="*/ 43 h 54"/>
                  <a:gd name="T24" fmla="*/ 61 w 73"/>
                  <a:gd name="T25" fmla="*/ 38 h 54"/>
                  <a:gd name="T26" fmla="*/ 52 w 73"/>
                  <a:gd name="T27" fmla="*/ 33 h 54"/>
                  <a:gd name="T28" fmla="*/ 44 w 73"/>
                  <a:gd name="T29" fmla="*/ 27 h 54"/>
                  <a:gd name="T30" fmla="*/ 35 w 73"/>
                  <a:gd name="T31" fmla="*/ 21 h 54"/>
                  <a:gd name="T32" fmla="*/ 25 w 73"/>
                  <a:gd name="T33" fmla="*/ 15 h 54"/>
                  <a:gd name="T34" fmla="*/ 16 w 73"/>
                  <a:gd name="T35" fmla="*/ 7 h 54"/>
                  <a:gd name="T36" fmla="*/ 7 w 73"/>
                  <a:gd name="T37" fmla="*/ 0 h 54"/>
                  <a:gd name="T38" fmla="*/ 7 w 73"/>
                  <a:gd name="T39" fmla="*/ 1 h 54"/>
                  <a:gd name="T40" fmla="*/ 7 w 73"/>
                  <a:gd name="T41" fmla="*/ 0 h 54"/>
                  <a:gd name="T42" fmla="*/ 3 w 73"/>
                  <a:gd name="T43" fmla="*/ 0 h 54"/>
                  <a:gd name="T44" fmla="*/ 1 w 73"/>
                  <a:gd name="T45" fmla="*/ 1 h 54"/>
                  <a:gd name="T46" fmla="*/ 0 w 73"/>
                  <a:gd name="T47" fmla="*/ 5 h 54"/>
                  <a:gd name="T48" fmla="*/ 2 w 73"/>
                  <a:gd name="T49" fmla="*/ 7 h 54"/>
                  <a:gd name="T50" fmla="*/ 2 w 73"/>
                  <a:gd name="T51" fmla="*/ 6 h 5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3"/>
                  <a:gd name="T79" fmla="*/ 0 h 54"/>
                  <a:gd name="T80" fmla="*/ 73 w 73"/>
                  <a:gd name="T81" fmla="*/ 54 h 5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3" h="54">
                    <a:moveTo>
                      <a:pt x="2" y="6"/>
                    </a:moveTo>
                    <a:lnTo>
                      <a:pt x="2" y="7"/>
                    </a:lnTo>
                    <a:lnTo>
                      <a:pt x="11" y="15"/>
                    </a:lnTo>
                    <a:lnTo>
                      <a:pt x="21" y="22"/>
                    </a:lnTo>
                    <a:lnTo>
                      <a:pt x="30" y="28"/>
                    </a:lnTo>
                    <a:lnTo>
                      <a:pt x="39" y="34"/>
                    </a:lnTo>
                    <a:lnTo>
                      <a:pt x="47" y="40"/>
                    </a:lnTo>
                    <a:lnTo>
                      <a:pt x="56" y="45"/>
                    </a:lnTo>
                    <a:lnTo>
                      <a:pt x="62" y="50"/>
                    </a:lnTo>
                    <a:lnTo>
                      <a:pt x="68" y="54"/>
                    </a:lnTo>
                    <a:lnTo>
                      <a:pt x="73" y="46"/>
                    </a:lnTo>
                    <a:lnTo>
                      <a:pt x="67" y="43"/>
                    </a:lnTo>
                    <a:lnTo>
                      <a:pt x="61" y="38"/>
                    </a:lnTo>
                    <a:lnTo>
                      <a:pt x="52" y="33"/>
                    </a:lnTo>
                    <a:lnTo>
                      <a:pt x="44" y="27"/>
                    </a:lnTo>
                    <a:lnTo>
                      <a:pt x="35" y="21"/>
                    </a:lnTo>
                    <a:lnTo>
                      <a:pt x="25" y="15"/>
                    </a:lnTo>
                    <a:lnTo>
                      <a:pt x="16" y="7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01" name="Freeform 387"/>
              <p:cNvSpPr>
                <a:spLocks/>
              </p:cNvSpPr>
              <p:nvPr/>
            </p:nvSpPr>
            <p:spPr bwMode="auto">
              <a:xfrm>
                <a:off x="2944" y="2821"/>
                <a:ext cx="34" cy="43"/>
              </a:xfrm>
              <a:custGeom>
                <a:avLst/>
                <a:gdLst>
                  <a:gd name="T0" fmla="*/ 0 w 34"/>
                  <a:gd name="T1" fmla="*/ 3 h 43"/>
                  <a:gd name="T2" fmla="*/ 0 w 34"/>
                  <a:gd name="T3" fmla="*/ 3 h 43"/>
                  <a:gd name="T4" fmla="*/ 4 w 34"/>
                  <a:gd name="T5" fmla="*/ 13 h 43"/>
                  <a:gd name="T6" fmla="*/ 11 w 34"/>
                  <a:gd name="T7" fmla="*/ 24 h 43"/>
                  <a:gd name="T8" fmla="*/ 18 w 34"/>
                  <a:gd name="T9" fmla="*/ 33 h 43"/>
                  <a:gd name="T10" fmla="*/ 29 w 34"/>
                  <a:gd name="T11" fmla="*/ 43 h 43"/>
                  <a:gd name="T12" fmla="*/ 34 w 34"/>
                  <a:gd name="T13" fmla="*/ 38 h 43"/>
                  <a:gd name="T14" fmla="*/ 26 w 34"/>
                  <a:gd name="T15" fmla="*/ 28 h 43"/>
                  <a:gd name="T16" fmla="*/ 18 w 34"/>
                  <a:gd name="T17" fmla="*/ 19 h 43"/>
                  <a:gd name="T18" fmla="*/ 11 w 34"/>
                  <a:gd name="T19" fmla="*/ 10 h 43"/>
                  <a:gd name="T20" fmla="*/ 7 w 34"/>
                  <a:gd name="T21" fmla="*/ 0 h 43"/>
                  <a:gd name="T22" fmla="*/ 7 w 34"/>
                  <a:gd name="T23" fmla="*/ 0 h 43"/>
                  <a:gd name="T24" fmla="*/ 0 w 34"/>
                  <a:gd name="T25" fmla="*/ 3 h 4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4"/>
                  <a:gd name="T40" fmla="*/ 0 h 43"/>
                  <a:gd name="T41" fmla="*/ 34 w 34"/>
                  <a:gd name="T42" fmla="*/ 43 h 4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4" h="43">
                    <a:moveTo>
                      <a:pt x="0" y="3"/>
                    </a:moveTo>
                    <a:lnTo>
                      <a:pt x="0" y="3"/>
                    </a:lnTo>
                    <a:lnTo>
                      <a:pt x="4" y="13"/>
                    </a:lnTo>
                    <a:lnTo>
                      <a:pt x="11" y="24"/>
                    </a:lnTo>
                    <a:lnTo>
                      <a:pt x="18" y="33"/>
                    </a:lnTo>
                    <a:lnTo>
                      <a:pt x="29" y="43"/>
                    </a:lnTo>
                    <a:lnTo>
                      <a:pt x="34" y="38"/>
                    </a:lnTo>
                    <a:lnTo>
                      <a:pt x="26" y="28"/>
                    </a:lnTo>
                    <a:lnTo>
                      <a:pt x="18" y="19"/>
                    </a:lnTo>
                    <a:lnTo>
                      <a:pt x="11" y="10"/>
                    </a:ln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02" name="Freeform 388"/>
              <p:cNvSpPr>
                <a:spLocks/>
              </p:cNvSpPr>
              <p:nvPr/>
            </p:nvSpPr>
            <p:spPr bwMode="auto">
              <a:xfrm>
                <a:off x="2920" y="2713"/>
                <a:ext cx="31" cy="111"/>
              </a:xfrm>
              <a:custGeom>
                <a:avLst/>
                <a:gdLst>
                  <a:gd name="T0" fmla="*/ 0 w 31"/>
                  <a:gd name="T1" fmla="*/ 5 h 111"/>
                  <a:gd name="T2" fmla="*/ 0 w 31"/>
                  <a:gd name="T3" fmla="*/ 5 h 111"/>
                  <a:gd name="T4" fmla="*/ 12 w 31"/>
                  <a:gd name="T5" fmla="*/ 27 h 111"/>
                  <a:gd name="T6" fmla="*/ 18 w 31"/>
                  <a:gd name="T7" fmla="*/ 54 h 111"/>
                  <a:gd name="T8" fmla="*/ 19 w 31"/>
                  <a:gd name="T9" fmla="*/ 82 h 111"/>
                  <a:gd name="T10" fmla="*/ 24 w 31"/>
                  <a:gd name="T11" fmla="*/ 111 h 111"/>
                  <a:gd name="T12" fmla="*/ 31 w 31"/>
                  <a:gd name="T13" fmla="*/ 108 h 111"/>
                  <a:gd name="T14" fmla="*/ 26 w 31"/>
                  <a:gd name="T15" fmla="*/ 82 h 111"/>
                  <a:gd name="T16" fmla="*/ 25 w 31"/>
                  <a:gd name="T17" fmla="*/ 54 h 111"/>
                  <a:gd name="T18" fmla="*/ 19 w 31"/>
                  <a:gd name="T19" fmla="*/ 24 h 111"/>
                  <a:gd name="T20" fmla="*/ 4 w 31"/>
                  <a:gd name="T21" fmla="*/ 0 h 111"/>
                  <a:gd name="T22" fmla="*/ 4 w 31"/>
                  <a:gd name="T23" fmla="*/ 0 h 111"/>
                  <a:gd name="T24" fmla="*/ 0 w 31"/>
                  <a:gd name="T25" fmla="*/ 5 h 1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"/>
                  <a:gd name="T40" fmla="*/ 0 h 111"/>
                  <a:gd name="T41" fmla="*/ 31 w 31"/>
                  <a:gd name="T42" fmla="*/ 111 h 1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" h="111">
                    <a:moveTo>
                      <a:pt x="0" y="5"/>
                    </a:moveTo>
                    <a:lnTo>
                      <a:pt x="0" y="5"/>
                    </a:lnTo>
                    <a:lnTo>
                      <a:pt x="12" y="27"/>
                    </a:lnTo>
                    <a:lnTo>
                      <a:pt x="18" y="54"/>
                    </a:lnTo>
                    <a:lnTo>
                      <a:pt x="19" y="82"/>
                    </a:lnTo>
                    <a:lnTo>
                      <a:pt x="24" y="111"/>
                    </a:lnTo>
                    <a:lnTo>
                      <a:pt x="31" y="108"/>
                    </a:lnTo>
                    <a:lnTo>
                      <a:pt x="26" y="82"/>
                    </a:lnTo>
                    <a:lnTo>
                      <a:pt x="25" y="54"/>
                    </a:lnTo>
                    <a:lnTo>
                      <a:pt x="19" y="24"/>
                    </a:lnTo>
                    <a:lnTo>
                      <a:pt x="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03" name="Freeform 389"/>
              <p:cNvSpPr>
                <a:spLocks/>
              </p:cNvSpPr>
              <p:nvPr/>
            </p:nvSpPr>
            <p:spPr bwMode="auto">
              <a:xfrm>
                <a:off x="2866" y="2582"/>
                <a:ext cx="58" cy="136"/>
              </a:xfrm>
              <a:custGeom>
                <a:avLst/>
                <a:gdLst>
                  <a:gd name="T0" fmla="*/ 6 w 58"/>
                  <a:gd name="T1" fmla="*/ 0 h 136"/>
                  <a:gd name="T2" fmla="*/ 6 w 58"/>
                  <a:gd name="T3" fmla="*/ 0 h 136"/>
                  <a:gd name="T4" fmla="*/ 0 w 58"/>
                  <a:gd name="T5" fmla="*/ 21 h 136"/>
                  <a:gd name="T6" fmla="*/ 0 w 58"/>
                  <a:gd name="T7" fmla="*/ 41 h 136"/>
                  <a:gd name="T8" fmla="*/ 4 w 58"/>
                  <a:gd name="T9" fmla="*/ 60 h 136"/>
                  <a:gd name="T10" fmla="*/ 11 w 58"/>
                  <a:gd name="T11" fmla="*/ 78 h 136"/>
                  <a:gd name="T12" fmla="*/ 21 w 58"/>
                  <a:gd name="T13" fmla="*/ 95 h 136"/>
                  <a:gd name="T14" fmla="*/ 32 w 58"/>
                  <a:gd name="T15" fmla="*/ 111 h 136"/>
                  <a:gd name="T16" fmla="*/ 43 w 58"/>
                  <a:gd name="T17" fmla="*/ 125 h 136"/>
                  <a:gd name="T18" fmla="*/ 54 w 58"/>
                  <a:gd name="T19" fmla="*/ 136 h 136"/>
                  <a:gd name="T20" fmla="*/ 58 w 58"/>
                  <a:gd name="T21" fmla="*/ 131 h 136"/>
                  <a:gd name="T22" fmla="*/ 50 w 58"/>
                  <a:gd name="T23" fmla="*/ 120 h 136"/>
                  <a:gd name="T24" fmla="*/ 39 w 58"/>
                  <a:gd name="T25" fmla="*/ 106 h 136"/>
                  <a:gd name="T26" fmla="*/ 28 w 58"/>
                  <a:gd name="T27" fmla="*/ 91 h 136"/>
                  <a:gd name="T28" fmla="*/ 18 w 58"/>
                  <a:gd name="T29" fmla="*/ 76 h 136"/>
                  <a:gd name="T30" fmla="*/ 11 w 58"/>
                  <a:gd name="T31" fmla="*/ 58 h 136"/>
                  <a:gd name="T32" fmla="*/ 7 w 58"/>
                  <a:gd name="T33" fmla="*/ 41 h 136"/>
                  <a:gd name="T34" fmla="*/ 7 w 58"/>
                  <a:gd name="T35" fmla="*/ 21 h 136"/>
                  <a:gd name="T36" fmla="*/ 13 w 58"/>
                  <a:gd name="T37" fmla="*/ 3 h 136"/>
                  <a:gd name="T38" fmla="*/ 13 w 58"/>
                  <a:gd name="T39" fmla="*/ 3 h 136"/>
                  <a:gd name="T40" fmla="*/ 6 w 58"/>
                  <a:gd name="T41" fmla="*/ 0 h 1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8"/>
                  <a:gd name="T64" fmla="*/ 0 h 136"/>
                  <a:gd name="T65" fmla="*/ 58 w 58"/>
                  <a:gd name="T66" fmla="*/ 136 h 1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8" h="136">
                    <a:moveTo>
                      <a:pt x="6" y="0"/>
                    </a:moveTo>
                    <a:lnTo>
                      <a:pt x="6" y="0"/>
                    </a:lnTo>
                    <a:lnTo>
                      <a:pt x="0" y="21"/>
                    </a:lnTo>
                    <a:lnTo>
                      <a:pt x="0" y="41"/>
                    </a:lnTo>
                    <a:lnTo>
                      <a:pt x="4" y="60"/>
                    </a:lnTo>
                    <a:lnTo>
                      <a:pt x="11" y="78"/>
                    </a:lnTo>
                    <a:lnTo>
                      <a:pt x="21" y="95"/>
                    </a:lnTo>
                    <a:lnTo>
                      <a:pt x="32" y="111"/>
                    </a:lnTo>
                    <a:lnTo>
                      <a:pt x="43" y="125"/>
                    </a:lnTo>
                    <a:lnTo>
                      <a:pt x="54" y="136"/>
                    </a:lnTo>
                    <a:lnTo>
                      <a:pt x="58" y="131"/>
                    </a:lnTo>
                    <a:lnTo>
                      <a:pt x="50" y="120"/>
                    </a:lnTo>
                    <a:lnTo>
                      <a:pt x="39" y="106"/>
                    </a:lnTo>
                    <a:lnTo>
                      <a:pt x="28" y="91"/>
                    </a:lnTo>
                    <a:lnTo>
                      <a:pt x="18" y="76"/>
                    </a:lnTo>
                    <a:lnTo>
                      <a:pt x="11" y="58"/>
                    </a:lnTo>
                    <a:lnTo>
                      <a:pt x="7" y="41"/>
                    </a:lnTo>
                    <a:lnTo>
                      <a:pt x="7" y="21"/>
                    </a:lnTo>
                    <a:lnTo>
                      <a:pt x="13" y="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04" name="Freeform 390"/>
              <p:cNvSpPr>
                <a:spLocks/>
              </p:cNvSpPr>
              <p:nvPr/>
            </p:nvSpPr>
            <p:spPr bwMode="auto">
              <a:xfrm>
                <a:off x="2872" y="2510"/>
                <a:ext cx="29" cy="75"/>
              </a:xfrm>
              <a:custGeom>
                <a:avLst/>
                <a:gdLst>
                  <a:gd name="T0" fmla="*/ 22 w 29"/>
                  <a:gd name="T1" fmla="*/ 2 h 75"/>
                  <a:gd name="T2" fmla="*/ 22 w 29"/>
                  <a:gd name="T3" fmla="*/ 4 h 75"/>
                  <a:gd name="T4" fmla="*/ 20 w 29"/>
                  <a:gd name="T5" fmla="*/ 17 h 75"/>
                  <a:gd name="T6" fmla="*/ 15 w 29"/>
                  <a:gd name="T7" fmla="*/ 32 h 75"/>
                  <a:gd name="T8" fmla="*/ 9 w 29"/>
                  <a:gd name="T9" fmla="*/ 52 h 75"/>
                  <a:gd name="T10" fmla="*/ 0 w 29"/>
                  <a:gd name="T11" fmla="*/ 72 h 75"/>
                  <a:gd name="T12" fmla="*/ 7 w 29"/>
                  <a:gd name="T13" fmla="*/ 75 h 75"/>
                  <a:gd name="T14" fmla="*/ 16 w 29"/>
                  <a:gd name="T15" fmla="*/ 54 h 75"/>
                  <a:gd name="T16" fmla="*/ 22 w 29"/>
                  <a:gd name="T17" fmla="*/ 35 h 75"/>
                  <a:gd name="T18" fmla="*/ 27 w 29"/>
                  <a:gd name="T19" fmla="*/ 17 h 75"/>
                  <a:gd name="T20" fmla="*/ 29 w 29"/>
                  <a:gd name="T21" fmla="*/ 4 h 75"/>
                  <a:gd name="T22" fmla="*/ 29 w 29"/>
                  <a:gd name="T23" fmla="*/ 6 h 75"/>
                  <a:gd name="T24" fmla="*/ 29 w 29"/>
                  <a:gd name="T25" fmla="*/ 4 h 75"/>
                  <a:gd name="T26" fmla="*/ 28 w 29"/>
                  <a:gd name="T27" fmla="*/ 2 h 75"/>
                  <a:gd name="T28" fmla="*/ 26 w 29"/>
                  <a:gd name="T29" fmla="*/ 0 h 75"/>
                  <a:gd name="T30" fmla="*/ 23 w 29"/>
                  <a:gd name="T31" fmla="*/ 2 h 75"/>
                  <a:gd name="T32" fmla="*/ 22 w 29"/>
                  <a:gd name="T33" fmla="*/ 4 h 75"/>
                  <a:gd name="T34" fmla="*/ 22 w 29"/>
                  <a:gd name="T35" fmla="*/ 2 h 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9"/>
                  <a:gd name="T55" fmla="*/ 0 h 75"/>
                  <a:gd name="T56" fmla="*/ 29 w 29"/>
                  <a:gd name="T57" fmla="*/ 75 h 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9" h="75">
                    <a:moveTo>
                      <a:pt x="22" y="2"/>
                    </a:moveTo>
                    <a:lnTo>
                      <a:pt x="22" y="4"/>
                    </a:lnTo>
                    <a:lnTo>
                      <a:pt x="20" y="17"/>
                    </a:lnTo>
                    <a:lnTo>
                      <a:pt x="15" y="32"/>
                    </a:lnTo>
                    <a:lnTo>
                      <a:pt x="9" y="52"/>
                    </a:lnTo>
                    <a:lnTo>
                      <a:pt x="0" y="72"/>
                    </a:lnTo>
                    <a:lnTo>
                      <a:pt x="7" y="75"/>
                    </a:lnTo>
                    <a:lnTo>
                      <a:pt x="16" y="54"/>
                    </a:lnTo>
                    <a:lnTo>
                      <a:pt x="22" y="35"/>
                    </a:lnTo>
                    <a:lnTo>
                      <a:pt x="27" y="17"/>
                    </a:lnTo>
                    <a:lnTo>
                      <a:pt x="29" y="4"/>
                    </a:lnTo>
                    <a:lnTo>
                      <a:pt x="29" y="6"/>
                    </a:lnTo>
                    <a:lnTo>
                      <a:pt x="29" y="4"/>
                    </a:lnTo>
                    <a:lnTo>
                      <a:pt x="28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22" y="4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05" name="Freeform 391"/>
              <p:cNvSpPr>
                <a:spLocks/>
              </p:cNvSpPr>
              <p:nvPr/>
            </p:nvSpPr>
            <p:spPr bwMode="auto">
              <a:xfrm>
                <a:off x="2894" y="2460"/>
                <a:ext cx="51" cy="56"/>
              </a:xfrm>
              <a:custGeom>
                <a:avLst/>
                <a:gdLst>
                  <a:gd name="T0" fmla="*/ 48 w 51"/>
                  <a:gd name="T1" fmla="*/ 0 h 56"/>
                  <a:gd name="T2" fmla="*/ 48 w 51"/>
                  <a:gd name="T3" fmla="*/ 0 h 56"/>
                  <a:gd name="T4" fmla="*/ 43 w 51"/>
                  <a:gd name="T5" fmla="*/ 2 h 56"/>
                  <a:gd name="T6" fmla="*/ 38 w 51"/>
                  <a:gd name="T7" fmla="*/ 6 h 56"/>
                  <a:gd name="T8" fmla="*/ 33 w 51"/>
                  <a:gd name="T9" fmla="*/ 13 h 56"/>
                  <a:gd name="T10" fmla="*/ 27 w 51"/>
                  <a:gd name="T11" fmla="*/ 19 h 56"/>
                  <a:gd name="T12" fmla="*/ 18 w 51"/>
                  <a:gd name="T13" fmla="*/ 26 h 56"/>
                  <a:gd name="T14" fmla="*/ 12 w 51"/>
                  <a:gd name="T15" fmla="*/ 35 h 56"/>
                  <a:gd name="T16" fmla="*/ 6 w 51"/>
                  <a:gd name="T17" fmla="*/ 43 h 56"/>
                  <a:gd name="T18" fmla="*/ 0 w 51"/>
                  <a:gd name="T19" fmla="*/ 52 h 56"/>
                  <a:gd name="T20" fmla="*/ 7 w 51"/>
                  <a:gd name="T21" fmla="*/ 56 h 56"/>
                  <a:gd name="T22" fmla="*/ 13 w 51"/>
                  <a:gd name="T23" fmla="*/ 48 h 56"/>
                  <a:gd name="T24" fmla="*/ 19 w 51"/>
                  <a:gd name="T25" fmla="*/ 39 h 56"/>
                  <a:gd name="T26" fmla="*/ 26 w 51"/>
                  <a:gd name="T27" fmla="*/ 31 h 56"/>
                  <a:gd name="T28" fmla="*/ 32 w 51"/>
                  <a:gd name="T29" fmla="*/ 24 h 56"/>
                  <a:gd name="T30" fmla="*/ 38 w 51"/>
                  <a:gd name="T31" fmla="*/ 17 h 56"/>
                  <a:gd name="T32" fmla="*/ 43 w 51"/>
                  <a:gd name="T33" fmla="*/ 11 h 56"/>
                  <a:gd name="T34" fmla="*/ 48 w 51"/>
                  <a:gd name="T35" fmla="*/ 9 h 56"/>
                  <a:gd name="T36" fmla="*/ 48 w 51"/>
                  <a:gd name="T37" fmla="*/ 8 h 56"/>
                  <a:gd name="T38" fmla="*/ 48 w 51"/>
                  <a:gd name="T39" fmla="*/ 8 h 56"/>
                  <a:gd name="T40" fmla="*/ 48 w 51"/>
                  <a:gd name="T41" fmla="*/ 8 h 56"/>
                  <a:gd name="T42" fmla="*/ 50 w 51"/>
                  <a:gd name="T43" fmla="*/ 6 h 56"/>
                  <a:gd name="T44" fmla="*/ 51 w 51"/>
                  <a:gd name="T45" fmla="*/ 4 h 56"/>
                  <a:gd name="T46" fmla="*/ 50 w 51"/>
                  <a:gd name="T47" fmla="*/ 2 h 56"/>
                  <a:gd name="T48" fmla="*/ 48 w 51"/>
                  <a:gd name="T49" fmla="*/ 0 h 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1"/>
                  <a:gd name="T76" fmla="*/ 0 h 56"/>
                  <a:gd name="T77" fmla="*/ 51 w 51"/>
                  <a:gd name="T78" fmla="*/ 56 h 5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1" h="56">
                    <a:moveTo>
                      <a:pt x="48" y="0"/>
                    </a:moveTo>
                    <a:lnTo>
                      <a:pt x="48" y="0"/>
                    </a:lnTo>
                    <a:lnTo>
                      <a:pt x="43" y="2"/>
                    </a:lnTo>
                    <a:lnTo>
                      <a:pt x="38" y="6"/>
                    </a:lnTo>
                    <a:lnTo>
                      <a:pt x="33" y="13"/>
                    </a:lnTo>
                    <a:lnTo>
                      <a:pt x="27" y="19"/>
                    </a:lnTo>
                    <a:lnTo>
                      <a:pt x="18" y="26"/>
                    </a:lnTo>
                    <a:lnTo>
                      <a:pt x="12" y="35"/>
                    </a:lnTo>
                    <a:lnTo>
                      <a:pt x="6" y="43"/>
                    </a:lnTo>
                    <a:lnTo>
                      <a:pt x="0" y="52"/>
                    </a:lnTo>
                    <a:lnTo>
                      <a:pt x="7" y="56"/>
                    </a:lnTo>
                    <a:lnTo>
                      <a:pt x="13" y="48"/>
                    </a:lnTo>
                    <a:lnTo>
                      <a:pt x="19" y="39"/>
                    </a:lnTo>
                    <a:lnTo>
                      <a:pt x="26" y="31"/>
                    </a:lnTo>
                    <a:lnTo>
                      <a:pt x="32" y="24"/>
                    </a:lnTo>
                    <a:lnTo>
                      <a:pt x="38" y="17"/>
                    </a:lnTo>
                    <a:lnTo>
                      <a:pt x="43" y="11"/>
                    </a:lnTo>
                    <a:lnTo>
                      <a:pt x="48" y="9"/>
                    </a:lnTo>
                    <a:lnTo>
                      <a:pt x="48" y="8"/>
                    </a:lnTo>
                    <a:lnTo>
                      <a:pt x="50" y="6"/>
                    </a:lnTo>
                    <a:lnTo>
                      <a:pt x="51" y="4"/>
                    </a:lnTo>
                    <a:lnTo>
                      <a:pt x="50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06" name="Freeform 392"/>
              <p:cNvSpPr>
                <a:spLocks/>
              </p:cNvSpPr>
              <p:nvPr/>
            </p:nvSpPr>
            <p:spPr bwMode="auto">
              <a:xfrm>
                <a:off x="2942" y="2442"/>
                <a:ext cx="53" cy="26"/>
              </a:xfrm>
              <a:custGeom>
                <a:avLst/>
                <a:gdLst>
                  <a:gd name="T0" fmla="*/ 53 w 53"/>
                  <a:gd name="T1" fmla="*/ 0 h 26"/>
                  <a:gd name="T2" fmla="*/ 53 w 53"/>
                  <a:gd name="T3" fmla="*/ 0 h 26"/>
                  <a:gd name="T4" fmla="*/ 47 w 53"/>
                  <a:gd name="T5" fmla="*/ 3 h 26"/>
                  <a:gd name="T6" fmla="*/ 40 w 53"/>
                  <a:gd name="T7" fmla="*/ 4 h 26"/>
                  <a:gd name="T8" fmla="*/ 32 w 53"/>
                  <a:gd name="T9" fmla="*/ 6 h 26"/>
                  <a:gd name="T10" fmla="*/ 25 w 53"/>
                  <a:gd name="T11" fmla="*/ 10 h 26"/>
                  <a:gd name="T12" fmla="*/ 18 w 53"/>
                  <a:gd name="T13" fmla="*/ 12 h 26"/>
                  <a:gd name="T14" fmla="*/ 10 w 53"/>
                  <a:gd name="T15" fmla="*/ 15 h 26"/>
                  <a:gd name="T16" fmla="*/ 4 w 53"/>
                  <a:gd name="T17" fmla="*/ 17 h 26"/>
                  <a:gd name="T18" fmla="*/ 0 w 53"/>
                  <a:gd name="T19" fmla="*/ 18 h 26"/>
                  <a:gd name="T20" fmla="*/ 0 w 53"/>
                  <a:gd name="T21" fmla="*/ 26 h 26"/>
                  <a:gd name="T22" fmla="*/ 7 w 53"/>
                  <a:gd name="T23" fmla="*/ 24 h 26"/>
                  <a:gd name="T24" fmla="*/ 13 w 53"/>
                  <a:gd name="T25" fmla="*/ 22 h 26"/>
                  <a:gd name="T26" fmla="*/ 20 w 53"/>
                  <a:gd name="T27" fmla="*/ 20 h 26"/>
                  <a:gd name="T28" fmla="*/ 28 w 53"/>
                  <a:gd name="T29" fmla="*/ 17 h 26"/>
                  <a:gd name="T30" fmla="*/ 35 w 53"/>
                  <a:gd name="T31" fmla="*/ 13 h 26"/>
                  <a:gd name="T32" fmla="*/ 42 w 53"/>
                  <a:gd name="T33" fmla="*/ 11 h 26"/>
                  <a:gd name="T34" fmla="*/ 47 w 53"/>
                  <a:gd name="T35" fmla="*/ 10 h 26"/>
                  <a:gd name="T36" fmla="*/ 53 w 53"/>
                  <a:gd name="T37" fmla="*/ 10 h 26"/>
                  <a:gd name="T38" fmla="*/ 53 w 53"/>
                  <a:gd name="T39" fmla="*/ 10 h 26"/>
                  <a:gd name="T40" fmla="*/ 53 w 53"/>
                  <a:gd name="T41" fmla="*/ 0 h 2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3"/>
                  <a:gd name="T64" fmla="*/ 0 h 26"/>
                  <a:gd name="T65" fmla="*/ 53 w 53"/>
                  <a:gd name="T66" fmla="*/ 26 h 2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3" h="26">
                    <a:moveTo>
                      <a:pt x="53" y="0"/>
                    </a:moveTo>
                    <a:lnTo>
                      <a:pt x="53" y="0"/>
                    </a:lnTo>
                    <a:lnTo>
                      <a:pt x="47" y="3"/>
                    </a:lnTo>
                    <a:lnTo>
                      <a:pt x="40" y="4"/>
                    </a:lnTo>
                    <a:lnTo>
                      <a:pt x="32" y="6"/>
                    </a:lnTo>
                    <a:lnTo>
                      <a:pt x="25" y="10"/>
                    </a:lnTo>
                    <a:lnTo>
                      <a:pt x="18" y="12"/>
                    </a:lnTo>
                    <a:lnTo>
                      <a:pt x="10" y="15"/>
                    </a:lnTo>
                    <a:lnTo>
                      <a:pt x="4" y="17"/>
                    </a:lnTo>
                    <a:lnTo>
                      <a:pt x="0" y="18"/>
                    </a:lnTo>
                    <a:lnTo>
                      <a:pt x="0" y="26"/>
                    </a:lnTo>
                    <a:lnTo>
                      <a:pt x="7" y="24"/>
                    </a:lnTo>
                    <a:lnTo>
                      <a:pt x="13" y="22"/>
                    </a:lnTo>
                    <a:lnTo>
                      <a:pt x="20" y="20"/>
                    </a:lnTo>
                    <a:lnTo>
                      <a:pt x="28" y="17"/>
                    </a:lnTo>
                    <a:lnTo>
                      <a:pt x="35" y="13"/>
                    </a:lnTo>
                    <a:lnTo>
                      <a:pt x="42" y="11"/>
                    </a:lnTo>
                    <a:lnTo>
                      <a:pt x="47" y="10"/>
                    </a:lnTo>
                    <a:lnTo>
                      <a:pt x="53" y="1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07" name="Freeform 393"/>
              <p:cNvSpPr>
                <a:spLocks/>
              </p:cNvSpPr>
              <p:nvPr/>
            </p:nvSpPr>
            <p:spPr bwMode="auto">
              <a:xfrm>
                <a:off x="2995" y="2442"/>
                <a:ext cx="55" cy="10"/>
              </a:xfrm>
              <a:custGeom>
                <a:avLst/>
                <a:gdLst>
                  <a:gd name="T0" fmla="*/ 51 w 55"/>
                  <a:gd name="T1" fmla="*/ 9 h 10"/>
                  <a:gd name="T2" fmla="*/ 50 w 55"/>
                  <a:gd name="T3" fmla="*/ 0 h 10"/>
                  <a:gd name="T4" fmla="*/ 47 w 55"/>
                  <a:gd name="T5" fmla="*/ 0 h 10"/>
                  <a:gd name="T6" fmla="*/ 42 w 55"/>
                  <a:gd name="T7" fmla="*/ 0 h 10"/>
                  <a:gd name="T8" fmla="*/ 36 w 55"/>
                  <a:gd name="T9" fmla="*/ 0 h 10"/>
                  <a:gd name="T10" fmla="*/ 28 w 55"/>
                  <a:gd name="T11" fmla="*/ 0 h 10"/>
                  <a:gd name="T12" fmla="*/ 21 w 55"/>
                  <a:gd name="T13" fmla="*/ 0 h 10"/>
                  <a:gd name="T14" fmla="*/ 14 w 55"/>
                  <a:gd name="T15" fmla="*/ 0 h 10"/>
                  <a:gd name="T16" fmla="*/ 6 w 55"/>
                  <a:gd name="T17" fmla="*/ 0 h 10"/>
                  <a:gd name="T18" fmla="*/ 0 w 55"/>
                  <a:gd name="T19" fmla="*/ 0 h 10"/>
                  <a:gd name="T20" fmla="*/ 0 w 55"/>
                  <a:gd name="T21" fmla="*/ 10 h 10"/>
                  <a:gd name="T22" fmla="*/ 6 w 55"/>
                  <a:gd name="T23" fmla="*/ 10 h 10"/>
                  <a:gd name="T24" fmla="*/ 14 w 55"/>
                  <a:gd name="T25" fmla="*/ 10 h 10"/>
                  <a:gd name="T26" fmla="*/ 21 w 55"/>
                  <a:gd name="T27" fmla="*/ 10 h 10"/>
                  <a:gd name="T28" fmla="*/ 28 w 55"/>
                  <a:gd name="T29" fmla="*/ 10 h 10"/>
                  <a:gd name="T30" fmla="*/ 36 w 55"/>
                  <a:gd name="T31" fmla="*/ 10 h 10"/>
                  <a:gd name="T32" fmla="*/ 42 w 55"/>
                  <a:gd name="T33" fmla="*/ 10 h 10"/>
                  <a:gd name="T34" fmla="*/ 47 w 55"/>
                  <a:gd name="T35" fmla="*/ 10 h 10"/>
                  <a:gd name="T36" fmla="*/ 50 w 55"/>
                  <a:gd name="T37" fmla="*/ 10 h 10"/>
                  <a:gd name="T38" fmla="*/ 49 w 55"/>
                  <a:gd name="T39" fmla="*/ 1 h 10"/>
                  <a:gd name="T40" fmla="*/ 50 w 55"/>
                  <a:gd name="T41" fmla="*/ 10 h 10"/>
                  <a:gd name="T42" fmla="*/ 54 w 55"/>
                  <a:gd name="T43" fmla="*/ 9 h 10"/>
                  <a:gd name="T44" fmla="*/ 55 w 55"/>
                  <a:gd name="T45" fmla="*/ 5 h 10"/>
                  <a:gd name="T46" fmla="*/ 54 w 55"/>
                  <a:gd name="T47" fmla="*/ 1 h 10"/>
                  <a:gd name="T48" fmla="*/ 50 w 55"/>
                  <a:gd name="T49" fmla="*/ 0 h 10"/>
                  <a:gd name="T50" fmla="*/ 51 w 55"/>
                  <a:gd name="T51" fmla="*/ 9 h 1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5"/>
                  <a:gd name="T79" fmla="*/ 0 h 10"/>
                  <a:gd name="T80" fmla="*/ 55 w 55"/>
                  <a:gd name="T81" fmla="*/ 10 h 1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5" h="10">
                    <a:moveTo>
                      <a:pt x="51" y="9"/>
                    </a:moveTo>
                    <a:lnTo>
                      <a:pt x="50" y="0"/>
                    </a:lnTo>
                    <a:lnTo>
                      <a:pt x="47" y="0"/>
                    </a:lnTo>
                    <a:lnTo>
                      <a:pt x="42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6" y="10"/>
                    </a:lnTo>
                    <a:lnTo>
                      <a:pt x="14" y="10"/>
                    </a:lnTo>
                    <a:lnTo>
                      <a:pt x="21" y="10"/>
                    </a:lnTo>
                    <a:lnTo>
                      <a:pt x="28" y="10"/>
                    </a:lnTo>
                    <a:lnTo>
                      <a:pt x="36" y="10"/>
                    </a:lnTo>
                    <a:lnTo>
                      <a:pt x="42" y="10"/>
                    </a:lnTo>
                    <a:lnTo>
                      <a:pt x="47" y="10"/>
                    </a:lnTo>
                    <a:lnTo>
                      <a:pt x="50" y="10"/>
                    </a:lnTo>
                    <a:lnTo>
                      <a:pt x="49" y="1"/>
                    </a:lnTo>
                    <a:lnTo>
                      <a:pt x="50" y="10"/>
                    </a:lnTo>
                    <a:lnTo>
                      <a:pt x="54" y="9"/>
                    </a:lnTo>
                    <a:lnTo>
                      <a:pt x="55" y="5"/>
                    </a:lnTo>
                    <a:lnTo>
                      <a:pt x="54" y="1"/>
                    </a:lnTo>
                    <a:lnTo>
                      <a:pt x="50" y="0"/>
                    </a:lnTo>
                    <a:lnTo>
                      <a:pt x="51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08" name="Freeform 394"/>
              <p:cNvSpPr>
                <a:spLocks/>
              </p:cNvSpPr>
              <p:nvPr/>
            </p:nvSpPr>
            <p:spPr bwMode="auto">
              <a:xfrm>
                <a:off x="2905" y="2443"/>
                <a:ext cx="141" cy="102"/>
              </a:xfrm>
              <a:custGeom>
                <a:avLst/>
                <a:gdLst>
                  <a:gd name="T0" fmla="*/ 7 w 141"/>
                  <a:gd name="T1" fmla="*/ 99 h 102"/>
                  <a:gd name="T2" fmla="*/ 7 w 141"/>
                  <a:gd name="T3" fmla="*/ 99 h 102"/>
                  <a:gd name="T4" fmla="*/ 8 w 141"/>
                  <a:gd name="T5" fmla="*/ 86 h 102"/>
                  <a:gd name="T6" fmla="*/ 17 w 141"/>
                  <a:gd name="T7" fmla="*/ 71 h 102"/>
                  <a:gd name="T8" fmla="*/ 35 w 141"/>
                  <a:gd name="T9" fmla="*/ 59 h 102"/>
                  <a:gd name="T10" fmla="*/ 56 w 141"/>
                  <a:gd name="T11" fmla="*/ 45 h 102"/>
                  <a:gd name="T12" fmla="*/ 80 w 141"/>
                  <a:gd name="T13" fmla="*/ 33 h 102"/>
                  <a:gd name="T14" fmla="*/ 104 w 141"/>
                  <a:gd name="T15" fmla="*/ 23 h 102"/>
                  <a:gd name="T16" fmla="*/ 126 w 141"/>
                  <a:gd name="T17" fmla="*/ 15 h 102"/>
                  <a:gd name="T18" fmla="*/ 141 w 141"/>
                  <a:gd name="T19" fmla="*/ 8 h 102"/>
                  <a:gd name="T20" fmla="*/ 139 w 141"/>
                  <a:gd name="T21" fmla="*/ 0 h 102"/>
                  <a:gd name="T22" fmla="*/ 123 w 141"/>
                  <a:gd name="T23" fmla="*/ 8 h 102"/>
                  <a:gd name="T24" fmla="*/ 101 w 141"/>
                  <a:gd name="T25" fmla="*/ 16 h 102"/>
                  <a:gd name="T26" fmla="*/ 78 w 141"/>
                  <a:gd name="T27" fmla="*/ 26 h 102"/>
                  <a:gd name="T28" fmla="*/ 54 w 141"/>
                  <a:gd name="T29" fmla="*/ 38 h 102"/>
                  <a:gd name="T30" fmla="*/ 30 w 141"/>
                  <a:gd name="T31" fmla="*/ 52 h 102"/>
                  <a:gd name="T32" fmla="*/ 12 w 141"/>
                  <a:gd name="T33" fmla="*/ 66 h 102"/>
                  <a:gd name="T34" fmla="*/ 1 w 141"/>
                  <a:gd name="T35" fmla="*/ 83 h 102"/>
                  <a:gd name="T36" fmla="*/ 0 w 141"/>
                  <a:gd name="T37" fmla="*/ 102 h 102"/>
                  <a:gd name="T38" fmla="*/ 0 w 141"/>
                  <a:gd name="T39" fmla="*/ 102 h 102"/>
                  <a:gd name="T40" fmla="*/ 7 w 141"/>
                  <a:gd name="T41" fmla="*/ 99 h 10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1"/>
                  <a:gd name="T64" fmla="*/ 0 h 102"/>
                  <a:gd name="T65" fmla="*/ 141 w 141"/>
                  <a:gd name="T66" fmla="*/ 102 h 10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1" h="102">
                    <a:moveTo>
                      <a:pt x="7" y="99"/>
                    </a:moveTo>
                    <a:lnTo>
                      <a:pt x="7" y="99"/>
                    </a:lnTo>
                    <a:lnTo>
                      <a:pt x="8" y="86"/>
                    </a:lnTo>
                    <a:lnTo>
                      <a:pt x="17" y="71"/>
                    </a:lnTo>
                    <a:lnTo>
                      <a:pt x="35" y="59"/>
                    </a:lnTo>
                    <a:lnTo>
                      <a:pt x="56" y="45"/>
                    </a:lnTo>
                    <a:lnTo>
                      <a:pt x="80" y="33"/>
                    </a:lnTo>
                    <a:lnTo>
                      <a:pt x="104" y="23"/>
                    </a:lnTo>
                    <a:lnTo>
                      <a:pt x="126" y="15"/>
                    </a:lnTo>
                    <a:lnTo>
                      <a:pt x="141" y="8"/>
                    </a:lnTo>
                    <a:lnTo>
                      <a:pt x="139" y="0"/>
                    </a:lnTo>
                    <a:lnTo>
                      <a:pt x="123" y="8"/>
                    </a:lnTo>
                    <a:lnTo>
                      <a:pt x="101" y="16"/>
                    </a:lnTo>
                    <a:lnTo>
                      <a:pt x="78" y="26"/>
                    </a:lnTo>
                    <a:lnTo>
                      <a:pt x="54" y="38"/>
                    </a:lnTo>
                    <a:lnTo>
                      <a:pt x="30" y="52"/>
                    </a:lnTo>
                    <a:lnTo>
                      <a:pt x="12" y="66"/>
                    </a:lnTo>
                    <a:lnTo>
                      <a:pt x="1" y="83"/>
                    </a:lnTo>
                    <a:lnTo>
                      <a:pt x="0" y="102"/>
                    </a:lnTo>
                    <a:lnTo>
                      <a:pt x="7" y="9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09" name="Freeform 395"/>
              <p:cNvSpPr>
                <a:spLocks/>
              </p:cNvSpPr>
              <p:nvPr/>
            </p:nvSpPr>
            <p:spPr bwMode="auto">
              <a:xfrm>
                <a:off x="2905" y="2542"/>
                <a:ext cx="27" cy="105"/>
              </a:xfrm>
              <a:custGeom>
                <a:avLst/>
                <a:gdLst>
                  <a:gd name="T0" fmla="*/ 21 w 27"/>
                  <a:gd name="T1" fmla="*/ 98 h 105"/>
                  <a:gd name="T2" fmla="*/ 24 w 27"/>
                  <a:gd name="T3" fmla="*/ 103 h 105"/>
                  <a:gd name="T4" fmla="*/ 27 w 27"/>
                  <a:gd name="T5" fmla="*/ 79 h 105"/>
                  <a:gd name="T6" fmla="*/ 22 w 27"/>
                  <a:gd name="T7" fmla="*/ 51 h 105"/>
                  <a:gd name="T8" fmla="*/ 15 w 27"/>
                  <a:gd name="T9" fmla="*/ 22 h 105"/>
                  <a:gd name="T10" fmla="*/ 7 w 27"/>
                  <a:gd name="T11" fmla="*/ 0 h 105"/>
                  <a:gd name="T12" fmla="*/ 0 w 27"/>
                  <a:gd name="T13" fmla="*/ 3 h 105"/>
                  <a:gd name="T14" fmla="*/ 7 w 27"/>
                  <a:gd name="T15" fmla="*/ 24 h 105"/>
                  <a:gd name="T16" fmla="*/ 15 w 27"/>
                  <a:gd name="T17" fmla="*/ 51 h 105"/>
                  <a:gd name="T18" fmla="*/ 19 w 27"/>
                  <a:gd name="T19" fmla="*/ 79 h 105"/>
                  <a:gd name="T20" fmla="*/ 17 w 27"/>
                  <a:gd name="T21" fmla="*/ 100 h 105"/>
                  <a:gd name="T22" fmla="*/ 21 w 27"/>
                  <a:gd name="T23" fmla="*/ 105 h 105"/>
                  <a:gd name="T24" fmla="*/ 17 w 27"/>
                  <a:gd name="T25" fmla="*/ 100 h 105"/>
                  <a:gd name="T26" fmla="*/ 17 w 27"/>
                  <a:gd name="T27" fmla="*/ 104 h 105"/>
                  <a:gd name="T28" fmla="*/ 19 w 27"/>
                  <a:gd name="T29" fmla="*/ 105 h 105"/>
                  <a:gd name="T30" fmla="*/ 23 w 27"/>
                  <a:gd name="T31" fmla="*/ 105 h 105"/>
                  <a:gd name="T32" fmla="*/ 24 w 27"/>
                  <a:gd name="T33" fmla="*/ 103 h 105"/>
                  <a:gd name="T34" fmla="*/ 21 w 27"/>
                  <a:gd name="T35" fmla="*/ 98 h 10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7"/>
                  <a:gd name="T55" fmla="*/ 0 h 105"/>
                  <a:gd name="T56" fmla="*/ 27 w 27"/>
                  <a:gd name="T57" fmla="*/ 105 h 10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7" h="105">
                    <a:moveTo>
                      <a:pt x="21" y="98"/>
                    </a:moveTo>
                    <a:lnTo>
                      <a:pt x="24" y="103"/>
                    </a:lnTo>
                    <a:lnTo>
                      <a:pt x="27" y="79"/>
                    </a:lnTo>
                    <a:lnTo>
                      <a:pt x="22" y="51"/>
                    </a:lnTo>
                    <a:lnTo>
                      <a:pt x="15" y="22"/>
                    </a:lnTo>
                    <a:lnTo>
                      <a:pt x="7" y="0"/>
                    </a:lnTo>
                    <a:lnTo>
                      <a:pt x="0" y="3"/>
                    </a:lnTo>
                    <a:lnTo>
                      <a:pt x="7" y="24"/>
                    </a:lnTo>
                    <a:lnTo>
                      <a:pt x="15" y="51"/>
                    </a:lnTo>
                    <a:lnTo>
                      <a:pt x="19" y="79"/>
                    </a:lnTo>
                    <a:lnTo>
                      <a:pt x="17" y="100"/>
                    </a:lnTo>
                    <a:lnTo>
                      <a:pt x="21" y="105"/>
                    </a:lnTo>
                    <a:lnTo>
                      <a:pt x="17" y="100"/>
                    </a:lnTo>
                    <a:lnTo>
                      <a:pt x="17" y="104"/>
                    </a:lnTo>
                    <a:lnTo>
                      <a:pt x="19" y="105"/>
                    </a:lnTo>
                    <a:lnTo>
                      <a:pt x="23" y="105"/>
                    </a:lnTo>
                    <a:lnTo>
                      <a:pt x="24" y="103"/>
                    </a:lnTo>
                    <a:lnTo>
                      <a:pt x="21" y="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10" name="Freeform 396"/>
              <p:cNvSpPr>
                <a:spLocks/>
              </p:cNvSpPr>
              <p:nvPr/>
            </p:nvSpPr>
            <p:spPr bwMode="auto">
              <a:xfrm>
                <a:off x="2926" y="2640"/>
                <a:ext cx="117" cy="140"/>
              </a:xfrm>
              <a:custGeom>
                <a:avLst/>
                <a:gdLst>
                  <a:gd name="T0" fmla="*/ 109 w 117"/>
                  <a:gd name="T1" fmla="*/ 136 h 140"/>
                  <a:gd name="T2" fmla="*/ 117 w 117"/>
                  <a:gd name="T3" fmla="*/ 135 h 140"/>
                  <a:gd name="T4" fmla="*/ 106 w 117"/>
                  <a:gd name="T5" fmla="*/ 114 h 140"/>
                  <a:gd name="T6" fmla="*/ 92 w 117"/>
                  <a:gd name="T7" fmla="*/ 91 h 140"/>
                  <a:gd name="T8" fmla="*/ 76 w 117"/>
                  <a:gd name="T9" fmla="*/ 69 h 140"/>
                  <a:gd name="T10" fmla="*/ 62 w 117"/>
                  <a:gd name="T11" fmla="*/ 48 h 140"/>
                  <a:gd name="T12" fmla="*/ 45 w 117"/>
                  <a:gd name="T13" fmla="*/ 31 h 140"/>
                  <a:gd name="T14" fmla="*/ 29 w 117"/>
                  <a:gd name="T15" fmla="*/ 16 h 140"/>
                  <a:gd name="T16" fmla="*/ 14 w 117"/>
                  <a:gd name="T17" fmla="*/ 5 h 140"/>
                  <a:gd name="T18" fmla="*/ 0 w 117"/>
                  <a:gd name="T19" fmla="*/ 0 h 140"/>
                  <a:gd name="T20" fmla="*/ 0 w 117"/>
                  <a:gd name="T21" fmla="*/ 7 h 140"/>
                  <a:gd name="T22" fmla="*/ 9 w 117"/>
                  <a:gd name="T23" fmla="*/ 12 h 140"/>
                  <a:gd name="T24" fmla="*/ 24 w 117"/>
                  <a:gd name="T25" fmla="*/ 23 h 140"/>
                  <a:gd name="T26" fmla="*/ 40 w 117"/>
                  <a:gd name="T27" fmla="*/ 36 h 140"/>
                  <a:gd name="T28" fmla="*/ 55 w 117"/>
                  <a:gd name="T29" fmla="*/ 53 h 140"/>
                  <a:gd name="T30" fmla="*/ 69 w 117"/>
                  <a:gd name="T31" fmla="*/ 74 h 140"/>
                  <a:gd name="T32" fmla="*/ 85 w 117"/>
                  <a:gd name="T33" fmla="*/ 96 h 140"/>
                  <a:gd name="T34" fmla="*/ 98 w 117"/>
                  <a:gd name="T35" fmla="*/ 117 h 140"/>
                  <a:gd name="T36" fmla="*/ 109 w 117"/>
                  <a:gd name="T37" fmla="*/ 137 h 140"/>
                  <a:gd name="T38" fmla="*/ 117 w 117"/>
                  <a:gd name="T39" fmla="*/ 136 h 140"/>
                  <a:gd name="T40" fmla="*/ 109 w 117"/>
                  <a:gd name="T41" fmla="*/ 137 h 140"/>
                  <a:gd name="T42" fmla="*/ 112 w 117"/>
                  <a:gd name="T43" fmla="*/ 140 h 140"/>
                  <a:gd name="T44" fmla="*/ 114 w 117"/>
                  <a:gd name="T45" fmla="*/ 140 h 140"/>
                  <a:gd name="T46" fmla="*/ 117 w 117"/>
                  <a:gd name="T47" fmla="*/ 139 h 140"/>
                  <a:gd name="T48" fmla="*/ 117 w 117"/>
                  <a:gd name="T49" fmla="*/ 135 h 140"/>
                  <a:gd name="T50" fmla="*/ 109 w 117"/>
                  <a:gd name="T51" fmla="*/ 136 h 14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7"/>
                  <a:gd name="T79" fmla="*/ 0 h 140"/>
                  <a:gd name="T80" fmla="*/ 117 w 117"/>
                  <a:gd name="T81" fmla="*/ 140 h 14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7" h="140">
                    <a:moveTo>
                      <a:pt x="109" y="136"/>
                    </a:moveTo>
                    <a:lnTo>
                      <a:pt x="117" y="135"/>
                    </a:lnTo>
                    <a:lnTo>
                      <a:pt x="106" y="114"/>
                    </a:lnTo>
                    <a:lnTo>
                      <a:pt x="92" y="91"/>
                    </a:lnTo>
                    <a:lnTo>
                      <a:pt x="76" y="69"/>
                    </a:lnTo>
                    <a:lnTo>
                      <a:pt x="62" y="48"/>
                    </a:lnTo>
                    <a:lnTo>
                      <a:pt x="45" y="31"/>
                    </a:lnTo>
                    <a:lnTo>
                      <a:pt x="29" y="16"/>
                    </a:lnTo>
                    <a:lnTo>
                      <a:pt x="14" y="5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9" y="12"/>
                    </a:lnTo>
                    <a:lnTo>
                      <a:pt x="24" y="23"/>
                    </a:lnTo>
                    <a:lnTo>
                      <a:pt x="40" y="36"/>
                    </a:lnTo>
                    <a:lnTo>
                      <a:pt x="55" y="53"/>
                    </a:lnTo>
                    <a:lnTo>
                      <a:pt x="69" y="74"/>
                    </a:lnTo>
                    <a:lnTo>
                      <a:pt x="85" y="96"/>
                    </a:lnTo>
                    <a:lnTo>
                      <a:pt x="98" y="117"/>
                    </a:lnTo>
                    <a:lnTo>
                      <a:pt x="109" y="137"/>
                    </a:lnTo>
                    <a:lnTo>
                      <a:pt x="117" y="136"/>
                    </a:lnTo>
                    <a:lnTo>
                      <a:pt x="109" y="137"/>
                    </a:lnTo>
                    <a:lnTo>
                      <a:pt x="112" y="140"/>
                    </a:lnTo>
                    <a:lnTo>
                      <a:pt x="114" y="140"/>
                    </a:lnTo>
                    <a:lnTo>
                      <a:pt x="117" y="139"/>
                    </a:lnTo>
                    <a:lnTo>
                      <a:pt x="117" y="135"/>
                    </a:lnTo>
                    <a:lnTo>
                      <a:pt x="109" y="1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11" name="Freeform 397"/>
              <p:cNvSpPr>
                <a:spLocks/>
              </p:cNvSpPr>
              <p:nvPr/>
            </p:nvSpPr>
            <p:spPr bwMode="auto">
              <a:xfrm>
                <a:off x="3031" y="2685"/>
                <a:ext cx="19" cy="91"/>
              </a:xfrm>
              <a:custGeom>
                <a:avLst/>
                <a:gdLst>
                  <a:gd name="T0" fmla="*/ 18 w 19"/>
                  <a:gd name="T1" fmla="*/ 0 h 91"/>
                  <a:gd name="T2" fmla="*/ 19 w 19"/>
                  <a:gd name="T3" fmla="*/ 0 h 91"/>
                  <a:gd name="T4" fmla="*/ 3 w 19"/>
                  <a:gd name="T5" fmla="*/ 8 h 91"/>
                  <a:gd name="T6" fmla="*/ 0 w 19"/>
                  <a:gd name="T7" fmla="*/ 36 h 91"/>
                  <a:gd name="T8" fmla="*/ 2 w 19"/>
                  <a:gd name="T9" fmla="*/ 68 h 91"/>
                  <a:gd name="T10" fmla="*/ 4 w 19"/>
                  <a:gd name="T11" fmla="*/ 91 h 91"/>
                  <a:gd name="T12" fmla="*/ 12 w 19"/>
                  <a:gd name="T13" fmla="*/ 91 h 91"/>
                  <a:gd name="T14" fmla="*/ 9 w 19"/>
                  <a:gd name="T15" fmla="*/ 68 h 91"/>
                  <a:gd name="T16" fmla="*/ 9 w 19"/>
                  <a:gd name="T17" fmla="*/ 36 h 91"/>
                  <a:gd name="T18" fmla="*/ 11 w 19"/>
                  <a:gd name="T19" fmla="*/ 11 h 91"/>
                  <a:gd name="T20" fmla="*/ 14 w 19"/>
                  <a:gd name="T21" fmla="*/ 7 h 91"/>
                  <a:gd name="T22" fmla="*/ 15 w 19"/>
                  <a:gd name="T23" fmla="*/ 7 h 91"/>
                  <a:gd name="T24" fmla="*/ 18 w 19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91"/>
                  <a:gd name="T41" fmla="*/ 19 w 19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91">
                    <a:moveTo>
                      <a:pt x="18" y="0"/>
                    </a:moveTo>
                    <a:lnTo>
                      <a:pt x="19" y="0"/>
                    </a:lnTo>
                    <a:lnTo>
                      <a:pt x="3" y="8"/>
                    </a:lnTo>
                    <a:lnTo>
                      <a:pt x="0" y="36"/>
                    </a:lnTo>
                    <a:lnTo>
                      <a:pt x="2" y="68"/>
                    </a:lnTo>
                    <a:lnTo>
                      <a:pt x="4" y="91"/>
                    </a:lnTo>
                    <a:lnTo>
                      <a:pt x="12" y="91"/>
                    </a:lnTo>
                    <a:lnTo>
                      <a:pt x="9" y="68"/>
                    </a:lnTo>
                    <a:lnTo>
                      <a:pt x="9" y="36"/>
                    </a:lnTo>
                    <a:lnTo>
                      <a:pt x="11" y="11"/>
                    </a:lnTo>
                    <a:lnTo>
                      <a:pt x="14" y="7"/>
                    </a:lnTo>
                    <a:lnTo>
                      <a:pt x="15" y="7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12" name="Freeform 398"/>
              <p:cNvSpPr>
                <a:spLocks/>
              </p:cNvSpPr>
              <p:nvPr/>
            </p:nvSpPr>
            <p:spPr bwMode="auto">
              <a:xfrm>
                <a:off x="3046" y="2685"/>
                <a:ext cx="42" cy="17"/>
              </a:xfrm>
              <a:custGeom>
                <a:avLst/>
                <a:gdLst>
                  <a:gd name="T0" fmla="*/ 35 w 42"/>
                  <a:gd name="T1" fmla="*/ 6 h 17"/>
                  <a:gd name="T2" fmla="*/ 35 w 42"/>
                  <a:gd name="T3" fmla="*/ 6 h 17"/>
                  <a:gd name="T4" fmla="*/ 33 w 42"/>
                  <a:gd name="T5" fmla="*/ 7 h 17"/>
                  <a:gd name="T6" fmla="*/ 32 w 42"/>
                  <a:gd name="T7" fmla="*/ 8 h 17"/>
                  <a:gd name="T8" fmla="*/ 31 w 42"/>
                  <a:gd name="T9" fmla="*/ 10 h 17"/>
                  <a:gd name="T10" fmla="*/ 26 w 42"/>
                  <a:gd name="T11" fmla="*/ 10 h 17"/>
                  <a:gd name="T12" fmla="*/ 22 w 42"/>
                  <a:gd name="T13" fmla="*/ 8 h 17"/>
                  <a:gd name="T14" fmla="*/ 16 w 42"/>
                  <a:gd name="T15" fmla="*/ 6 h 17"/>
                  <a:gd name="T16" fmla="*/ 10 w 42"/>
                  <a:gd name="T17" fmla="*/ 3 h 17"/>
                  <a:gd name="T18" fmla="*/ 3 w 42"/>
                  <a:gd name="T19" fmla="*/ 0 h 17"/>
                  <a:gd name="T20" fmla="*/ 0 w 42"/>
                  <a:gd name="T21" fmla="*/ 7 h 17"/>
                  <a:gd name="T22" fmla="*/ 8 w 42"/>
                  <a:gd name="T23" fmla="*/ 11 h 17"/>
                  <a:gd name="T24" fmla="*/ 14 w 42"/>
                  <a:gd name="T25" fmla="*/ 13 h 17"/>
                  <a:gd name="T26" fmla="*/ 20 w 42"/>
                  <a:gd name="T27" fmla="*/ 16 h 17"/>
                  <a:gd name="T28" fmla="*/ 26 w 42"/>
                  <a:gd name="T29" fmla="*/ 17 h 17"/>
                  <a:gd name="T30" fmla="*/ 31 w 42"/>
                  <a:gd name="T31" fmla="*/ 17 h 17"/>
                  <a:gd name="T32" fmla="*/ 37 w 42"/>
                  <a:gd name="T33" fmla="*/ 16 h 17"/>
                  <a:gd name="T34" fmla="*/ 41 w 42"/>
                  <a:gd name="T35" fmla="*/ 12 h 17"/>
                  <a:gd name="T36" fmla="*/ 42 w 42"/>
                  <a:gd name="T37" fmla="*/ 6 h 17"/>
                  <a:gd name="T38" fmla="*/ 42 w 42"/>
                  <a:gd name="T39" fmla="*/ 6 h 17"/>
                  <a:gd name="T40" fmla="*/ 35 w 42"/>
                  <a:gd name="T41" fmla="*/ 6 h 1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2"/>
                  <a:gd name="T64" fmla="*/ 0 h 17"/>
                  <a:gd name="T65" fmla="*/ 42 w 42"/>
                  <a:gd name="T66" fmla="*/ 17 h 1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2" h="17">
                    <a:moveTo>
                      <a:pt x="35" y="6"/>
                    </a:moveTo>
                    <a:lnTo>
                      <a:pt x="35" y="6"/>
                    </a:lnTo>
                    <a:lnTo>
                      <a:pt x="33" y="7"/>
                    </a:lnTo>
                    <a:lnTo>
                      <a:pt x="32" y="8"/>
                    </a:lnTo>
                    <a:lnTo>
                      <a:pt x="31" y="10"/>
                    </a:lnTo>
                    <a:lnTo>
                      <a:pt x="26" y="10"/>
                    </a:lnTo>
                    <a:lnTo>
                      <a:pt x="22" y="8"/>
                    </a:lnTo>
                    <a:lnTo>
                      <a:pt x="16" y="6"/>
                    </a:lnTo>
                    <a:lnTo>
                      <a:pt x="10" y="3"/>
                    </a:lnTo>
                    <a:lnTo>
                      <a:pt x="3" y="0"/>
                    </a:lnTo>
                    <a:lnTo>
                      <a:pt x="0" y="7"/>
                    </a:lnTo>
                    <a:lnTo>
                      <a:pt x="8" y="11"/>
                    </a:lnTo>
                    <a:lnTo>
                      <a:pt x="14" y="13"/>
                    </a:lnTo>
                    <a:lnTo>
                      <a:pt x="20" y="16"/>
                    </a:lnTo>
                    <a:lnTo>
                      <a:pt x="26" y="17"/>
                    </a:lnTo>
                    <a:lnTo>
                      <a:pt x="31" y="17"/>
                    </a:lnTo>
                    <a:lnTo>
                      <a:pt x="37" y="16"/>
                    </a:lnTo>
                    <a:lnTo>
                      <a:pt x="41" y="12"/>
                    </a:lnTo>
                    <a:lnTo>
                      <a:pt x="42" y="6"/>
                    </a:lnTo>
                    <a:lnTo>
                      <a:pt x="3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13" name="Freeform 399"/>
              <p:cNvSpPr>
                <a:spLocks/>
              </p:cNvSpPr>
              <p:nvPr/>
            </p:nvSpPr>
            <p:spPr bwMode="auto">
              <a:xfrm>
                <a:off x="3081" y="2669"/>
                <a:ext cx="65" cy="22"/>
              </a:xfrm>
              <a:custGeom>
                <a:avLst/>
                <a:gdLst>
                  <a:gd name="T0" fmla="*/ 63 w 65"/>
                  <a:gd name="T1" fmla="*/ 5 h 22"/>
                  <a:gd name="T2" fmla="*/ 64 w 65"/>
                  <a:gd name="T3" fmla="*/ 6 h 22"/>
                  <a:gd name="T4" fmla="*/ 57 w 65"/>
                  <a:gd name="T5" fmla="*/ 2 h 22"/>
                  <a:gd name="T6" fmla="*/ 48 w 65"/>
                  <a:gd name="T7" fmla="*/ 0 h 22"/>
                  <a:gd name="T8" fmla="*/ 39 w 65"/>
                  <a:gd name="T9" fmla="*/ 2 h 22"/>
                  <a:gd name="T10" fmla="*/ 29 w 65"/>
                  <a:gd name="T11" fmla="*/ 4 h 22"/>
                  <a:gd name="T12" fmla="*/ 18 w 65"/>
                  <a:gd name="T13" fmla="*/ 6 h 22"/>
                  <a:gd name="T14" fmla="*/ 9 w 65"/>
                  <a:gd name="T15" fmla="*/ 10 h 22"/>
                  <a:gd name="T16" fmla="*/ 3 w 65"/>
                  <a:gd name="T17" fmla="*/ 16 h 22"/>
                  <a:gd name="T18" fmla="*/ 0 w 65"/>
                  <a:gd name="T19" fmla="*/ 22 h 22"/>
                  <a:gd name="T20" fmla="*/ 7 w 65"/>
                  <a:gd name="T21" fmla="*/ 22 h 22"/>
                  <a:gd name="T22" fmla="*/ 8 w 65"/>
                  <a:gd name="T23" fmla="*/ 21 h 22"/>
                  <a:gd name="T24" fmla="*/ 14 w 65"/>
                  <a:gd name="T25" fmla="*/ 17 h 22"/>
                  <a:gd name="T26" fmla="*/ 20 w 65"/>
                  <a:gd name="T27" fmla="*/ 13 h 22"/>
                  <a:gd name="T28" fmla="*/ 29 w 65"/>
                  <a:gd name="T29" fmla="*/ 11 h 22"/>
                  <a:gd name="T30" fmla="*/ 39 w 65"/>
                  <a:gd name="T31" fmla="*/ 10 h 22"/>
                  <a:gd name="T32" fmla="*/ 48 w 65"/>
                  <a:gd name="T33" fmla="*/ 10 h 22"/>
                  <a:gd name="T34" fmla="*/ 54 w 65"/>
                  <a:gd name="T35" fmla="*/ 10 h 22"/>
                  <a:gd name="T36" fmla="*/ 59 w 65"/>
                  <a:gd name="T37" fmla="*/ 11 h 22"/>
                  <a:gd name="T38" fmla="*/ 61 w 65"/>
                  <a:gd name="T39" fmla="*/ 12 h 22"/>
                  <a:gd name="T40" fmla="*/ 59 w 65"/>
                  <a:gd name="T41" fmla="*/ 11 h 22"/>
                  <a:gd name="T42" fmla="*/ 62 w 65"/>
                  <a:gd name="T43" fmla="*/ 11 h 22"/>
                  <a:gd name="T44" fmla="*/ 64 w 65"/>
                  <a:gd name="T45" fmla="*/ 10 h 22"/>
                  <a:gd name="T46" fmla="*/ 65 w 65"/>
                  <a:gd name="T47" fmla="*/ 8 h 22"/>
                  <a:gd name="T48" fmla="*/ 64 w 65"/>
                  <a:gd name="T49" fmla="*/ 6 h 22"/>
                  <a:gd name="T50" fmla="*/ 63 w 65"/>
                  <a:gd name="T51" fmla="*/ 5 h 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"/>
                  <a:gd name="T79" fmla="*/ 0 h 22"/>
                  <a:gd name="T80" fmla="*/ 65 w 65"/>
                  <a:gd name="T81" fmla="*/ 22 h 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" h="22">
                    <a:moveTo>
                      <a:pt x="63" y="5"/>
                    </a:moveTo>
                    <a:lnTo>
                      <a:pt x="64" y="6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9" y="2"/>
                    </a:lnTo>
                    <a:lnTo>
                      <a:pt x="29" y="4"/>
                    </a:lnTo>
                    <a:lnTo>
                      <a:pt x="18" y="6"/>
                    </a:lnTo>
                    <a:lnTo>
                      <a:pt x="9" y="10"/>
                    </a:lnTo>
                    <a:lnTo>
                      <a:pt x="3" y="16"/>
                    </a:lnTo>
                    <a:lnTo>
                      <a:pt x="0" y="22"/>
                    </a:lnTo>
                    <a:lnTo>
                      <a:pt x="7" y="22"/>
                    </a:lnTo>
                    <a:lnTo>
                      <a:pt x="8" y="21"/>
                    </a:lnTo>
                    <a:lnTo>
                      <a:pt x="14" y="17"/>
                    </a:lnTo>
                    <a:lnTo>
                      <a:pt x="20" y="13"/>
                    </a:lnTo>
                    <a:lnTo>
                      <a:pt x="29" y="11"/>
                    </a:lnTo>
                    <a:lnTo>
                      <a:pt x="39" y="10"/>
                    </a:lnTo>
                    <a:lnTo>
                      <a:pt x="48" y="10"/>
                    </a:lnTo>
                    <a:lnTo>
                      <a:pt x="54" y="10"/>
                    </a:lnTo>
                    <a:lnTo>
                      <a:pt x="59" y="11"/>
                    </a:lnTo>
                    <a:lnTo>
                      <a:pt x="61" y="12"/>
                    </a:lnTo>
                    <a:lnTo>
                      <a:pt x="59" y="11"/>
                    </a:lnTo>
                    <a:lnTo>
                      <a:pt x="62" y="11"/>
                    </a:lnTo>
                    <a:lnTo>
                      <a:pt x="64" y="10"/>
                    </a:lnTo>
                    <a:lnTo>
                      <a:pt x="65" y="8"/>
                    </a:lnTo>
                    <a:lnTo>
                      <a:pt x="64" y="6"/>
                    </a:lnTo>
                    <a:lnTo>
                      <a:pt x="63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14" name="Freeform 400"/>
              <p:cNvSpPr>
                <a:spLocks/>
              </p:cNvSpPr>
              <p:nvPr/>
            </p:nvSpPr>
            <p:spPr bwMode="auto">
              <a:xfrm>
                <a:off x="3142" y="2674"/>
                <a:ext cx="15" cy="17"/>
              </a:xfrm>
              <a:custGeom>
                <a:avLst/>
                <a:gdLst>
                  <a:gd name="T0" fmla="*/ 14 w 15"/>
                  <a:gd name="T1" fmla="*/ 16 h 17"/>
                  <a:gd name="T2" fmla="*/ 15 w 15"/>
                  <a:gd name="T3" fmla="*/ 10 h 17"/>
                  <a:gd name="T4" fmla="*/ 13 w 15"/>
                  <a:gd name="T5" fmla="*/ 8 h 17"/>
                  <a:gd name="T6" fmla="*/ 10 w 15"/>
                  <a:gd name="T7" fmla="*/ 6 h 17"/>
                  <a:gd name="T8" fmla="*/ 8 w 15"/>
                  <a:gd name="T9" fmla="*/ 2 h 17"/>
                  <a:gd name="T10" fmla="*/ 2 w 15"/>
                  <a:gd name="T11" fmla="*/ 0 h 17"/>
                  <a:gd name="T12" fmla="*/ 0 w 15"/>
                  <a:gd name="T13" fmla="*/ 7 h 17"/>
                  <a:gd name="T14" fmla="*/ 3 w 15"/>
                  <a:gd name="T15" fmla="*/ 10 h 17"/>
                  <a:gd name="T16" fmla="*/ 6 w 15"/>
                  <a:gd name="T17" fmla="*/ 11 h 17"/>
                  <a:gd name="T18" fmla="*/ 8 w 15"/>
                  <a:gd name="T19" fmla="*/ 13 h 17"/>
                  <a:gd name="T20" fmla="*/ 8 w 15"/>
                  <a:gd name="T21" fmla="*/ 14 h 17"/>
                  <a:gd name="T22" fmla="*/ 9 w 15"/>
                  <a:gd name="T23" fmla="*/ 8 h 17"/>
                  <a:gd name="T24" fmla="*/ 8 w 15"/>
                  <a:gd name="T25" fmla="*/ 14 h 17"/>
                  <a:gd name="T26" fmla="*/ 10 w 15"/>
                  <a:gd name="T27" fmla="*/ 17 h 17"/>
                  <a:gd name="T28" fmla="*/ 14 w 15"/>
                  <a:gd name="T29" fmla="*/ 16 h 17"/>
                  <a:gd name="T30" fmla="*/ 15 w 15"/>
                  <a:gd name="T31" fmla="*/ 13 h 17"/>
                  <a:gd name="T32" fmla="*/ 15 w 15"/>
                  <a:gd name="T33" fmla="*/ 10 h 17"/>
                  <a:gd name="T34" fmla="*/ 14 w 15"/>
                  <a:gd name="T35" fmla="*/ 16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"/>
                  <a:gd name="T55" fmla="*/ 0 h 17"/>
                  <a:gd name="T56" fmla="*/ 15 w 15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" h="17">
                    <a:moveTo>
                      <a:pt x="14" y="16"/>
                    </a:moveTo>
                    <a:lnTo>
                      <a:pt x="15" y="10"/>
                    </a:lnTo>
                    <a:lnTo>
                      <a:pt x="13" y="8"/>
                    </a:lnTo>
                    <a:lnTo>
                      <a:pt x="10" y="6"/>
                    </a:lnTo>
                    <a:lnTo>
                      <a:pt x="8" y="2"/>
                    </a:lnTo>
                    <a:lnTo>
                      <a:pt x="2" y="0"/>
                    </a:lnTo>
                    <a:lnTo>
                      <a:pt x="0" y="7"/>
                    </a:lnTo>
                    <a:lnTo>
                      <a:pt x="3" y="10"/>
                    </a:lnTo>
                    <a:lnTo>
                      <a:pt x="6" y="11"/>
                    </a:lnTo>
                    <a:lnTo>
                      <a:pt x="8" y="13"/>
                    </a:lnTo>
                    <a:lnTo>
                      <a:pt x="8" y="14"/>
                    </a:lnTo>
                    <a:lnTo>
                      <a:pt x="9" y="8"/>
                    </a:lnTo>
                    <a:lnTo>
                      <a:pt x="8" y="14"/>
                    </a:lnTo>
                    <a:lnTo>
                      <a:pt x="10" y="17"/>
                    </a:lnTo>
                    <a:lnTo>
                      <a:pt x="14" y="16"/>
                    </a:lnTo>
                    <a:lnTo>
                      <a:pt x="15" y="13"/>
                    </a:lnTo>
                    <a:lnTo>
                      <a:pt x="15" y="10"/>
                    </a:lnTo>
                    <a:lnTo>
                      <a:pt x="14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15" name="Freeform 401"/>
              <p:cNvSpPr>
                <a:spLocks/>
              </p:cNvSpPr>
              <p:nvPr/>
            </p:nvSpPr>
            <p:spPr bwMode="auto">
              <a:xfrm>
                <a:off x="3090" y="2682"/>
                <a:ext cx="66" cy="91"/>
              </a:xfrm>
              <a:custGeom>
                <a:avLst/>
                <a:gdLst>
                  <a:gd name="T0" fmla="*/ 5 w 66"/>
                  <a:gd name="T1" fmla="*/ 91 h 91"/>
                  <a:gd name="T2" fmla="*/ 4 w 66"/>
                  <a:gd name="T3" fmla="*/ 91 h 91"/>
                  <a:gd name="T4" fmla="*/ 10 w 66"/>
                  <a:gd name="T5" fmla="*/ 86 h 91"/>
                  <a:gd name="T6" fmla="*/ 16 w 66"/>
                  <a:gd name="T7" fmla="*/ 77 h 91"/>
                  <a:gd name="T8" fmla="*/ 21 w 66"/>
                  <a:gd name="T9" fmla="*/ 67 h 91"/>
                  <a:gd name="T10" fmla="*/ 28 w 66"/>
                  <a:gd name="T11" fmla="*/ 56 h 91"/>
                  <a:gd name="T12" fmla="*/ 36 w 66"/>
                  <a:gd name="T13" fmla="*/ 44 h 91"/>
                  <a:gd name="T14" fmla="*/ 44 w 66"/>
                  <a:gd name="T15" fmla="*/ 31 h 91"/>
                  <a:gd name="T16" fmla="*/ 54 w 66"/>
                  <a:gd name="T17" fmla="*/ 19 h 91"/>
                  <a:gd name="T18" fmla="*/ 66 w 66"/>
                  <a:gd name="T19" fmla="*/ 8 h 91"/>
                  <a:gd name="T20" fmla="*/ 61 w 66"/>
                  <a:gd name="T21" fmla="*/ 0 h 91"/>
                  <a:gd name="T22" fmla="*/ 49 w 66"/>
                  <a:gd name="T23" fmla="*/ 14 h 91"/>
                  <a:gd name="T24" fmla="*/ 37 w 66"/>
                  <a:gd name="T25" fmla="*/ 26 h 91"/>
                  <a:gd name="T26" fmla="*/ 28 w 66"/>
                  <a:gd name="T27" fmla="*/ 39 h 91"/>
                  <a:gd name="T28" fmla="*/ 21 w 66"/>
                  <a:gd name="T29" fmla="*/ 52 h 91"/>
                  <a:gd name="T30" fmla="*/ 14 w 66"/>
                  <a:gd name="T31" fmla="*/ 65 h 91"/>
                  <a:gd name="T32" fmla="*/ 9 w 66"/>
                  <a:gd name="T33" fmla="*/ 75 h 91"/>
                  <a:gd name="T34" fmla="*/ 5 w 66"/>
                  <a:gd name="T35" fmla="*/ 81 h 91"/>
                  <a:gd name="T36" fmla="*/ 2 w 66"/>
                  <a:gd name="T37" fmla="*/ 83 h 91"/>
                  <a:gd name="T38" fmla="*/ 0 w 66"/>
                  <a:gd name="T39" fmla="*/ 83 h 91"/>
                  <a:gd name="T40" fmla="*/ 5 w 66"/>
                  <a:gd name="T41" fmla="*/ 91 h 9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6"/>
                  <a:gd name="T64" fmla="*/ 0 h 91"/>
                  <a:gd name="T65" fmla="*/ 66 w 66"/>
                  <a:gd name="T66" fmla="*/ 91 h 9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6" h="91">
                    <a:moveTo>
                      <a:pt x="5" y="91"/>
                    </a:moveTo>
                    <a:lnTo>
                      <a:pt x="4" y="91"/>
                    </a:lnTo>
                    <a:lnTo>
                      <a:pt x="10" y="86"/>
                    </a:lnTo>
                    <a:lnTo>
                      <a:pt x="16" y="77"/>
                    </a:lnTo>
                    <a:lnTo>
                      <a:pt x="21" y="67"/>
                    </a:lnTo>
                    <a:lnTo>
                      <a:pt x="28" y="56"/>
                    </a:lnTo>
                    <a:lnTo>
                      <a:pt x="36" y="44"/>
                    </a:lnTo>
                    <a:lnTo>
                      <a:pt x="44" y="31"/>
                    </a:lnTo>
                    <a:lnTo>
                      <a:pt x="54" y="19"/>
                    </a:lnTo>
                    <a:lnTo>
                      <a:pt x="66" y="8"/>
                    </a:lnTo>
                    <a:lnTo>
                      <a:pt x="61" y="0"/>
                    </a:lnTo>
                    <a:lnTo>
                      <a:pt x="49" y="14"/>
                    </a:lnTo>
                    <a:lnTo>
                      <a:pt x="37" y="26"/>
                    </a:lnTo>
                    <a:lnTo>
                      <a:pt x="28" y="39"/>
                    </a:lnTo>
                    <a:lnTo>
                      <a:pt x="21" y="52"/>
                    </a:lnTo>
                    <a:lnTo>
                      <a:pt x="14" y="65"/>
                    </a:lnTo>
                    <a:lnTo>
                      <a:pt x="9" y="75"/>
                    </a:lnTo>
                    <a:lnTo>
                      <a:pt x="5" y="81"/>
                    </a:lnTo>
                    <a:lnTo>
                      <a:pt x="2" y="83"/>
                    </a:lnTo>
                    <a:lnTo>
                      <a:pt x="0" y="83"/>
                    </a:lnTo>
                    <a:lnTo>
                      <a:pt x="5" y="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16" name="Freeform 402"/>
              <p:cNvSpPr>
                <a:spLocks/>
              </p:cNvSpPr>
              <p:nvPr/>
            </p:nvSpPr>
            <p:spPr bwMode="auto">
              <a:xfrm>
                <a:off x="3078" y="2765"/>
                <a:ext cx="17" cy="70"/>
              </a:xfrm>
              <a:custGeom>
                <a:avLst/>
                <a:gdLst>
                  <a:gd name="T0" fmla="*/ 11 w 17"/>
                  <a:gd name="T1" fmla="*/ 67 h 70"/>
                  <a:gd name="T2" fmla="*/ 11 w 17"/>
                  <a:gd name="T3" fmla="*/ 67 h 70"/>
                  <a:gd name="T4" fmla="*/ 7 w 17"/>
                  <a:gd name="T5" fmla="*/ 50 h 70"/>
                  <a:gd name="T6" fmla="*/ 7 w 17"/>
                  <a:gd name="T7" fmla="*/ 31 h 70"/>
                  <a:gd name="T8" fmla="*/ 11 w 17"/>
                  <a:gd name="T9" fmla="*/ 15 h 70"/>
                  <a:gd name="T10" fmla="*/ 17 w 17"/>
                  <a:gd name="T11" fmla="*/ 8 h 70"/>
                  <a:gd name="T12" fmla="*/ 12 w 17"/>
                  <a:gd name="T13" fmla="*/ 0 h 70"/>
                  <a:gd name="T14" fmla="*/ 4 w 17"/>
                  <a:gd name="T15" fmla="*/ 12 h 70"/>
                  <a:gd name="T16" fmla="*/ 0 w 17"/>
                  <a:gd name="T17" fmla="*/ 31 h 70"/>
                  <a:gd name="T18" fmla="*/ 0 w 17"/>
                  <a:gd name="T19" fmla="*/ 50 h 70"/>
                  <a:gd name="T20" fmla="*/ 4 w 17"/>
                  <a:gd name="T21" fmla="*/ 70 h 70"/>
                  <a:gd name="T22" fmla="*/ 4 w 17"/>
                  <a:gd name="T23" fmla="*/ 70 h 70"/>
                  <a:gd name="T24" fmla="*/ 11 w 17"/>
                  <a:gd name="T25" fmla="*/ 67 h 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"/>
                  <a:gd name="T40" fmla="*/ 0 h 70"/>
                  <a:gd name="T41" fmla="*/ 17 w 17"/>
                  <a:gd name="T42" fmla="*/ 70 h 7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" h="70">
                    <a:moveTo>
                      <a:pt x="11" y="67"/>
                    </a:moveTo>
                    <a:lnTo>
                      <a:pt x="11" y="67"/>
                    </a:lnTo>
                    <a:lnTo>
                      <a:pt x="7" y="50"/>
                    </a:lnTo>
                    <a:lnTo>
                      <a:pt x="7" y="31"/>
                    </a:lnTo>
                    <a:lnTo>
                      <a:pt x="11" y="15"/>
                    </a:lnTo>
                    <a:lnTo>
                      <a:pt x="17" y="8"/>
                    </a:lnTo>
                    <a:lnTo>
                      <a:pt x="12" y="0"/>
                    </a:lnTo>
                    <a:lnTo>
                      <a:pt x="4" y="12"/>
                    </a:lnTo>
                    <a:lnTo>
                      <a:pt x="0" y="31"/>
                    </a:lnTo>
                    <a:lnTo>
                      <a:pt x="0" y="50"/>
                    </a:lnTo>
                    <a:lnTo>
                      <a:pt x="4" y="70"/>
                    </a:lnTo>
                    <a:lnTo>
                      <a:pt x="11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17" name="Freeform 403"/>
              <p:cNvSpPr>
                <a:spLocks/>
              </p:cNvSpPr>
              <p:nvPr/>
            </p:nvSpPr>
            <p:spPr bwMode="auto">
              <a:xfrm>
                <a:off x="3082" y="2832"/>
                <a:ext cx="60" cy="135"/>
              </a:xfrm>
              <a:custGeom>
                <a:avLst/>
                <a:gdLst>
                  <a:gd name="T0" fmla="*/ 58 w 60"/>
                  <a:gd name="T1" fmla="*/ 130 h 135"/>
                  <a:gd name="T2" fmla="*/ 60 w 60"/>
                  <a:gd name="T3" fmla="*/ 130 h 135"/>
                  <a:gd name="T4" fmla="*/ 52 w 60"/>
                  <a:gd name="T5" fmla="*/ 121 h 135"/>
                  <a:gd name="T6" fmla="*/ 45 w 60"/>
                  <a:gd name="T7" fmla="*/ 105 h 135"/>
                  <a:gd name="T8" fmla="*/ 38 w 60"/>
                  <a:gd name="T9" fmla="*/ 87 h 135"/>
                  <a:gd name="T10" fmla="*/ 30 w 60"/>
                  <a:gd name="T11" fmla="*/ 67 h 135"/>
                  <a:gd name="T12" fmla="*/ 23 w 60"/>
                  <a:gd name="T13" fmla="*/ 47 h 135"/>
                  <a:gd name="T14" fmla="*/ 16 w 60"/>
                  <a:gd name="T15" fmla="*/ 27 h 135"/>
                  <a:gd name="T16" fmla="*/ 11 w 60"/>
                  <a:gd name="T17" fmla="*/ 11 h 135"/>
                  <a:gd name="T18" fmla="*/ 7 w 60"/>
                  <a:gd name="T19" fmla="*/ 0 h 135"/>
                  <a:gd name="T20" fmla="*/ 0 w 60"/>
                  <a:gd name="T21" fmla="*/ 3 h 135"/>
                  <a:gd name="T22" fmla="*/ 3 w 60"/>
                  <a:gd name="T23" fmla="*/ 14 h 135"/>
                  <a:gd name="T24" fmla="*/ 8 w 60"/>
                  <a:gd name="T25" fmla="*/ 30 h 135"/>
                  <a:gd name="T26" fmla="*/ 16 w 60"/>
                  <a:gd name="T27" fmla="*/ 49 h 135"/>
                  <a:gd name="T28" fmla="*/ 23 w 60"/>
                  <a:gd name="T29" fmla="*/ 70 h 135"/>
                  <a:gd name="T30" fmla="*/ 30 w 60"/>
                  <a:gd name="T31" fmla="*/ 89 h 135"/>
                  <a:gd name="T32" fmla="*/ 38 w 60"/>
                  <a:gd name="T33" fmla="*/ 108 h 135"/>
                  <a:gd name="T34" fmla="*/ 45 w 60"/>
                  <a:gd name="T35" fmla="*/ 124 h 135"/>
                  <a:gd name="T36" fmla="*/ 52 w 60"/>
                  <a:gd name="T37" fmla="*/ 135 h 135"/>
                  <a:gd name="T38" fmla="*/ 53 w 60"/>
                  <a:gd name="T39" fmla="*/ 135 h 135"/>
                  <a:gd name="T40" fmla="*/ 58 w 60"/>
                  <a:gd name="T41" fmla="*/ 130 h 13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0"/>
                  <a:gd name="T64" fmla="*/ 0 h 135"/>
                  <a:gd name="T65" fmla="*/ 60 w 60"/>
                  <a:gd name="T66" fmla="*/ 135 h 13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0" h="135">
                    <a:moveTo>
                      <a:pt x="58" y="130"/>
                    </a:moveTo>
                    <a:lnTo>
                      <a:pt x="60" y="130"/>
                    </a:lnTo>
                    <a:lnTo>
                      <a:pt x="52" y="121"/>
                    </a:lnTo>
                    <a:lnTo>
                      <a:pt x="45" y="105"/>
                    </a:lnTo>
                    <a:lnTo>
                      <a:pt x="38" y="87"/>
                    </a:lnTo>
                    <a:lnTo>
                      <a:pt x="30" y="67"/>
                    </a:lnTo>
                    <a:lnTo>
                      <a:pt x="23" y="47"/>
                    </a:lnTo>
                    <a:lnTo>
                      <a:pt x="16" y="27"/>
                    </a:lnTo>
                    <a:lnTo>
                      <a:pt x="11" y="11"/>
                    </a:lnTo>
                    <a:lnTo>
                      <a:pt x="7" y="0"/>
                    </a:lnTo>
                    <a:lnTo>
                      <a:pt x="0" y="3"/>
                    </a:lnTo>
                    <a:lnTo>
                      <a:pt x="3" y="14"/>
                    </a:lnTo>
                    <a:lnTo>
                      <a:pt x="8" y="30"/>
                    </a:lnTo>
                    <a:lnTo>
                      <a:pt x="16" y="49"/>
                    </a:lnTo>
                    <a:lnTo>
                      <a:pt x="23" y="70"/>
                    </a:lnTo>
                    <a:lnTo>
                      <a:pt x="30" y="89"/>
                    </a:lnTo>
                    <a:lnTo>
                      <a:pt x="38" y="108"/>
                    </a:lnTo>
                    <a:lnTo>
                      <a:pt x="45" y="124"/>
                    </a:lnTo>
                    <a:lnTo>
                      <a:pt x="52" y="135"/>
                    </a:lnTo>
                    <a:lnTo>
                      <a:pt x="53" y="135"/>
                    </a:lnTo>
                    <a:lnTo>
                      <a:pt x="58" y="1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18" name="Freeform 404"/>
              <p:cNvSpPr>
                <a:spLocks/>
              </p:cNvSpPr>
              <p:nvPr/>
            </p:nvSpPr>
            <p:spPr bwMode="auto">
              <a:xfrm>
                <a:off x="3135" y="2962"/>
                <a:ext cx="177" cy="184"/>
              </a:xfrm>
              <a:custGeom>
                <a:avLst/>
                <a:gdLst>
                  <a:gd name="T0" fmla="*/ 177 w 177"/>
                  <a:gd name="T1" fmla="*/ 177 h 184"/>
                  <a:gd name="T2" fmla="*/ 177 w 177"/>
                  <a:gd name="T3" fmla="*/ 177 h 184"/>
                  <a:gd name="T4" fmla="*/ 155 w 177"/>
                  <a:gd name="T5" fmla="*/ 162 h 184"/>
                  <a:gd name="T6" fmla="*/ 130 w 177"/>
                  <a:gd name="T7" fmla="*/ 141 h 184"/>
                  <a:gd name="T8" fmla="*/ 103 w 177"/>
                  <a:gd name="T9" fmla="*/ 114 h 184"/>
                  <a:gd name="T10" fmla="*/ 76 w 177"/>
                  <a:gd name="T11" fmla="*/ 85 h 184"/>
                  <a:gd name="T12" fmla="*/ 53 w 177"/>
                  <a:gd name="T13" fmla="*/ 57 h 184"/>
                  <a:gd name="T14" fmla="*/ 32 w 177"/>
                  <a:gd name="T15" fmla="*/ 31 h 184"/>
                  <a:gd name="T16" fmla="*/ 16 w 177"/>
                  <a:gd name="T17" fmla="*/ 12 h 184"/>
                  <a:gd name="T18" fmla="*/ 5 w 177"/>
                  <a:gd name="T19" fmla="*/ 0 h 184"/>
                  <a:gd name="T20" fmla="*/ 0 w 177"/>
                  <a:gd name="T21" fmla="*/ 5 h 184"/>
                  <a:gd name="T22" fmla="*/ 9 w 177"/>
                  <a:gd name="T23" fmla="*/ 17 h 184"/>
                  <a:gd name="T24" fmla="*/ 25 w 177"/>
                  <a:gd name="T25" fmla="*/ 36 h 184"/>
                  <a:gd name="T26" fmla="*/ 46 w 177"/>
                  <a:gd name="T27" fmla="*/ 62 h 184"/>
                  <a:gd name="T28" fmla="*/ 71 w 177"/>
                  <a:gd name="T29" fmla="*/ 90 h 184"/>
                  <a:gd name="T30" fmla="*/ 98 w 177"/>
                  <a:gd name="T31" fmla="*/ 119 h 184"/>
                  <a:gd name="T32" fmla="*/ 125 w 177"/>
                  <a:gd name="T33" fmla="*/ 146 h 184"/>
                  <a:gd name="T34" fmla="*/ 150 w 177"/>
                  <a:gd name="T35" fmla="*/ 169 h 184"/>
                  <a:gd name="T36" fmla="*/ 175 w 177"/>
                  <a:gd name="T37" fmla="*/ 184 h 184"/>
                  <a:gd name="T38" fmla="*/ 175 w 177"/>
                  <a:gd name="T39" fmla="*/ 184 h 184"/>
                  <a:gd name="T40" fmla="*/ 177 w 177"/>
                  <a:gd name="T41" fmla="*/ 177 h 18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7"/>
                  <a:gd name="T64" fmla="*/ 0 h 184"/>
                  <a:gd name="T65" fmla="*/ 177 w 177"/>
                  <a:gd name="T66" fmla="*/ 184 h 18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7" h="184">
                    <a:moveTo>
                      <a:pt x="177" y="177"/>
                    </a:moveTo>
                    <a:lnTo>
                      <a:pt x="177" y="177"/>
                    </a:lnTo>
                    <a:lnTo>
                      <a:pt x="155" y="162"/>
                    </a:lnTo>
                    <a:lnTo>
                      <a:pt x="130" y="141"/>
                    </a:lnTo>
                    <a:lnTo>
                      <a:pt x="103" y="114"/>
                    </a:lnTo>
                    <a:lnTo>
                      <a:pt x="76" y="85"/>
                    </a:lnTo>
                    <a:lnTo>
                      <a:pt x="53" y="57"/>
                    </a:lnTo>
                    <a:lnTo>
                      <a:pt x="32" y="31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9" y="17"/>
                    </a:lnTo>
                    <a:lnTo>
                      <a:pt x="25" y="36"/>
                    </a:lnTo>
                    <a:lnTo>
                      <a:pt x="46" y="62"/>
                    </a:lnTo>
                    <a:lnTo>
                      <a:pt x="71" y="90"/>
                    </a:lnTo>
                    <a:lnTo>
                      <a:pt x="98" y="119"/>
                    </a:lnTo>
                    <a:lnTo>
                      <a:pt x="125" y="146"/>
                    </a:lnTo>
                    <a:lnTo>
                      <a:pt x="150" y="169"/>
                    </a:lnTo>
                    <a:lnTo>
                      <a:pt x="175" y="184"/>
                    </a:lnTo>
                    <a:lnTo>
                      <a:pt x="177" y="17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19" name="Freeform 405"/>
              <p:cNvSpPr>
                <a:spLocks/>
              </p:cNvSpPr>
              <p:nvPr/>
            </p:nvSpPr>
            <p:spPr bwMode="auto">
              <a:xfrm>
                <a:off x="3310" y="3124"/>
                <a:ext cx="291" cy="73"/>
              </a:xfrm>
              <a:custGeom>
                <a:avLst/>
                <a:gdLst>
                  <a:gd name="T0" fmla="*/ 290 w 291"/>
                  <a:gd name="T1" fmla="*/ 5 h 73"/>
                  <a:gd name="T2" fmla="*/ 284 w 291"/>
                  <a:gd name="T3" fmla="*/ 0 h 73"/>
                  <a:gd name="T4" fmla="*/ 252 w 291"/>
                  <a:gd name="T5" fmla="*/ 21 h 73"/>
                  <a:gd name="T6" fmla="*/ 225 w 291"/>
                  <a:gd name="T7" fmla="*/ 36 h 73"/>
                  <a:gd name="T8" fmla="*/ 200 w 291"/>
                  <a:gd name="T9" fmla="*/ 49 h 73"/>
                  <a:gd name="T10" fmla="*/ 175 w 291"/>
                  <a:gd name="T11" fmla="*/ 57 h 73"/>
                  <a:gd name="T12" fmla="*/ 155 w 291"/>
                  <a:gd name="T13" fmla="*/ 63 h 73"/>
                  <a:gd name="T14" fmla="*/ 135 w 291"/>
                  <a:gd name="T15" fmla="*/ 66 h 73"/>
                  <a:gd name="T16" fmla="*/ 117 w 291"/>
                  <a:gd name="T17" fmla="*/ 66 h 73"/>
                  <a:gd name="T18" fmla="*/ 101 w 291"/>
                  <a:gd name="T19" fmla="*/ 63 h 73"/>
                  <a:gd name="T20" fmla="*/ 86 w 291"/>
                  <a:gd name="T21" fmla="*/ 58 h 73"/>
                  <a:gd name="T22" fmla="*/ 73 w 291"/>
                  <a:gd name="T23" fmla="*/ 54 h 73"/>
                  <a:gd name="T24" fmla="*/ 60 w 291"/>
                  <a:gd name="T25" fmla="*/ 47 h 73"/>
                  <a:gd name="T26" fmla="*/ 49 w 291"/>
                  <a:gd name="T27" fmla="*/ 40 h 73"/>
                  <a:gd name="T28" fmla="*/ 38 w 291"/>
                  <a:gd name="T29" fmla="*/ 33 h 73"/>
                  <a:gd name="T30" fmla="*/ 25 w 291"/>
                  <a:gd name="T31" fmla="*/ 27 h 73"/>
                  <a:gd name="T32" fmla="*/ 13 w 291"/>
                  <a:gd name="T33" fmla="*/ 19 h 73"/>
                  <a:gd name="T34" fmla="*/ 2 w 291"/>
                  <a:gd name="T35" fmla="*/ 15 h 73"/>
                  <a:gd name="T36" fmla="*/ 0 w 291"/>
                  <a:gd name="T37" fmla="*/ 22 h 73"/>
                  <a:gd name="T38" fmla="*/ 11 w 291"/>
                  <a:gd name="T39" fmla="*/ 27 h 73"/>
                  <a:gd name="T40" fmla="*/ 21 w 291"/>
                  <a:gd name="T41" fmla="*/ 34 h 73"/>
                  <a:gd name="T42" fmla="*/ 33 w 291"/>
                  <a:gd name="T43" fmla="*/ 40 h 73"/>
                  <a:gd name="T44" fmla="*/ 44 w 291"/>
                  <a:gd name="T45" fmla="*/ 47 h 73"/>
                  <a:gd name="T46" fmla="*/ 57 w 291"/>
                  <a:gd name="T47" fmla="*/ 55 h 73"/>
                  <a:gd name="T48" fmla="*/ 71 w 291"/>
                  <a:gd name="T49" fmla="*/ 61 h 73"/>
                  <a:gd name="T50" fmla="*/ 84 w 291"/>
                  <a:gd name="T51" fmla="*/ 66 h 73"/>
                  <a:gd name="T52" fmla="*/ 101 w 291"/>
                  <a:gd name="T53" fmla="*/ 71 h 73"/>
                  <a:gd name="T54" fmla="*/ 117 w 291"/>
                  <a:gd name="T55" fmla="*/ 73 h 73"/>
                  <a:gd name="T56" fmla="*/ 135 w 291"/>
                  <a:gd name="T57" fmla="*/ 73 h 73"/>
                  <a:gd name="T58" fmla="*/ 155 w 291"/>
                  <a:gd name="T59" fmla="*/ 71 h 73"/>
                  <a:gd name="T60" fmla="*/ 178 w 291"/>
                  <a:gd name="T61" fmla="*/ 65 h 73"/>
                  <a:gd name="T62" fmla="*/ 202 w 291"/>
                  <a:gd name="T63" fmla="*/ 56 h 73"/>
                  <a:gd name="T64" fmla="*/ 228 w 291"/>
                  <a:gd name="T65" fmla="*/ 44 h 73"/>
                  <a:gd name="T66" fmla="*/ 257 w 291"/>
                  <a:gd name="T67" fmla="*/ 28 h 73"/>
                  <a:gd name="T68" fmla="*/ 289 w 291"/>
                  <a:gd name="T69" fmla="*/ 7 h 73"/>
                  <a:gd name="T70" fmla="*/ 283 w 291"/>
                  <a:gd name="T71" fmla="*/ 2 h 73"/>
                  <a:gd name="T72" fmla="*/ 289 w 291"/>
                  <a:gd name="T73" fmla="*/ 7 h 73"/>
                  <a:gd name="T74" fmla="*/ 291 w 291"/>
                  <a:gd name="T75" fmla="*/ 5 h 73"/>
                  <a:gd name="T76" fmla="*/ 290 w 291"/>
                  <a:gd name="T77" fmla="*/ 1 h 73"/>
                  <a:gd name="T78" fmla="*/ 288 w 291"/>
                  <a:gd name="T79" fmla="*/ 0 h 73"/>
                  <a:gd name="T80" fmla="*/ 284 w 291"/>
                  <a:gd name="T81" fmla="*/ 0 h 73"/>
                  <a:gd name="T82" fmla="*/ 290 w 291"/>
                  <a:gd name="T83" fmla="*/ 5 h 7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91"/>
                  <a:gd name="T127" fmla="*/ 0 h 73"/>
                  <a:gd name="T128" fmla="*/ 291 w 291"/>
                  <a:gd name="T129" fmla="*/ 73 h 7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91" h="73">
                    <a:moveTo>
                      <a:pt x="290" y="5"/>
                    </a:moveTo>
                    <a:lnTo>
                      <a:pt x="284" y="0"/>
                    </a:lnTo>
                    <a:lnTo>
                      <a:pt x="252" y="21"/>
                    </a:lnTo>
                    <a:lnTo>
                      <a:pt x="225" y="36"/>
                    </a:lnTo>
                    <a:lnTo>
                      <a:pt x="200" y="49"/>
                    </a:lnTo>
                    <a:lnTo>
                      <a:pt x="175" y="57"/>
                    </a:lnTo>
                    <a:lnTo>
                      <a:pt x="155" y="63"/>
                    </a:lnTo>
                    <a:lnTo>
                      <a:pt x="135" y="66"/>
                    </a:lnTo>
                    <a:lnTo>
                      <a:pt x="117" y="66"/>
                    </a:lnTo>
                    <a:lnTo>
                      <a:pt x="101" y="63"/>
                    </a:lnTo>
                    <a:lnTo>
                      <a:pt x="86" y="58"/>
                    </a:lnTo>
                    <a:lnTo>
                      <a:pt x="73" y="54"/>
                    </a:lnTo>
                    <a:lnTo>
                      <a:pt x="60" y="47"/>
                    </a:lnTo>
                    <a:lnTo>
                      <a:pt x="49" y="40"/>
                    </a:lnTo>
                    <a:lnTo>
                      <a:pt x="38" y="33"/>
                    </a:lnTo>
                    <a:lnTo>
                      <a:pt x="25" y="27"/>
                    </a:lnTo>
                    <a:lnTo>
                      <a:pt x="13" y="19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11" y="27"/>
                    </a:lnTo>
                    <a:lnTo>
                      <a:pt x="21" y="34"/>
                    </a:lnTo>
                    <a:lnTo>
                      <a:pt x="33" y="40"/>
                    </a:lnTo>
                    <a:lnTo>
                      <a:pt x="44" y="47"/>
                    </a:lnTo>
                    <a:lnTo>
                      <a:pt x="57" y="55"/>
                    </a:lnTo>
                    <a:lnTo>
                      <a:pt x="71" y="61"/>
                    </a:lnTo>
                    <a:lnTo>
                      <a:pt x="84" y="66"/>
                    </a:lnTo>
                    <a:lnTo>
                      <a:pt x="101" y="71"/>
                    </a:lnTo>
                    <a:lnTo>
                      <a:pt x="117" y="73"/>
                    </a:lnTo>
                    <a:lnTo>
                      <a:pt x="135" y="73"/>
                    </a:lnTo>
                    <a:lnTo>
                      <a:pt x="155" y="71"/>
                    </a:lnTo>
                    <a:lnTo>
                      <a:pt x="178" y="65"/>
                    </a:lnTo>
                    <a:lnTo>
                      <a:pt x="202" y="56"/>
                    </a:lnTo>
                    <a:lnTo>
                      <a:pt x="228" y="44"/>
                    </a:lnTo>
                    <a:lnTo>
                      <a:pt x="257" y="28"/>
                    </a:lnTo>
                    <a:lnTo>
                      <a:pt x="289" y="7"/>
                    </a:lnTo>
                    <a:lnTo>
                      <a:pt x="283" y="2"/>
                    </a:lnTo>
                    <a:lnTo>
                      <a:pt x="289" y="7"/>
                    </a:lnTo>
                    <a:lnTo>
                      <a:pt x="291" y="5"/>
                    </a:lnTo>
                    <a:lnTo>
                      <a:pt x="290" y="1"/>
                    </a:lnTo>
                    <a:lnTo>
                      <a:pt x="288" y="0"/>
                    </a:lnTo>
                    <a:lnTo>
                      <a:pt x="284" y="0"/>
                    </a:lnTo>
                    <a:lnTo>
                      <a:pt x="29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320" name="Freeform 406"/>
              <p:cNvSpPr>
                <a:spLocks/>
              </p:cNvSpPr>
              <p:nvPr/>
            </p:nvSpPr>
            <p:spPr bwMode="auto">
              <a:xfrm>
                <a:off x="3533" y="3126"/>
                <a:ext cx="67" cy="130"/>
              </a:xfrm>
              <a:custGeom>
                <a:avLst/>
                <a:gdLst>
                  <a:gd name="T0" fmla="*/ 16 w 67"/>
                  <a:gd name="T1" fmla="*/ 122 h 130"/>
                  <a:gd name="T2" fmla="*/ 16 w 67"/>
                  <a:gd name="T3" fmla="*/ 122 h 130"/>
                  <a:gd name="T4" fmla="*/ 9 w 67"/>
                  <a:gd name="T5" fmla="*/ 121 h 130"/>
                  <a:gd name="T6" fmla="*/ 7 w 67"/>
                  <a:gd name="T7" fmla="*/ 114 h 130"/>
                  <a:gd name="T8" fmla="*/ 12 w 67"/>
                  <a:gd name="T9" fmla="*/ 99 h 130"/>
                  <a:gd name="T10" fmla="*/ 22 w 67"/>
                  <a:gd name="T11" fmla="*/ 80 h 130"/>
                  <a:gd name="T12" fmla="*/ 34 w 67"/>
                  <a:gd name="T13" fmla="*/ 60 h 130"/>
                  <a:gd name="T14" fmla="*/ 46 w 67"/>
                  <a:gd name="T15" fmla="*/ 39 h 130"/>
                  <a:gd name="T16" fmla="*/ 59 w 67"/>
                  <a:gd name="T17" fmla="*/ 20 h 130"/>
                  <a:gd name="T18" fmla="*/ 67 w 67"/>
                  <a:gd name="T19" fmla="*/ 3 h 130"/>
                  <a:gd name="T20" fmla="*/ 60 w 67"/>
                  <a:gd name="T21" fmla="*/ 0 h 130"/>
                  <a:gd name="T22" fmla="*/ 51 w 67"/>
                  <a:gd name="T23" fmla="*/ 15 h 130"/>
                  <a:gd name="T24" fmla="*/ 39 w 67"/>
                  <a:gd name="T25" fmla="*/ 34 h 130"/>
                  <a:gd name="T26" fmla="*/ 27 w 67"/>
                  <a:gd name="T27" fmla="*/ 55 h 130"/>
                  <a:gd name="T28" fmla="*/ 15 w 67"/>
                  <a:gd name="T29" fmla="*/ 77 h 130"/>
                  <a:gd name="T30" fmla="*/ 5 w 67"/>
                  <a:gd name="T31" fmla="*/ 97 h 130"/>
                  <a:gd name="T32" fmla="*/ 0 w 67"/>
                  <a:gd name="T33" fmla="*/ 114 h 130"/>
                  <a:gd name="T34" fmla="*/ 4 w 67"/>
                  <a:gd name="T35" fmla="*/ 126 h 130"/>
                  <a:gd name="T36" fmla="*/ 16 w 67"/>
                  <a:gd name="T37" fmla="*/ 130 h 130"/>
                  <a:gd name="T38" fmla="*/ 16 w 67"/>
                  <a:gd name="T39" fmla="*/ 130 h 130"/>
                  <a:gd name="T40" fmla="*/ 16 w 67"/>
                  <a:gd name="T41" fmla="*/ 122 h 13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7"/>
                  <a:gd name="T64" fmla="*/ 0 h 130"/>
                  <a:gd name="T65" fmla="*/ 67 w 67"/>
                  <a:gd name="T66" fmla="*/ 130 h 13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7" h="130">
                    <a:moveTo>
                      <a:pt x="16" y="122"/>
                    </a:moveTo>
                    <a:lnTo>
                      <a:pt x="16" y="122"/>
                    </a:lnTo>
                    <a:lnTo>
                      <a:pt x="9" y="121"/>
                    </a:lnTo>
                    <a:lnTo>
                      <a:pt x="7" y="114"/>
                    </a:lnTo>
                    <a:lnTo>
                      <a:pt x="12" y="99"/>
                    </a:lnTo>
                    <a:lnTo>
                      <a:pt x="22" y="80"/>
                    </a:lnTo>
                    <a:lnTo>
                      <a:pt x="34" y="60"/>
                    </a:lnTo>
                    <a:lnTo>
                      <a:pt x="46" y="39"/>
                    </a:lnTo>
                    <a:lnTo>
                      <a:pt x="59" y="20"/>
                    </a:lnTo>
                    <a:lnTo>
                      <a:pt x="67" y="3"/>
                    </a:lnTo>
                    <a:lnTo>
                      <a:pt x="60" y="0"/>
                    </a:lnTo>
                    <a:lnTo>
                      <a:pt x="51" y="15"/>
                    </a:lnTo>
                    <a:lnTo>
                      <a:pt x="39" y="34"/>
                    </a:lnTo>
                    <a:lnTo>
                      <a:pt x="27" y="55"/>
                    </a:lnTo>
                    <a:lnTo>
                      <a:pt x="15" y="77"/>
                    </a:lnTo>
                    <a:lnTo>
                      <a:pt x="5" y="97"/>
                    </a:lnTo>
                    <a:lnTo>
                      <a:pt x="0" y="114"/>
                    </a:lnTo>
                    <a:lnTo>
                      <a:pt x="4" y="126"/>
                    </a:lnTo>
                    <a:lnTo>
                      <a:pt x="16" y="130"/>
                    </a:lnTo>
                    <a:lnTo>
                      <a:pt x="16" y="1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7655" name="Group 608"/>
            <p:cNvGrpSpPr>
              <a:grpSpLocks/>
            </p:cNvGrpSpPr>
            <p:nvPr/>
          </p:nvGrpSpPr>
          <p:grpSpPr bwMode="auto">
            <a:xfrm>
              <a:off x="2963" y="1907"/>
              <a:ext cx="1607" cy="1478"/>
              <a:chOff x="2963" y="1907"/>
              <a:chExt cx="1607" cy="1478"/>
            </a:xfrm>
          </p:grpSpPr>
          <p:sp>
            <p:nvSpPr>
              <p:cNvPr id="27921" name="Freeform 408"/>
              <p:cNvSpPr>
                <a:spLocks/>
              </p:cNvSpPr>
              <p:nvPr/>
            </p:nvSpPr>
            <p:spPr bwMode="auto">
              <a:xfrm>
                <a:off x="3549" y="3247"/>
                <a:ext cx="45" cy="18"/>
              </a:xfrm>
              <a:custGeom>
                <a:avLst/>
                <a:gdLst>
                  <a:gd name="T0" fmla="*/ 44 w 45"/>
                  <a:gd name="T1" fmla="*/ 11 h 18"/>
                  <a:gd name="T2" fmla="*/ 45 w 45"/>
                  <a:gd name="T3" fmla="*/ 11 h 18"/>
                  <a:gd name="T4" fmla="*/ 39 w 45"/>
                  <a:gd name="T5" fmla="*/ 9 h 18"/>
                  <a:gd name="T6" fmla="*/ 34 w 45"/>
                  <a:gd name="T7" fmla="*/ 6 h 18"/>
                  <a:gd name="T8" fmla="*/ 29 w 45"/>
                  <a:gd name="T9" fmla="*/ 4 h 18"/>
                  <a:gd name="T10" fmla="*/ 23 w 45"/>
                  <a:gd name="T11" fmla="*/ 3 h 18"/>
                  <a:gd name="T12" fmla="*/ 18 w 45"/>
                  <a:gd name="T13" fmla="*/ 1 h 18"/>
                  <a:gd name="T14" fmla="*/ 12 w 45"/>
                  <a:gd name="T15" fmla="*/ 0 h 18"/>
                  <a:gd name="T16" fmla="*/ 6 w 45"/>
                  <a:gd name="T17" fmla="*/ 0 h 18"/>
                  <a:gd name="T18" fmla="*/ 0 w 45"/>
                  <a:gd name="T19" fmla="*/ 1 h 18"/>
                  <a:gd name="T20" fmla="*/ 0 w 45"/>
                  <a:gd name="T21" fmla="*/ 9 h 18"/>
                  <a:gd name="T22" fmla="*/ 6 w 45"/>
                  <a:gd name="T23" fmla="*/ 10 h 18"/>
                  <a:gd name="T24" fmla="*/ 12 w 45"/>
                  <a:gd name="T25" fmla="*/ 10 h 18"/>
                  <a:gd name="T26" fmla="*/ 18 w 45"/>
                  <a:gd name="T27" fmla="*/ 9 h 18"/>
                  <a:gd name="T28" fmla="*/ 23 w 45"/>
                  <a:gd name="T29" fmla="*/ 10 h 18"/>
                  <a:gd name="T30" fmla="*/ 27 w 45"/>
                  <a:gd name="T31" fmla="*/ 11 h 18"/>
                  <a:gd name="T32" fmla="*/ 32 w 45"/>
                  <a:gd name="T33" fmla="*/ 13 h 18"/>
                  <a:gd name="T34" fmla="*/ 36 w 45"/>
                  <a:gd name="T35" fmla="*/ 16 h 18"/>
                  <a:gd name="T36" fmla="*/ 40 w 45"/>
                  <a:gd name="T37" fmla="*/ 18 h 18"/>
                  <a:gd name="T38" fmla="*/ 41 w 45"/>
                  <a:gd name="T39" fmla="*/ 18 h 18"/>
                  <a:gd name="T40" fmla="*/ 44 w 45"/>
                  <a:gd name="T41" fmla="*/ 11 h 1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5"/>
                  <a:gd name="T64" fmla="*/ 0 h 18"/>
                  <a:gd name="T65" fmla="*/ 45 w 45"/>
                  <a:gd name="T66" fmla="*/ 18 h 1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5" h="18">
                    <a:moveTo>
                      <a:pt x="44" y="11"/>
                    </a:moveTo>
                    <a:lnTo>
                      <a:pt x="45" y="11"/>
                    </a:lnTo>
                    <a:lnTo>
                      <a:pt x="39" y="9"/>
                    </a:lnTo>
                    <a:lnTo>
                      <a:pt x="34" y="6"/>
                    </a:lnTo>
                    <a:lnTo>
                      <a:pt x="29" y="4"/>
                    </a:lnTo>
                    <a:lnTo>
                      <a:pt x="23" y="3"/>
                    </a:lnTo>
                    <a:lnTo>
                      <a:pt x="18" y="1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0" y="9"/>
                    </a:lnTo>
                    <a:lnTo>
                      <a:pt x="6" y="10"/>
                    </a:lnTo>
                    <a:lnTo>
                      <a:pt x="12" y="10"/>
                    </a:lnTo>
                    <a:lnTo>
                      <a:pt x="18" y="9"/>
                    </a:lnTo>
                    <a:lnTo>
                      <a:pt x="23" y="10"/>
                    </a:lnTo>
                    <a:lnTo>
                      <a:pt x="27" y="11"/>
                    </a:lnTo>
                    <a:lnTo>
                      <a:pt x="32" y="13"/>
                    </a:lnTo>
                    <a:lnTo>
                      <a:pt x="36" y="16"/>
                    </a:lnTo>
                    <a:lnTo>
                      <a:pt x="40" y="18"/>
                    </a:lnTo>
                    <a:lnTo>
                      <a:pt x="41" y="18"/>
                    </a:lnTo>
                    <a:lnTo>
                      <a:pt x="44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22" name="Freeform 409"/>
              <p:cNvSpPr>
                <a:spLocks/>
              </p:cNvSpPr>
              <p:nvPr/>
            </p:nvSpPr>
            <p:spPr bwMode="auto">
              <a:xfrm>
                <a:off x="3590" y="3253"/>
                <a:ext cx="49" cy="16"/>
              </a:xfrm>
              <a:custGeom>
                <a:avLst/>
                <a:gdLst>
                  <a:gd name="T0" fmla="*/ 42 w 49"/>
                  <a:gd name="T1" fmla="*/ 0 h 16"/>
                  <a:gd name="T2" fmla="*/ 42 w 49"/>
                  <a:gd name="T3" fmla="*/ 0 h 16"/>
                  <a:gd name="T4" fmla="*/ 41 w 49"/>
                  <a:gd name="T5" fmla="*/ 1 h 16"/>
                  <a:gd name="T6" fmla="*/ 37 w 49"/>
                  <a:gd name="T7" fmla="*/ 4 h 16"/>
                  <a:gd name="T8" fmla="*/ 32 w 49"/>
                  <a:gd name="T9" fmla="*/ 6 h 16"/>
                  <a:gd name="T10" fmla="*/ 27 w 49"/>
                  <a:gd name="T11" fmla="*/ 7 h 16"/>
                  <a:gd name="T12" fmla="*/ 20 w 49"/>
                  <a:gd name="T13" fmla="*/ 9 h 16"/>
                  <a:gd name="T14" fmla="*/ 14 w 49"/>
                  <a:gd name="T15" fmla="*/ 9 h 16"/>
                  <a:gd name="T16" fmla="*/ 9 w 49"/>
                  <a:gd name="T17" fmla="*/ 7 h 16"/>
                  <a:gd name="T18" fmla="*/ 3 w 49"/>
                  <a:gd name="T19" fmla="*/ 5 h 16"/>
                  <a:gd name="T20" fmla="*/ 0 w 49"/>
                  <a:gd name="T21" fmla="*/ 12 h 16"/>
                  <a:gd name="T22" fmla="*/ 6 w 49"/>
                  <a:gd name="T23" fmla="*/ 15 h 16"/>
                  <a:gd name="T24" fmla="*/ 14 w 49"/>
                  <a:gd name="T25" fmla="*/ 16 h 16"/>
                  <a:gd name="T26" fmla="*/ 20 w 49"/>
                  <a:gd name="T27" fmla="*/ 16 h 16"/>
                  <a:gd name="T28" fmla="*/ 27 w 49"/>
                  <a:gd name="T29" fmla="*/ 15 h 16"/>
                  <a:gd name="T30" fmla="*/ 34 w 49"/>
                  <a:gd name="T31" fmla="*/ 14 h 16"/>
                  <a:gd name="T32" fmla="*/ 39 w 49"/>
                  <a:gd name="T33" fmla="*/ 11 h 16"/>
                  <a:gd name="T34" fmla="*/ 45 w 49"/>
                  <a:gd name="T35" fmla="*/ 9 h 16"/>
                  <a:gd name="T36" fmla="*/ 49 w 49"/>
                  <a:gd name="T37" fmla="*/ 5 h 16"/>
                  <a:gd name="T38" fmla="*/ 49 w 49"/>
                  <a:gd name="T39" fmla="*/ 5 h 16"/>
                  <a:gd name="T40" fmla="*/ 42 w 49"/>
                  <a:gd name="T41" fmla="*/ 0 h 1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9"/>
                  <a:gd name="T64" fmla="*/ 0 h 16"/>
                  <a:gd name="T65" fmla="*/ 49 w 49"/>
                  <a:gd name="T66" fmla="*/ 16 h 1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9" h="16">
                    <a:moveTo>
                      <a:pt x="42" y="0"/>
                    </a:moveTo>
                    <a:lnTo>
                      <a:pt x="42" y="0"/>
                    </a:lnTo>
                    <a:lnTo>
                      <a:pt x="41" y="1"/>
                    </a:lnTo>
                    <a:lnTo>
                      <a:pt x="37" y="4"/>
                    </a:lnTo>
                    <a:lnTo>
                      <a:pt x="32" y="6"/>
                    </a:lnTo>
                    <a:lnTo>
                      <a:pt x="27" y="7"/>
                    </a:lnTo>
                    <a:lnTo>
                      <a:pt x="20" y="9"/>
                    </a:lnTo>
                    <a:lnTo>
                      <a:pt x="14" y="9"/>
                    </a:lnTo>
                    <a:lnTo>
                      <a:pt x="9" y="7"/>
                    </a:lnTo>
                    <a:lnTo>
                      <a:pt x="3" y="5"/>
                    </a:lnTo>
                    <a:lnTo>
                      <a:pt x="0" y="12"/>
                    </a:lnTo>
                    <a:lnTo>
                      <a:pt x="6" y="15"/>
                    </a:lnTo>
                    <a:lnTo>
                      <a:pt x="14" y="16"/>
                    </a:lnTo>
                    <a:lnTo>
                      <a:pt x="20" y="16"/>
                    </a:lnTo>
                    <a:lnTo>
                      <a:pt x="27" y="15"/>
                    </a:lnTo>
                    <a:lnTo>
                      <a:pt x="34" y="14"/>
                    </a:lnTo>
                    <a:lnTo>
                      <a:pt x="39" y="11"/>
                    </a:lnTo>
                    <a:lnTo>
                      <a:pt x="45" y="9"/>
                    </a:lnTo>
                    <a:lnTo>
                      <a:pt x="49" y="5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23" name="Freeform 410"/>
              <p:cNvSpPr>
                <a:spLocks/>
              </p:cNvSpPr>
              <p:nvPr/>
            </p:nvSpPr>
            <p:spPr bwMode="auto">
              <a:xfrm>
                <a:off x="3632" y="3245"/>
                <a:ext cx="79" cy="18"/>
              </a:xfrm>
              <a:custGeom>
                <a:avLst/>
                <a:gdLst>
                  <a:gd name="T0" fmla="*/ 79 w 79"/>
                  <a:gd name="T1" fmla="*/ 11 h 18"/>
                  <a:gd name="T2" fmla="*/ 79 w 79"/>
                  <a:gd name="T3" fmla="*/ 11 h 18"/>
                  <a:gd name="T4" fmla="*/ 70 w 79"/>
                  <a:gd name="T5" fmla="*/ 7 h 18"/>
                  <a:gd name="T6" fmla="*/ 58 w 79"/>
                  <a:gd name="T7" fmla="*/ 3 h 18"/>
                  <a:gd name="T8" fmla="*/ 47 w 79"/>
                  <a:gd name="T9" fmla="*/ 2 h 18"/>
                  <a:gd name="T10" fmla="*/ 36 w 79"/>
                  <a:gd name="T11" fmla="*/ 0 h 18"/>
                  <a:gd name="T12" fmla="*/ 24 w 79"/>
                  <a:gd name="T13" fmla="*/ 0 h 18"/>
                  <a:gd name="T14" fmla="*/ 16 w 79"/>
                  <a:gd name="T15" fmla="*/ 2 h 18"/>
                  <a:gd name="T16" fmla="*/ 6 w 79"/>
                  <a:gd name="T17" fmla="*/ 5 h 18"/>
                  <a:gd name="T18" fmla="*/ 0 w 79"/>
                  <a:gd name="T19" fmla="*/ 8 h 18"/>
                  <a:gd name="T20" fmla="*/ 7 w 79"/>
                  <a:gd name="T21" fmla="*/ 13 h 18"/>
                  <a:gd name="T22" fmla="*/ 8 w 79"/>
                  <a:gd name="T23" fmla="*/ 12 h 18"/>
                  <a:gd name="T24" fmla="*/ 16 w 79"/>
                  <a:gd name="T25" fmla="*/ 9 h 18"/>
                  <a:gd name="T26" fmla="*/ 24 w 79"/>
                  <a:gd name="T27" fmla="*/ 9 h 18"/>
                  <a:gd name="T28" fmla="*/ 36 w 79"/>
                  <a:gd name="T29" fmla="*/ 9 h 18"/>
                  <a:gd name="T30" fmla="*/ 47 w 79"/>
                  <a:gd name="T31" fmla="*/ 9 h 18"/>
                  <a:gd name="T32" fmla="*/ 58 w 79"/>
                  <a:gd name="T33" fmla="*/ 11 h 18"/>
                  <a:gd name="T34" fmla="*/ 68 w 79"/>
                  <a:gd name="T35" fmla="*/ 14 h 18"/>
                  <a:gd name="T36" fmla="*/ 74 w 79"/>
                  <a:gd name="T37" fmla="*/ 18 h 18"/>
                  <a:gd name="T38" fmla="*/ 74 w 79"/>
                  <a:gd name="T39" fmla="*/ 18 h 18"/>
                  <a:gd name="T40" fmla="*/ 79 w 79"/>
                  <a:gd name="T41" fmla="*/ 11 h 1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9"/>
                  <a:gd name="T64" fmla="*/ 0 h 18"/>
                  <a:gd name="T65" fmla="*/ 79 w 79"/>
                  <a:gd name="T66" fmla="*/ 18 h 1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9" h="18">
                    <a:moveTo>
                      <a:pt x="79" y="11"/>
                    </a:moveTo>
                    <a:lnTo>
                      <a:pt x="79" y="11"/>
                    </a:lnTo>
                    <a:lnTo>
                      <a:pt x="70" y="7"/>
                    </a:lnTo>
                    <a:lnTo>
                      <a:pt x="58" y="3"/>
                    </a:lnTo>
                    <a:lnTo>
                      <a:pt x="47" y="2"/>
                    </a:lnTo>
                    <a:lnTo>
                      <a:pt x="36" y="0"/>
                    </a:lnTo>
                    <a:lnTo>
                      <a:pt x="24" y="0"/>
                    </a:lnTo>
                    <a:lnTo>
                      <a:pt x="16" y="2"/>
                    </a:lnTo>
                    <a:lnTo>
                      <a:pt x="6" y="5"/>
                    </a:lnTo>
                    <a:lnTo>
                      <a:pt x="0" y="8"/>
                    </a:lnTo>
                    <a:lnTo>
                      <a:pt x="7" y="13"/>
                    </a:lnTo>
                    <a:lnTo>
                      <a:pt x="8" y="12"/>
                    </a:lnTo>
                    <a:lnTo>
                      <a:pt x="16" y="9"/>
                    </a:lnTo>
                    <a:lnTo>
                      <a:pt x="24" y="9"/>
                    </a:lnTo>
                    <a:lnTo>
                      <a:pt x="36" y="9"/>
                    </a:lnTo>
                    <a:lnTo>
                      <a:pt x="47" y="9"/>
                    </a:lnTo>
                    <a:lnTo>
                      <a:pt x="58" y="11"/>
                    </a:lnTo>
                    <a:lnTo>
                      <a:pt x="68" y="14"/>
                    </a:lnTo>
                    <a:lnTo>
                      <a:pt x="74" y="18"/>
                    </a:lnTo>
                    <a:lnTo>
                      <a:pt x="79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24" name="Freeform 411"/>
              <p:cNvSpPr>
                <a:spLocks/>
              </p:cNvSpPr>
              <p:nvPr/>
            </p:nvSpPr>
            <p:spPr bwMode="auto">
              <a:xfrm>
                <a:off x="3706" y="3256"/>
                <a:ext cx="40" cy="17"/>
              </a:xfrm>
              <a:custGeom>
                <a:avLst/>
                <a:gdLst>
                  <a:gd name="T0" fmla="*/ 36 w 40"/>
                  <a:gd name="T1" fmla="*/ 4 h 17"/>
                  <a:gd name="T2" fmla="*/ 36 w 40"/>
                  <a:gd name="T3" fmla="*/ 4 h 17"/>
                  <a:gd name="T4" fmla="*/ 31 w 40"/>
                  <a:gd name="T5" fmla="*/ 8 h 17"/>
                  <a:gd name="T6" fmla="*/ 25 w 40"/>
                  <a:gd name="T7" fmla="*/ 9 h 17"/>
                  <a:gd name="T8" fmla="*/ 15 w 40"/>
                  <a:gd name="T9" fmla="*/ 7 h 17"/>
                  <a:gd name="T10" fmla="*/ 5 w 40"/>
                  <a:gd name="T11" fmla="*/ 0 h 17"/>
                  <a:gd name="T12" fmla="*/ 0 w 40"/>
                  <a:gd name="T13" fmla="*/ 7 h 17"/>
                  <a:gd name="T14" fmla="*/ 12 w 40"/>
                  <a:gd name="T15" fmla="*/ 14 h 17"/>
                  <a:gd name="T16" fmla="*/ 25 w 40"/>
                  <a:gd name="T17" fmla="*/ 17 h 17"/>
                  <a:gd name="T18" fmla="*/ 33 w 40"/>
                  <a:gd name="T19" fmla="*/ 15 h 17"/>
                  <a:gd name="T20" fmla="*/ 40 w 40"/>
                  <a:gd name="T21" fmla="*/ 12 h 17"/>
                  <a:gd name="T22" fmla="*/ 40 w 40"/>
                  <a:gd name="T23" fmla="*/ 12 h 17"/>
                  <a:gd name="T24" fmla="*/ 36 w 40"/>
                  <a:gd name="T25" fmla="*/ 4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"/>
                  <a:gd name="T40" fmla="*/ 0 h 17"/>
                  <a:gd name="T41" fmla="*/ 40 w 40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" h="17">
                    <a:moveTo>
                      <a:pt x="36" y="4"/>
                    </a:moveTo>
                    <a:lnTo>
                      <a:pt x="36" y="4"/>
                    </a:lnTo>
                    <a:lnTo>
                      <a:pt x="31" y="8"/>
                    </a:lnTo>
                    <a:lnTo>
                      <a:pt x="25" y="9"/>
                    </a:lnTo>
                    <a:lnTo>
                      <a:pt x="15" y="7"/>
                    </a:lnTo>
                    <a:lnTo>
                      <a:pt x="5" y="0"/>
                    </a:lnTo>
                    <a:lnTo>
                      <a:pt x="0" y="7"/>
                    </a:lnTo>
                    <a:lnTo>
                      <a:pt x="12" y="14"/>
                    </a:lnTo>
                    <a:lnTo>
                      <a:pt x="25" y="17"/>
                    </a:lnTo>
                    <a:lnTo>
                      <a:pt x="33" y="15"/>
                    </a:lnTo>
                    <a:lnTo>
                      <a:pt x="40" y="1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25" name="Freeform 412"/>
              <p:cNvSpPr>
                <a:spLocks/>
              </p:cNvSpPr>
              <p:nvPr/>
            </p:nvSpPr>
            <p:spPr bwMode="auto">
              <a:xfrm>
                <a:off x="3742" y="3258"/>
                <a:ext cx="37" cy="16"/>
              </a:xfrm>
              <a:custGeom>
                <a:avLst/>
                <a:gdLst>
                  <a:gd name="T0" fmla="*/ 37 w 37"/>
                  <a:gd name="T1" fmla="*/ 9 h 16"/>
                  <a:gd name="T2" fmla="*/ 37 w 37"/>
                  <a:gd name="T3" fmla="*/ 9 h 16"/>
                  <a:gd name="T4" fmla="*/ 29 w 37"/>
                  <a:gd name="T5" fmla="*/ 5 h 16"/>
                  <a:gd name="T6" fmla="*/ 18 w 37"/>
                  <a:gd name="T7" fmla="*/ 1 h 16"/>
                  <a:gd name="T8" fmla="*/ 8 w 37"/>
                  <a:gd name="T9" fmla="*/ 0 h 16"/>
                  <a:gd name="T10" fmla="*/ 0 w 37"/>
                  <a:gd name="T11" fmla="*/ 2 h 16"/>
                  <a:gd name="T12" fmla="*/ 4 w 37"/>
                  <a:gd name="T13" fmla="*/ 10 h 16"/>
                  <a:gd name="T14" fmla="*/ 8 w 37"/>
                  <a:gd name="T15" fmla="*/ 7 h 16"/>
                  <a:gd name="T16" fmla="*/ 18 w 37"/>
                  <a:gd name="T17" fmla="*/ 9 h 16"/>
                  <a:gd name="T18" fmla="*/ 26 w 37"/>
                  <a:gd name="T19" fmla="*/ 12 h 16"/>
                  <a:gd name="T20" fmla="*/ 32 w 37"/>
                  <a:gd name="T21" fmla="*/ 16 h 16"/>
                  <a:gd name="T22" fmla="*/ 32 w 37"/>
                  <a:gd name="T23" fmla="*/ 16 h 16"/>
                  <a:gd name="T24" fmla="*/ 37 w 37"/>
                  <a:gd name="T25" fmla="*/ 9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7"/>
                  <a:gd name="T40" fmla="*/ 0 h 16"/>
                  <a:gd name="T41" fmla="*/ 37 w 37"/>
                  <a:gd name="T42" fmla="*/ 16 h 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7" h="16">
                    <a:moveTo>
                      <a:pt x="37" y="9"/>
                    </a:moveTo>
                    <a:lnTo>
                      <a:pt x="37" y="9"/>
                    </a:lnTo>
                    <a:lnTo>
                      <a:pt x="29" y="5"/>
                    </a:lnTo>
                    <a:lnTo>
                      <a:pt x="18" y="1"/>
                    </a:lnTo>
                    <a:lnTo>
                      <a:pt x="8" y="0"/>
                    </a:lnTo>
                    <a:lnTo>
                      <a:pt x="0" y="2"/>
                    </a:lnTo>
                    <a:lnTo>
                      <a:pt x="4" y="10"/>
                    </a:lnTo>
                    <a:lnTo>
                      <a:pt x="8" y="7"/>
                    </a:lnTo>
                    <a:lnTo>
                      <a:pt x="18" y="9"/>
                    </a:lnTo>
                    <a:lnTo>
                      <a:pt x="26" y="12"/>
                    </a:lnTo>
                    <a:lnTo>
                      <a:pt x="32" y="16"/>
                    </a:lnTo>
                    <a:lnTo>
                      <a:pt x="37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26" name="Freeform 413"/>
              <p:cNvSpPr>
                <a:spLocks/>
              </p:cNvSpPr>
              <p:nvPr/>
            </p:nvSpPr>
            <p:spPr bwMode="auto">
              <a:xfrm>
                <a:off x="3774" y="3264"/>
                <a:ext cx="52" cy="20"/>
              </a:xfrm>
              <a:custGeom>
                <a:avLst/>
                <a:gdLst>
                  <a:gd name="T0" fmla="*/ 47 w 52"/>
                  <a:gd name="T1" fmla="*/ 0 h 20"/>
                  <a:gd name="T2" fmla="*/ 47 w 52"/>
                  <a:gd name="T3" fmla="*/ 0 h 20"/>
                  <a:gd name="T4" fmla="*/ 37 w 52"/>
                  <a:gd name="T5" fmla="*/ 7 h 20"/>
                  <a:gd name="T6" fmla="*/ 30 w 52"/>
                  <a:gd name="T7" fmla="*/ 11 h 20"/>
                  <a:gd name="T8" fmla="*/ 24 w 52"/>
                  <a:gd name="T9" fmla="*/ 12 h 20"/>
                  <a:gd name="T10" fmla="*/ 19 w 52"/>
                  <a:gd name="T11" fmla="*/ 12 h 20"/>
                  <a:gd name="T12" fmla="*/ 15 w 52"/>
                  <a:gd name="T13" fmla="*/ 11 h 20"/>
                  <a:gd name="T14" fmla="*/ 11 w 52"/>
                  <a:gd name="T15" fmla="*/ 7 h 20"/>
                  <a:gd name="T16" fmla="*/ 8 w 52"/>
                  <a:gd name="T17" fmla="*/ 5 h 20"/>
                  <a:gd name="T18" fmla="*/ 5 w 52"/>
                  <a:gd name="T19" fmla="*/ 3 h 20"/>
                  <a:gd name="T20" fmla="*/ 0 w 52"/>
                  <a:gd name="T21" fmla="*/ 10 h 20"/>
                  <a:gd name="T22" fmla="*/ 3 w 52"/>
                  <a:gd name="T23" fmla="*/ 12 h 20"/>
                  <a:gd name="T24" fmla="*/ 7 w 52"/>
                  <a:gd name="T25" fmla="*/ 15 h 20"/>
                  <a:gd name="T26" fmla="*/ 13 w 52"/>
                  <a:gd name="T27" fmla="*/ 18 h 20"/>
                  <a:gd name="T28" fmla="*/ 19 w 52"/>
                  <a:gd name="T29" fmla="*/ 20 h 20"/>
                  <a:gd name="T30" fmla="*/ 24 w 52"/>
                  <a:gd name="T31" fmla="*/ 20 h 20"/>
                  <a:gd name="T32" fmla="*/ 32 w 52"/>
                  <a:gd name="T33" fmla="*/ 18 h 20"/>
                  <a:gd name="T34" fmla="*/ 42 w 52"/>
                  <a:gd name="T35" fmla="*/ 15 h 20"/>
                  <a:gd name="T36" fmla="*/ 52 w 52"/>
                  <a:gd name="T37" fmla="*/ 7 h 20"/>
                  <a:gd name="T38" fmla="*/ 52 w 52"/>
                  <a:gd name="T39" fmla="*/ 7 h 20"/>
                  <a:gd name="T40" fmla="*/ 47 w 52"/>
                  <a:gd name="T41" fmla="*/ 0 h 2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2"/>
                  <a:gd name="T64" fmla="*/ 0 h 20"/>
                  <a:gd name="T65" fmla="*/ 52 w 52"/>
                  <a:gd name="T66" fmla="*/ 20 h 2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2" h="20">
                    <a:moveTo>
                      <a:pt x="47" y="0"/>
                    </a:moveTo>
                    <a:lnTo>
                      <a:pt x="47" y="0"/>
                    </a:lnTo>
                    <a:lnTo>
                      <a:pt x="37" y="7"/>
                    </a:lnTo>
                    <a:lnTo>
                      <a:pt x="30" y="11"/>
                    </a:lnTo>
                    <a:lnTo>
                      <a:pt x="24" y="12"/>
                    </a:lnTo>
                    <a:lnTo>
                      <a:pt x="19" y="12"/>
                    </a:lnTo>
                    <a:lnTo>
                      <a:pt x="15" y="11"/>
                    </a:lnTo>
                    <a:lnTo>
                      <a:pt x="11" y="7"/>
                    </a:lnTo>
                    <a:lnTo>
                      <a:pt x="8" y="5"/>
                    </a:lnTo>
                    <a:lnTo>
                      <a:pt x="5" y="3"/>
                    </a:lnTo>
                    <a:lnTo>
                      <a:pt x="0" y="10"/>
                    </a:lnTo>
                    <a:lnTo>
                      <a:pt x="3" y="12"/>
                    </a:lnTo>
                    <a:lnTo>
                      <a:pt x="7" y="15"/>
                    </a:lnTo>
                    <a:lnTo>
                      <a:pt x="13" y="18"/>
                    </a:lnTo>
                    <a:lnTo>
                      <a:pt x="19" y="20"/>
                    </a:lnTo>
                    <a:lnTo>
                      <a:pt x="24" y="20"/>
                    </a:lnTo>
                    <a:lnTo>
                      <a:pt x="32" y="18"/>
                    </a:lnTo>
                    <a:lnTo>
                      <a:pt x="42" y="15"/>
                    </a:lnTo>
                    <a:lnTo>
                      <a:pt x="52" y="7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27" name="Freeform 414"/>
              <p:cNvSpPr>
                <a:spLocks/>
              </p:cNvSpPr>
              <p:nvPr/>
            </p:nvSpPr>
            <p:spPr bwMode="auto">
              <a:xfrm>
                <a:off x="3821" y="3173"/>
                <a:ext cx="52" cy="98"/>
              </a:xfrm>
              <a:custGeom>
                <a:avLst/>
                <a:gdLst>
                  <a:gd name="T0" fmla="*/ 42 w 52"/>
                  <a:gd name="T1" fmla="*/ 0 h 98"/>
                  <a:gd name="T2" fmla="*/ 42 w 52"/>
                  <a:gd name="T3" fmla="*/ 0 h 98"/>
                  <a:gd name="T4" fmla="*/ 42 w 52"/>
                  <a:gd name="T5" fmla="*/ 12 h 98"/>
                  <a:gd name="T6" fmla="*/ 42 w 52"/>
                  <a:gd name="T7" fmla="*/ 25 h 98"/>
                  <a:gd name="T8" fmla="*/ 39 w 52"/>
                  <a:gd name="T9" fmla="*/ 37 h 98"/>
                  <a:gd name="T10" fmla="*/ 34 w 52"/>
                  <a:gd name="T11" fmla="*/ 50 h 98"/>
                  <a:gd name="T12" fmla="*/ 27 w 52"/>
                  <a:gd name="T13" fmla="*/ 61 h 98"/>
                  <a:gd name="T14" fmla="*/ 18 w 52"/>
                  <a:gd name="T15" fmla="*/ 73 h 98"/>
                  <a:gd name="T16" fmla="*/ 10 w 52"/>
                  <a:gd name="T17" fmla="*/ 83 h 98"/>
                  <a:gd name="T18" fmla="*/ 0 w 52"/>
                  <a:gd name="T19" fmla="*/ 91 h 98"/>
                  <a:gd name="T20" fmla="*/ 5 w 52"/>
                  <a:gd name="T21" fmla="*/ 98 h 98"/>
                  <a:gd name="T22" fmla="*/ 14 w 52"/>
                  <a:gd name="T23" fmla="*/ 87 h 98"/>
                  <a:gd name="T24" fmla="*/ 25 w 52"/>
                  <a:gd name="T25" fmla="*/ 78 h 98"/>
                  <a:gd name="T26" fmla="*/ 34 w 52"/>
                  <a:gd name="T27" fmla="*/ 66 h 98"/>
                  <a:gd name="T28" fmla="*/ 41 w 52"/>
                  <a:gd name="T29" fmla="*/ 52 h 98"/>
                  <a:gd name="T30" fmla="*/ 46 w 52"/>
                  <a:gd name="T31" fmla="*/ 40 h 98"/>
                  <a:gd name="T32" fmla="*/ 50 w 52"/>
                  <a:gd name="T33" fmla="*/ 25 h 98"/>
                  <a:gd name="T34" fmla="*/ 52 w 52"/>
                  <a:gd name="T35" fmla="*/ 12 h 98"/>
                  <a:gd name="T36" fmla="*/ 50 w 52"/>
                  <a:gd name="T37" fmla="*/ 0 h 98"/>
                  <a:gd name="T38" fmla="*/ 50 w 52"/>
                  <a:gd name="T39" fmla="*/ 0 h 98"/>
                  <a:gd name="T40" fmla="*/ 42 w 52"/>
                  <a:gd name="T41" fmla="*/ 0 h 9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2"/>
                  <a:gd name="T64" fmla="*/ 0 h 98"/>
                  <a:gd name="T65" fmla="*/ 52 w 52"/>
                  <a:gd name="T66" fmla="*/ 98 h 9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2" h="98">
                    <a:moveTo>
                      <a:pt x="42" y="0"/>
                    </a:moveTo>
                    <a:lnTo>
                      <a:pt x="42" y="0"/>
                    </a:lnTo>
                    <a:lnTo>
                      <a:pt x="42" y="12"/>
                    </a:lnTo>
                    <a:lnTo>
                      <a:pt x="42" y="25"/>
                    </a:lnTo>
                    <a:lnTo>
                      <a:pt x="39" y="37"/>
                    </a:lnTo>
                    <a:lnTo>
                      <a:pt x="34" y="50"/>
                    </a:lnTo>
                    <a:lnTo>
                      <a:pt x="27" y="61"/>
                    </a:lnTo>
                    <a:lnTo>
                      <a:pt x="18" y="73"/>
                    </a:lnTo>
                    <a:lnTo>
                      <a:pt x="10" y="83"/>
                    </a:lnTo>
                    <a:lnTo>
                      <a:pt x="0" y="91"/>
                    </a:lnTo>
                    <a:lnTo>
                      <a:pt x="5" y="98"/>
                    </a:lnTo>
                    <a:lnTo>
                      <a:pt x="14" y="87"/>
                    </a:lnTo>
                    <a:lnTo>
                      <a:pt x="25" y="78"/>
                    </a:lnTo>
                    <a:lnTo>
                      <a:pt x="34" y="66"/>
                    </a:lnTo>
                    <a:lnTo>
                      <a:pt x="41" y="52"/>
                    </a:lnTo>
                    <a:lnTo>
                      <a:pt x="46" y="40"/>
                    </a:lnTo>
                    <a:lnTo>
                      <a:pt x="50" y="25"/>
                    </a:lnTo>
                    <a:lnTo>
                      <a:pt x="52" y="12"/>
                    </a:lnTo>
                    <a:lnTo>
                      <a:pt x="50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28" name="Freeform 415"/>
              <p:cNvSpPr>
                <a:spLocks/>
              </p:cNvSpPr>
              <p:nvPr/>
            </p:nvSpPr>
            <p:spPr bwMode="auto">
              <a:xfrm>
                <a:off x="3860" y="3064"/>
                <a:ext cx="12" cy="109"/>
              </a:xfrm>
              <a:custGeom>
                <a:avLst/>
                <a:gdLst>
                  <a:gd name="T0" fmla="*/ 11 w 12"/>
                  <a:gd name="T1" fmla="*/ 4 h 109"/>
                  <a:gd name="T2" fmla="*/ 2 w 12"/>
                  <a:gd name="T3" fmla="*/ 5 h 109"/>
                  <a:gd name="T4" fmla="*/ 2 w 12"/>
                  <a:gd name="T5" fmla="*/ 22 h 109"/>
                  <a:gd name="T6" fmla="*/ 0 w 12"/>
                  <a:gd name="T7" fmla="*/ 49 h 109"/>
                  <a:gd name="T8" fmla="*/ 1 w 12"/>
                  <a:gd name="T9" fmla="*/ 81 h 109"/>
                  <a:gd name="T10" fmla="*/ 3 w 12"/>
                  <a:gd name="T11" fmla="*/ 109 h 109"/>
                  <a:gd name="T12" fmla="*/ 11 w 12"/>
                  <a:gd name="T13" fmla="*/ 109 h 109"/>
                  <a:gd name="T14" fmla="*/ 8 w 12"/>
                  <a:gd name="T15" fmla="*/ 81 h 109"/>
                  <a:gd name="T16" fmla="*/ 10 w 12"/>
                  <a:gd name="T17" fmla="*/ 49 h 109"/>
                  <a:gd name="T18" fmla="*/ 10 w 12"/>
                  <a:gd name="T19" fmla="*/ 22 h 109"/>
                  <a:gd name="T20" fmla="*/ 12 w 12"/>
                  <a:gd name="T21" fmla="*/ 5 h 109"/>
                  <a:gd name="T22" fmla="*/ 3 w 12"/>
                  <a:gd name="T23" fmla="*/ 6 h 109"/>
                  <a:gd name="T24" fmla="*/ 12 w 12"/>
                  <a:gd name="T25" fmla="*/ 5 h 109"/>
                  <a:gd name="T26" fmla="*/ 11 w 12"/>
                  <a:gd name="T27" fmla="*/ 1 h 109"/>
                  <a:gd name="T28" fmla="*/ 7 w 12"/>
                  <a:gd name="T29" fmla="*/ 0 h 109"/>
                  <a:gd name="T30" fmla="*/ 3 w 12"/>
                  <a:gd name="T31" fmla="*/ 1 h 109"/>
                  <a:gd name="T32" fmla="*/ 2 w 12"/>
                  <a:gd name="T33" fmla="*/ 5 h 109"/>
                  <a:gd name="T34" fmla="*/ 11 w 12"/>
                  <a:gd name="T35" fmla="*/ 4 h 10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109"/>
                  <a:gd name="T56" fmla="*/ 12 w 12"/>
                  <a:gd name="T57" fmla="*/ 109 h 10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109">
                    <a:moveTo>
                      <a:pt x="11" y="4"/>
                    </a:moveTo>
                    <a:lnTo>
                      <a:pt x="2" y="5"/>
                    </a:lnTo>
                    <a:lnTo>
                      <a:pt x="2" y="22"/>
                    </a:lnTo>
                    <a:lnTo>
                      <a:pt x="0" y="49"/>
                    </a:lnTo>
                    <a:lnTo>
                      <a:pt x="1" y="81"/>
                    </a:lnTo>
                    <a:lnTo>
                      <a:pt x="3" y="109"/>
                    </a:lnTo>
                    <a:lnTo>
                      <a:pt x="11" y="109"/>
                    </a:lnTo>
                    <a:lnTo>
                      <a:pt x="8" y="81"/>
                    </a:lnTo>
                    <a:lnTo>
                      <a:pt x="10" y="49"/>
                    </a:lnTo>
                    <a:lnTo>
                      <a:pt x="10" y="22"/>
                    </a:lnTo>
                    <a:lnTo>
                      <a:pt x="12" y="5"/>
                    </a:lnTo>
                    <a:lnTo>
                      <a:pt x="3" y="6"/>
                    </a:lnTo>
                    <a:lnTo>
                      <a:pt x="12" y="5"/>
                    </a:lnTo>
                    <a:lnTo>
                      <a:pt x="11" y="1"/>
                    </a:lnTo>
                    <a:lnTo>
                      <a:pt x="7" y="0"/>
                    </a:lnTo>
                    <a:lnTo>
                      <a:pt x="3" y="1"/>
                    </a:lnTo>
                    <a:lnTo>
                      <a:pt x="2" y="5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29" name="Freeform 416"/>
              <p:cNvSpPr>
                <a:spLocks/>
              </p:cNvSpPr>
              <p:nvPr/>
            </p:nvSpPr>
            <p:spPr bwMode="auto">
              <a:xfrm>
                <a:off x="3863" y="3068"/>
                <a:ext cx="58" cy="184"/>
              </a:xfrm>
              <a:custGeom>
                <a:avLst/>
                <a:gdLst>
                  <a:gd name="T0" fmla="*/ 53 w 58"/>
                  <a:gd name="T1" fmla="*/ 184 h 184"/>
                  <a:gd name="T2" fmla="*/ 54 w 58"/>
                  <a:gd name="T3" fmla="*/ 184 h 184"/>
                  <a:gd name="T4" fmla="*/ 58 w 58"/>
                  <a:gd name="T5" fmla="*/ 172 h 184"/>
                  <a:gd name="T6" fmla="*/ 54 w 58"/>
                  <a:gd name="T7" fmla="*/ 152 h 184"/>
                  <a:gd name="T8" fmla="*/ 48 w 58"/>
                  <a:gd name="T9" fmla="*/ 128 h 184"/>
                  <a:gd name="T10" fmla="*/ 41 w 58"/>
                  <a:gd name="T11" fmla="*/ 99 h 184"/>
                  <a:gd name="T12" fmla="*/ 31 w 58"/>
                  <a:gd name="T13" fmla="*/ 71 h 184"/>
                  <a:gd name="T14" fmla="*/ 22 w 58"/>
                  <a:gd name="T15" fmla="*/ 42 h 184"/>
                  <a:gd name="T16" fmla="*/ 14 w 58"/>
                  <a:gd name="T17" fmla="*/ 18 h 184"/>
                  <a:gd name="T18" fmla="*/ 8 w 58"/>
                  <a:gd name="T19" fmla="*/ 0 h 184"/>
                  <a:gd name="T20" fmla="*/ 0 w 58"/>
                  <a:gd name="T21" fmla="*/ 2 h 184"/>
                  <a:gd name="T22" fmla="*/ 7 w 58"/>
                  <a:gd name="T23" fmla="*/ 21 h 184"/>
                  <a:gd name="T24" fmla="*/ 15 w 58"/>
                  <a:gd name="T25" fmla="*/ 45 h 184"/>
                  <a:gd name="T26" fmla="*/ 24 w 58"/>
                  <a:gd name="T27" fmla="*/ 73 h 184"/>
                  <a:gd name="T28" fmla="*/ 33 w 58"/>
                  <a:gd name="T29" fmla="*/ 101 h 184"/>
                  <a:gd name="T30" fmla="*/ 41 w 58"/>
                  <a:gd name="T31" fmla="*/ 128 h 184"/>
                  <a:gd name="T32" fmla="*/ 47 w 58"/>
                  <a:gd name="T33" fmla="*/ 152 h 184"/>
                  <a:gd name="T34" fmla="*/ 48 w 58"/>
                  <a:gd name="T35" fmla="*/ 172 h 184"/>
                  <a:gd name="T36" fmla="*/ 47 w 58"/>
                  <a:gd name="T37" fmla="*/ 179 h 184"/>
                  <a:gd name="T38" fmla="*/ 48 w 58"/>
                  <a:gd name="T39" fmla="*/ 179 h 184"/>
                  <a:gd name="T40" fmla="*/ 53 w 58"/>
                  <a:gd name="T41" fmla="*/ 184 h 18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8"/>
                  <a:gd name="T64" fmla="*/ 0 h 184"/>
                  <a:gd name="T65" fmla="*/ 58 w 58"/>
                  <a:gd name="T66" fmla="*/ 184 h 18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8" h="184">
                    <a:moveTo>
                      <a:pt x="53" y="184"/>
                    </a:moveTo>
                    <a:lnTo>
                      <a:pt x="54" y="184"/>
                    </a:lnTo>
                    <a:lnTo>
                      <a:pt x="58" y="172"/>
                    </a:lnTo>
                    <a:lnTo>
                      <a:pt x="54" y="152"/>
                    </a:lnTo>
                    <a:lnTo>
                      <a:pt x="48" y="128"/>
                    </a:lnTo>
                    <a:lnTo>
                      <a:pt x="41" y="99"/>
                    </a:lnTo>
                    <a:lnTo>
                      <a:pt x="31" y="71"/>
                    </a:lnTo>
                    <a:lnTo>
                      <a:pt x="22" y="42"/>
                    </a:lnTo>
                    <a:lnTo>
                      <a:pt x="14" y="18"/>
                    </a:lnTo>
                    <a:lnTo>
                      <a:pt x="8" y="0"/>
                    </a:lnTo>
                    <a:lnTo>
                      <a:pt x="0" y="2"/>
                    </a:lnTo>
                    <a:lnTo>
                      <a:pt x="7" y="21"/>
                    </a:lnTo>
                    <a:lnTo>
                      <a:pt x="15" y="45"/>
                    </a:lnTo>
                    <a:lnTo>
                      <a:pt x="24" y="73"/>
                    </a:lnTo>
                    <a:lnTo>
                      <a:pt x="33" y="101"/>
                    </a:lnTo>
                    <a:lnTo>
                      <a:pt x="41" y="128"/>
                    </a:lnTo>
                    <a:lnTo>
                      <a:pt x="47" y="152"/>
                    </a:lnTo>
                    <a:lnTo>
                      <a:pt x="48" y="172"/>
                    </a:lnTo>
                    <a:lnTo>
                      <a:pt x="47" y="179"/>
                    </a:lnTo>
                    <a:lnTo>
                      <a:pt x="48" y="179"/>
                    </a:lnTo>
                    <a:lnTo>
                      <a:pt x="53" y="1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30" name="Freeform 417"/>
              <p:cNvSpPr>
                <a:spLocks/>
              </p:cNvSpPr>
              <p:nvPr/>
            </p:nvSpPr>
            <p:spPr bwMode="auto">
              <a:xfrm>
                <a:off x="3842" y="3247"/>
                <a:ext cx="74" cy="115"/>
              </a:xfrm>
              <a:custGeom>
                <a:avLst/>
                <a:gdLst>
                  <a:gd name="T0" fmla="*/ 7 w 74"/>
                  <a:gd name="T1" fmla="*/ 113 h 115"/>
                  <a:gd name="T2" fmla="*/ 8 w 74"/>
                  <a:gd name="T3" fmla="*/ 110 h 115"/>
                  <a:gd name="T4" fmla="*/ 10 w 74"/>
                  <a:gd name="T5" fmla="*/ 95 h 115"/>
                  <a:gd name="T6" fmla="*/ 17 w 74"/>
                  <a:gd name="T7" fmla="*/ 78 h 115"/>
                  <a:gd name="T8" fmla="*/ 25 w 74"/>
                  <a:gd name="T9" fmla="*/ 63 h 115"/>
                  <a:gd name="T10" fmla="*/ 36 w 74"/>
                  <a:gd name="T11" fmla="*/ 48 h 115"/>
                  <a:gd name="T12" fmla="*/ 48 w 74"/>
                  <a:gd name="T13" fmla="*/ 33 h 115"/>
                  <a:gd name="T14" fmla="*/ 58 w 74"/>
                  <a:gd name="T15" fmla="*/ 21 h 115"/>
                  <a:gd name="T16" fmla="*/ 68 w 74"/>
                  <a:gd name="T17" fmla="*/ 12 h 115"/>
                  <a:gd name="T18" fmla="*/ 74 w 74"/>
                  <a:gd name="T19" fmla="*/ 5 h 115"/>
                  <a:gd name="T20" fmla="*/ 69 w 74"/>
                  <a:gd name="T21" fmla="*/ 0 h 115"/>
                  <a:gd name="T22" fmla="*/ 63 w 74"/>
                  <a:gd name="T23" fmla="*/ 7 h 115"/>
                  <a:gd name="T24" fmla="*/ 53 w 74"/>
                  <a:gd name="T25" fmla="*/ 16 h 115"/>
                  <a:gd name="T26" fmla="*/ 41 w 74"/>
                  <a:gd name="T27" fmla="*/ 28 h 115"/>
                  <a:gd name="T28" fmla="*/ 29 w 74"/>
                  <a:gd name="T29" fmla="*/ 43 h 115"/>
                  <a:gd name="T30" fmla="*/ 18 w 74"/>
                  <a:gd name="T31" fmla="*/ 59 h 115"/>
                  <a:gd name="T32" fmla="*/ 9 w 74"/>
                  <a:gd name="T33" fmla="*/ 76 h 115"/>
                  <a:gd name="T34" fmla="*/ 3 w 74"/>
                  <a:gd name="T35" fmla="*/ 93 h 115"/>
                  <a:gd name="T36" fmla="*/ 1 w 74"/>
                  <a:gd name="T37" fmla="*/ 110 h 115"/>
                  <a:gd name="T38" fmla="*/ 2 w 74"/>
                  <a:gd name="T39" fmla="*/ 106 h 115"/>
                  <a:gd name="T40" fmla="*/ 0 w 74"/>
                  <a:gd name="T41" fmla="*/ 110 h 115"/>
                  <a:gd name="T42" fmla="*/ 1 w 74"/>
                  <a:gd name="T43" fmla="*/ 113 h 115"/>
                  <a:gd name="T44" fmla="*/ 4 w 74"/>
                  <a:gd name="T45" fmla="*/ 115 h 115"/>
                  <a:gd name="T46" fmla="*/ 8 w 74"/>
                  <a:gd name="T47" fmla="*/ 113 h 115"/>
                  <a:gd name="T48" fmla="*/ 9 w 74"/>
                  <a:gd name="T49" fmla="*/ 110 h 115"/>
                  <a:gd name="T50" fmla="*/ 7 w 74"/>
                  <a:gd name="T51" fmla="*/ 113 h 1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4"/>
                  <a:gd name="T79" fmla="*/ 0 h 115"/>
                  <a:gd name="T80" fmla="*/ 74 w 74"/>
                  <a:gd name="T81" fmla="*/ 115 h 11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4" h="115">
                    <a:moveTo>
                      <a:pt x="7" y="113"/>
                    </a:moveTo>
                    <a:lnTo>
                      <a:pt x="8" y="110"/>
                    </a:lnTo>
                    <a:lnTo>
                      <a:pt x="10" y="95"/>
                    </a:lnTo>
                    <a:lnTo>
                      <a:pt x="17" y="78"/>
                    </a:lnTo>
                    <a:lnTo>
                      <a:pt x="25" y="63"/>
                    </a:lnTo>
                    <a:lnTo>
                      <a:pt x="36" y="48"/>
                    </a:lnTo>
                    <a:lnTo>
                      <a:pt x="48" y="33"/>
                    </a:lnTo>
                    <a:lnTo>
                      <a:pt x="58" y="21"/>
                    </a:lnTo>
                    <a:lnTo>
                      <a:pt x="68" y="12"/>
                    </a:lnTo>
                    <a:lnTo>
                      <a:pt x="74" y="5"/>
                    </a:lnTo>
                    <a:lnTo>
                      <a:pt x="69" y="0"/>
                    </a:lnTo>
                    <a:lnTo>
                      <a:pt x="63" y="7"/>
                    </a:lnTo>
                    <a:lnTo>
                      <a:pt x="53" y="16"/>
                    </a:lnTo>
                    <a:lnTo>
                      <a:pt x="41" y="28"/>
                    </a:lnTo>
                    <a:lnTo>
                      <a:pt x="29" y="43"/>
                    </a:lnTo>
                    <a:lnTo>
                      <a:pt x="18" y="59"/>
                    </a:lnTo>
                    <a:lnTo>
                      <a:pt x="9" y="76"/>
                    </a:lnTo>
                    <a:lnTo>
                      <a:pt x="3" y="93"/>
                    </a:lnTo>
                    <a:lnTo>
                      <a:pt x="1" y="110"/>
                    </a:lnTo>
                    <a:lnTo>
                      <a:pt x="2" y="106"/>
                    </a:lnTo>
                    <a:lnTo>
                      <a:pt x="0" y="110"/>
                    </a:lnTo>
                    <a:lnTo>
                      <a:pt x="1" y="113"/>
                    </a:lnTo>
                    <a:lnTo>
                      <a:pt x="4" y="115"/>
                    </a:lnTo>
                    <a:lnTo>
                      <a:pt x="8" y="113"/>
                    </a:lnTo>
                    <a:lnTo>
                      <a:pt x="9" y="110"/>
                    </a:lnTo>
                    <a:lnTo>
                      <a:pt x="7" y="1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31" name="Freeform 418"/>
              <p:cNvSpPr>
                <a:spLocks/>
              </p:cNvSpPr>
              <p:nvPr/>
            </p:nvSpPr>
            <p:spPr bwMode="auto">
              <a:xfrm>
                <a:off x="3846" y="2821"/>
                <a:ext cx="720" cy="560"/>
              </a:xfrm>
              <a:custGeom>
                <a:avLst/>
                <a:gdLst>
                  <a:gd name="T0" fmla="*/ 715 w 720"/>
                  <a:gd name="T1" fmla="*/ 37 h 560"/>
                  <a:gd name="T2" fmla="*/ 685 w 720"/>
                  <a:gd name="T3" fmla="*/ 144 h 560"/>
                  <a:gd name="T4" fmla="*/ 669 w 720"/>
                  <a:gd name="T5" fmla="*/ 276 h 560"/>
                  <a:gd name="T6" fmla="*/ 642 w 720"/>
                  <a:gd name="T7" fmla="*/ 316 h 560"/>
                  <a:gd name="T8" fmla="*/ 606 w 720"/>
                  <a:gd name="T9" fmla="*/ 339 h 560"/>
                  <a:gd name="T10" fmla="*/ 567 w 720"/>
                  <a:gd name="T11" fmla="*/ 358 h 560"/>
                  <a:gd name="T12" fmla="*/ 544 w 720"/>
                  <a:gd name="T13" fmla="*/ 375 h 560"/>
                  <a:gd name="T14" fmla="*/ 516 w 720"/>
                  <a:gd name="T15" fmla="*/ 397 h 560"/>
                  <a:gd name="T16" fmla="*/ 461 w 720"/>
                  <a:gd name="T17" fmla="*/ 415 h 560"/>
                  <a:gd name="T18" fmla="*/ 408 w 720"/>
                  <a:gd name="T19" fmla="*/ 439 h 560"/>
                  <a:gd name="T20" fmla="*/ 335 w 720"/>
                  <a:gd name="T21" fmla="*/ 474 h 560"/>
                  <a:gd name="T22" fmla="*/ 269 w 720"/>
                  <a:gd name="T23" fmla="*/ 494 h 560"/>
                  <a:gd name="T24" fmla="*/ 186 w 720"/>
                  <a:gd name="T25" fmla="*/ 532 h 560"/>
                  <a:gd name="T26" fmla="*/ 122 w 720"/>
                  <a:gd name="T27" fmla="*/ 548 h 560"/>
                  <a:gd name="T28" fmla="*/ 42 w 720"/>
                  <a:gd name="T29" fmla="*/ 559 h 560"/>
                  <a:gd name="T30" fmla="*/ 2 w 720"/>
                  <a:gd name="T31" fmla="*/ 547 h 560"/>
                  <a:gd name="T32" fmla="*/ 42 w 720"/>
                  <a:gd name="T33" fmla="*/ 536 h 560"/>
                  <a:gd name="T34" fmla="*/ 88 w 720"/>
                  <a:gd name="T35" fmla="*/ 522 h 560"/>
                  <a:gd name="T36" fmla="*/ 113 w 720"/>
                  <a:gd name="T37" fmla="*/ 499 h 560"/>
                  <a:gd name="T38" fmla="*/ 144 w 720"/>
                  <a:gd name="T39" fmla="*/ 476 h 560"/>
                  <a:gd name="T40" fmla="*/ 191 w 720"/>
                  <a:gd name="T41" fmla="*/ 453 h 560"/>
                  <a:gd name="T42" fmla="*/ 244 w 720"/>
                  <a:gd name="T43" fmla="*/ 425 h 560"/>
                  <a:gd name="T44" fmla="*/ 271 w 720"/>
                  <a:gd name="T45" fmla="*/ 407 h 560"/>
                  <a:gd name="T46" fmla="*/ 260 w 720"/>
                  <a:gd name="T47" fmla="*/ 432 h 560"/>
                  <a:gd name="T48" fmla="*/ 309 w 720"/>
                  <a:gd name="T49" fmla="*/ 429 h 560"/>
                  <a:gd name="T50" fmla="*/ 347 w 720"/>
                  <a:gd name="T51" fmla="*/ 402 h 560"/>
                  <a:gd name="T52" fmla="*/ 376 w 720"/>
                  <a:gd name="T53" fmla="*/ 348 h 560"/>
                  <a:gd name="T54" fmla="*/ 381 w 720"/>
                  <a:gd name="T55" fmla="*/ 275 h 560"/>
                  <a:gd name="T56" fmla="*/ 397 w 720"/>
                  <a:gd name="T57" fmla="*/ 272 h 560"/>
                  <a:gd name="T58" fmla="*/ 424 w 720"/>
                  <a:gd name="T59" fmla="*/ 288 h 560"/>
                  <a:gd name="T60" fmla="*/ 431 w 720"/>
                  <a:gd name="T61" fmla="*/ 261 h 560"/>
                  <a:gd name="T62" fmla="*/ 435 w 720"/>
                  <a:gd name="T63" fmla="*/ 252 h 560"/>
                  <a:gd name="T64" fmla="*/ 450 w 720"/>
                  <a:gd name="T65" fmla="*/ 259 h 560"/>
                  <a:gd name="T66" fmla="*/ 464 w 720"/>
                  <a:gd name="T67" fmla="*/ 242 h 560"/>
                  <a:gd name="T68" fmla="*/ 502 w 720"/>
                  <a:gd name="T69" fmla="*/ 269 h 560"/>
                  <a:gd name="T70" fmla="*/ 563 w 720"/>
                  <a:gd name="T71" fmla="*/ 299 h 560"/>
                  <a:gd name="T72" fmla="*/ 553 w 720"/>
                  <a:gd name="T73" fmla="*/ 277 h 560"/>
                  <a:gd name="T74" fmla="*/ 528 w 720"/>
                  <a:gd name="T75" fmla="*/ 253 h 560"/>
                  <a:gd name="T76" fmla="*/ 498 w 720"/>
                  <a:gd name="T77" fmla="*/ 228 h 560"/>
                  <a:gd name="T78" fmla="*/ 519 w 720"/>
                  <a:gd name="T79" fmla="*/ 222 h 560"/>
                  <a:gd name="T80" fmla="*/ 535 w 720"/>
                  <a:gd name="T81" fmla="*/ 224 h 560"/>
                  <a:gd name="T82" fmla="*/ 553 w 720"/>
                  <a:gd name="T83" fmla="*/ 228 h 560"/>
                  <a:gd name="T84" fmla="*/ 582 w 720"/>
                  <a:gd name="T85" fmla="*/ 230 h 560"/>
                  <a:gd name="T86" fmla="*/ 613 w 720"/>
                  <a:gd name="T87" fmla="*/ 233 h 560"/>
                  <a:gd name="T88" fmla="*/ 644 w 720"/>
                  <a:gd name="T89" fmla="*/ 220 h 560"/>
                  <a:gd name="T90" fmla="*/ 643 w 720"/>
                  <a:gd name="T91" fmla="*/ 174 h 560"/>
                  <a:gd name="T92" fmla="*/ 649 w 720"/>
                  <a:gd name="T93" fmla="*/ 119 h 560"/>
                  <a:gd name="T94" fmla="*/ 641 w 720"/>
                  <a:gd name="T95" fmla="*/ 88 h 560"/>
                  <a:gd name="T96" fmla="*/ 626 w 720"/>
                  <a:gd name="T97" fmla="*/ 60 h 560"/>
                  <a:gd name="T98" fmla="*/ 611 w 720"/>
                  <a:gd name="T99" fmla="*/ 19 h 560"/>
                  <a:gd name="T100" fmla="*/ 648 w 720"/>
                  <a:gd name="T101" fmla="*/ 3 h 560"/>
                  <a:gd name="T102" fmla="*/ 708 w 720"/>
                  <a:gd name="T103" fmla="*/ 2 h 56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20"/>
                  <a:gd name="T157" fmla="*/ 0 h 560"/>
                  <a:gd name="T158" fmla="*/ 720 w 720"/>
                  <a:gd name="T159" fmla="*/ 560 h 56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20" h="560">
                    <a:moveTo>
                      <a:pt x="720" y="3"/>
                    </a:moveTo>
                    <a:lnTo>
                      <a:pt x="717" y="13"/>
                    </a:lnTo>
                    <a:lnTo>
                      <a:pt x="716" y="25"/>
                    </a:lnTo>
                    <a:lnTo>
                      <a:pt x="715" y="37"/>
                    </a:lnTo>
                    <a:lnTo>
                      <a:pt x="711" y="47"/>
                    </a:lnTo>
                    <a:lnTo>
                      <a:pt x="698" y="72"/>
                    </a:lnTo>
                    <a:lnTo>
                      <a:pt x="689" y="107"/>
                    </a:lnTo>
                    <a:lnTo>
                      <a:pt x="685" y="144"/>
                    </a:lnTo>
                    <a:lnTo>
                      <a:pt x="683" y="183"/>
                    </a:lnTo>
                    <a:lnTo>
                      <a:pt x="683" y="218"/>
                    </a:lnTo>
                    <a:lnTo>
                      <a:pt x="678" y="249"/>
                    </a:lnTo>
                    <a:lnTo>
                      <a:pt x="669" y="276"/>
                    </a:lnTo>
                    <a:lnTo>
                      <a:pt x="650" y="293"/>
                    </a:lnTo>
                    <a:lnTo>
                      <a:pt x="650" y="302"/>
                    </a:lnTo>
                    <a:lnTo>
                      <a:pt x="647" y="309"/>
                    </a:lnTo>
                    <a:lnTo>
                      <a:pt x="642" y="316"/>
                    </a:lnTo>
                    <a:lnTo>
                      <a:pt x="635" y="322"/>
                    </a:lnTo>
                    <a:lnTo>
                      <a:pt x="626" y="328"/>
                    </a:lnTo>
                    <a:lnTo>
                      <a:pt x="616" y="335"/>
                    </a:lnTo>
                    <a:lnTo>
                      <a:pt x="606" y="339"/>
                    </a:lnTo>
                    <a:lnTo>
                      <a:pt x="596" y="344"/>
                    </a:lnTo>
                    <a:lnTo>
                      <a:pt x="586" y="349"/>
                    </a:lnTo>
                    <a:lnTo>
                      <a:pt x="576" y="353"/>
                    </a:lnTo>
                    <a:lnTo>
                      <a:pt x="567" y="358"/>
                    </a:lnTo>
                    <a:lnTo>
                      <a:pt x="560" y="361"/>
                    </a:lnTo>
                    <a:lnTo>
                      <a:pt x="554" y="366"/>
                    </a:lnTo>
                    <a:lnTo>
                      <a:pt x="549" y="370"/>
                    </a:lnTo>
                    <a:lnTo>
                      <a:pt x="544" y="375"/>
                    </a:lnTo>
                    <a:lnTo>
                      <a:pt x="542" y="380"/>
                    </a:lnTo>
                    <a:lnTo>
                      <a:pt x="537" y="386"/>
                    </a:lnTo>
                    <a:lnTo>
                      <a:pt x="528" y="391"/>
                    </a:lnTo>
                    <a:lnTo>
                      <a:pt x="516" y="397"/>
                    </a:lnTo>
                    <a:lnTo>
                      <a:pt x="503" y="402"/>
                    </a:lnTo>
                    <a:lnTo>
                      <a:pt x="488" y="407"/>
                    </a:lnTo>
                    <a:lnTo>
                      <a:pt x="474" y="411"/>
                    </a:lnTo>
                    <a:lnTo>
                      <a:pt x="461" y="415"/>
                    </a:lnTo>
                    <a:lnTo>
                      <a:pt x="450" y="419"/>
                    </a:lnTo>
                    <a:lnTo>
                      <a:pt x="439" y="424"/>
                    </a:lnTo>
                    <a:lnTo>
                      <a:pt x="425" y="430"/>
                    </a:lnTo>
                    <a:lnTo>
                      <a:pt x="408" y="439"/>
                    </a:lnTo>
                    <a:lnTo>
                      <a:pt x="388" y="449"/>
                    </a:lnTo>
                    <a:lnTo>
                      <a:pt x="370" y="459"/>
                    </a:lnTo>
                    <a:lnTo>
                      <a:pt x="352" y="468"/>
                    </a:lnTo>
                    <a:lnTo>
                      <a:pt x="335" y="474"/>
                    </a:lnTo>
                    <a:lnTo>
                      <a:pt x="321" y="477"/>
                    </a:lnTo>
                    <a:lnTo>
                      <a:pt x="308" y="481"/>
                    </a:lnTo>
                    <a:lnTo>
                      <a:pt x="289" y="487"/>
                    </a:lnTo>
                    <a:lnTo>
                      <a:pt x="269" y="494"/>
                    </a:lnTo>
                    <a:lnTo>
                      <a:pt x="247" y="503"/>
                    </a:lnTo>
                    <a:lnTo>
                      <a:pt x="225" y="513"/>
                    </a:lnTo>
                    <a:lnTo>
                      <a:pt x="204" y="522"/>
                    </a:lnTo>
                    <a:lnTo>
                      <a:pt x="186" y="532"/>
                    </a:lnTo>
                    <a:lnTo>
                      <a:pt x="172" y="539"/>
                    </a:lnTo>
                    <a:lnTo>
                      <a:pt x="160" y="542"/>
                    </a:lnTo>
                    <a:lnTo>
                      <a:pt x="143" y="544"/>
                    </a:lnTo>
                    <a:lnTo>
                      <a:pt x="122" y="548"/>
                    </a:lnTo>
                    <a:lnTo>
                      <a:pt x="100" y="550"/>
                    </a:lnTo>
                    <a:lnTo>
                      <a:pt x="78" y="554"/>
                    </a:lnTo>
                    <a:lnTo>
                      <a:pt x="58" y="557"/>
                    </a:lnTo>
                    <a:lnTo>
                      <a:pt x="42" y="559"/>
                    </a:lnTo>
                    <a:lnTo>
                      <a:pt x="30" y="560"/>
                    </a:lnTo>
                    <a:lnTo>
                      <a:pt x="15" y="559"/>
                    </a:lnTo>
                    <a:lnTo>
                      <a:pt x="6" y="554"/>
                    </a:lnTo>
                    <a:lnTo>
                      <a:pt x="2" y="547"/>
                    </a:lnTo>
                    <a:lnTo>
                      <a:pt x="0" y="536"/>
                    </a:lnTo>
                    <a:lnTo>
                      <a:pt x="14" y="537"/>
                    </a:lnTo>
                    <a:lnTo>
                      <a:pt x="28" y="537"/>
                    </a:lnTo>
                    <a:lnTo>
                      <a:pt x="42" y="536"/>
                    </a:lnTo>
                    <a:lnTo>
                      <a:pt x="55" y="533"/>
                    </a:lnTo>
                    <a:lnTo>
                      <a:pt x="67" y="531"/>
                    </a:lnTo>
                    <a:lnTo>
                      <a:pt x="78" y="527"/>
                    </a:lnTo>
                    <a:lnTo>
                      <a:pt x="88" y="522"/>
                    </a:lnTo>
                    <a:lnTo>
                      <a:pt x="94" y="518"/>
                    </a:lnTo>
                    <a:lnTo>
                      <a:pt x="99" y="511"/>
                    </a:lnTo>
                    <a:lnTo>
                      <a:pt x="105" y="505"/>
                    </a:lnTo>
                    <a:lnTo>
                      <a:pt x="113" y="499"/>
                    </a:lnTo>
                    <a:lnTo>
                      <a:pt x="120" y="493"/>
                    </a:lnTo>
                    <a:lnTo>
                      <a:pt x="127" y="487"/>
                    </a:lnTo>
                    <a:lnTo>
                      <a:pt x="136" y="481"/>
                    </a:lnTo>
                    <a:lnTo>
                      <a:pt x="144" y="476"/>
                    </a:lnTo>
                    <a:lnTo>
                      <a:pt x="153" y="472"/>
                    </a:lnTo>
                    <a:lnTo>
                      <a:pt x="163" y="468"/>
                    </a:lnTo>
                    <a:lnTo>
                      <a:pt x="176" y="461"/>
                    </a:lnTo>
                    <a:lnTo>
                      <a:pt x="191" y="453"/>
                    </a:lnTo>
                    <a:lnTo>
                      <a:pt x="205" y="444"/>
                    </a:lnTo>
                    <a:lnTo>
                      <a:pt x="220" y="437"/>
                    </a:lnTo>
                    <a:lnTo>
                      <a:pt x="233" y="430"/>
                    </a:lnTo>
                    <a:lnTo>
                      <a:pt x="244" y="425"/>
                    </a:lnTo>
                    <a:lnTo>
                      <a:pt x="252" y="424"/>
                    </a:lnTo>
                    <a:lnTo>
                      <a:pt x="258" y="421"/>
                    </a:lnTo>
                    <a:lnTo>
                      <a:pt x="265" y="415"/>
                    </a:lnTo>
                    <a:lnTo>
                      <a:pt x="271" y="407"/>
                    </a:lnTo>
                    <a:lnTo>
                      <a:pt x="277" y="398"/>
                    </a:lnTo>
                    <a:lnTo>
                      <a:pt x="269" y="410"/>
                    </a:lnTo>
                    <a:lnTo>
                      <a:pt x="260" y="422"/>
                    </a:lnTo>
                    <a:lnTo>
                      <a:pt x="260" y="432"/>
                    </a:lnTo>
                    <a:lnTo>
                      <a:pt x="272" y="436"/>
                    </a:lnTo>
                    <a:lnTo>
                      <a:pt x="283" y="435"/>
                    </a:lnTo>
                    <a:lnTo>
                      <a:pt x="296" y="432"/>
                    </a:lnTo>
                    <a:lnTo>
                      <a:pt x="309" y="429"/>
                    </a:lnTo>
                    <a:lnTo>
                      <a:pt x="320" y="424"/>
                    </a:lnTo>
                    <a:lnTo>
                      <a:pt x="331" y="418"/>
                    </a:lnTo>
                    <a:lnTo>
                      <a:pt x="341" y="409"/>
                    </a:lnTo>
                    <a:lnTo>
                      <a:pt x="347" y="402"/>
                    </a:lnTo>
                    <a:lnTo>
                      <a:pt x="352" y="392"/>
                    </a:lnTo>
                    <a:lnTo>
                      <a:pt x="358" y="375"/>
                    </a:lnTo>
                    <a:lnTo>
                      <a:pt x="366" y="360"/>
                    </a:lnTo>
                    <a:lnTo>
                      <a:pt x="376" y="348"/>
                    </a:lnTo>
                    <a:lnTo>
                      <a:pt x="383" y="338"/>
                    </a:lnTo>
                    <a:lnTo>
                      <a:pt x="383" y="318"/>
                    </a:lnTo>
                    <a:lnTo>
                      <a:pt x="383" y="296"/>
                    </a:lnTo>
                    <a:lnTo>
                      <a:pt x="381" y="275"/>
                    </a:lnTo>
                    <a:lnTo>
                      <a:pt x="377" y="260"/>
                    </a:lnTo>
                    <a:lnTo>
                      <a:pt x="382" y="263"/>
                    </a:lnTo>
                    <a:lnTo>
                      <a:pt x="389" y="268"/>
                    </a:lnTo>
                    <a:lnTo>
                      <a:pt x="397" y="272"/>
                    </a:lnTo>
                    <a:lnTo>
                      <a:pt x="404" y="278"/>
                    </a:lnTo>
                    <a:lnTo>
                      <a:pt x="411" y="283"/>
                    </a:lnTo>
                    <a:lnTo>
                      <a:pt x="417" y="287"/>
                    </a:lnTo>
                    <a:lnTo>
                      <a:pt x="424" y="288"/>
                    </a:lnTo>
                    <a:lnTo>
                      <a:pt x="428" y="286"/>
                    </a:lnTo>
                    <a:lnTo>
                      <a:pt x="433" y="277"/>
                    </a:lnTo>
                    <a:lnTo>
                      <a:pt x="433" y="269"/>
                    </a:lnTo>
                    <a:lnTo>
                      <a:pt x="431" y="261"/>
                    </a:lnTo>
                    <a:lnTo>
                      <a:pt x="427" y="255"/>
                    </a:lnTo>
                    <a:lnTo>
                      <a:pt x="431" y="253"/>
                    </a:lnTo>
                    <a:lnTo>
                      <a:pt x="433" y="252"/>
                    </a:lnTo>
                    <a:lnTo>
                      <a:pt x="435" y="252"/>
                    </a:lnTo>
                    <a:lnTo>
                      <a:pt x="438" y="252"/>
                    </a:lnTo>
                    <a:lnTo>
                      <a:pt x="443" y="255"/>
                    </a:lnTo>
                    <a:lnTo>
                      <a:pt x="448" y="258"/>
                    </a:lnTo>
                    <a:lnTo>
                      <a:pt x="450" y="259"/>
                    </a:lnTo>
                    <a:lnTo>
                      <a:pt x="453" y="261"/>
                    </a:lnTo>
                    <a:lnTo>
                      <a:pt x="456" y="255"/>
                    </a:lnTo>
                    <a:lnTo>
                      <a:pt x="460" y="248"/>
                    </a:lnTo>
                    <a:lnTo>
                      <a:pt x="464" y="242"/>
                    </a:lnTo>
                    <a:lnTo>
                      <a:pt x="466" y="236"/>
                    </a:lnTo>
                    <a:lnTo>
                      <a:pt x="476" y="244"/>
                    </a:lnTo>
                    <a:lnTo>
                      <a:pt x="488" y="255"/>
                    </a:lnTo>
                    <a:lnTo>
                      <a:pt x="502" y="269"/>
                    </a:lnTo>
                    <a:lnTo>
                      <a:pt x="517" y="280"/>
                    </a:lnTo>
                    <a:lnTo>
                      <a:pt x="532" y="291"/>
                    </a:lnTo>
                    <a:lnTo>
                      <a:pt x="548" y="297"/>
                    </a:lnTo>
                    <a:lnTo>
                      <a:pt x="563" y="299"/>
                    </a:lnTo>
                    <a:lnTo>
                      <a:pt x="576" y="294"/>
                    </a:lnTo>
                    <a:lnTo>
                      <a:pt x="569" y="289"/>
                    </a:lnTo>
                    <a:lnTo>
                      <a:pt x="560" y="283"/>
                    </a:lnTo>
                    <a:lnTo>
                      <a:pt x="553" y="277"/>
                    </a:lnTo>
                    <a:lnTo>
                      <a:pt x="546" y="270"/>
                    </a:lnTo>
                    <a:lnTo>
                      <a:pt x="538" y="264"/>
                    </a:lnTo>
                    <a:lnTo>
                      <a:pt x="532" y="258"/>
                    </a:lnTo>
                    <a:lnTo>
                      <a:pt x="528" y="253"/>
                    </a:lnTo>
                    <a:lnTo>
                      <a:pt x="525" y="249"/>
                    </a:lnTo>
                    <a:lnTo>
                      <a:pt x="517" y="243"/>
                    </a:lnTo>
                    <a:lnTo>
                      <a:pt x="508" y="236"/>
                    </a:lnTo>
                    <a:lnTo>
                      <a:pt x="498" y="228"/>
                    </a:lnTo>
                    <a:lnTo>
                      <a:pt x="493" y="220"/>
                    </a:lnTo>
                    <a:lnTo>
                      <a:pt x="504" y="221"/>
                    </a:lnTo>
                    <a:lnTo>
                      <a:pt x="511" y="221"/>
                    </a:lnTo>
                    <a:lnTo>
                      <a:pt x="519" y="222"/>
                    </a:lnTo>
                    <a:lnTo>
                      <a:pt x="525" y="222"/>
                    </a:lnTo>
                    <a:lnTo>
                      <a:pt x="528" y="222"/>
                    </a:lnTo>
                    <a:lnTo>
                      <a:pt x="532" y="222"/>
                    </a:lnTo>
                    <a:lnTo>
                      <a:pt x="535" y="224"/>
                    </a:lnTo>
                    <a:lnTo>
                      <a:pt x="537" y="225"/>
                    </a:lnTo>
                    <a:lnTo>
                      <a:pt x="542" y="227"/>
                    </a:lnTo>
                    <a:lnTo>
                      <a:pt x="548" y="228"/>
                    </a:lnTo>
                    <a:lnTo>
                      <a:pt x="553" y="228"/>
                    </a:lnTo>
                    <a:lnTo>
                      <a:pt x="558" y="226"/>
                    </a:lnTo>
                    <a:lnTo>
                      <a:pt x="564" y="226"/>
                    </a:lnTo>
                    <a:lnTo>
                      <a:pt x="572" y="227"/>
                    </a:lnTo>
                    <a:lnTo>
                      <a:pt x="582" y="230"/>
                    </a:lnTo>
                    <a:lnTo>
                      <a:pt x="589" y="232"/>
                    </a:lnTo>
                    <a:lnTo>
                      <a:pt x="594" y="233"/>
                    </a:lnTo>
                    <a:lnTo>
                      <a:pt x="603" y="235"/>
                    </a:lnTo>
                    <a:lnTo>
                      <a:pt x="613" y="233"/>
                    </a:lnTo>
                    <a:lnTo>
                      <a:pt x="624" y="232"/>
                    </a:lnTo>
                    <a:lnTo>
                      <a:pt x="633" y="230"/>
                    </a:lnTo>
                    <a:lnTo>
                      <a:pt x="641" y="226"/>
                    </a:lnTo>
                    <a:lnTo>
                      <a:pt x="644" y="220"/>
                    </a:lnTo>
                    <a:lnTo>
                      <a:pt x="644" y="213"/>
                    </a:lnTo>
                    <a:lnTo>
                      <a:pt x="641" y="198"/>
                    </a:lnTo>
                    <a:lnTo>
                      <a:pt x="641" y="185"/>
                    </a:lnTo>
                    <a:lnTo>
                      <a:pt x="643" y="174"/>
                    </a:lnTo>
                    <a:lnTo>
                      <a:pt x="649" y="161"/>
                    </a:lnTo>
                    <a:lnTo>
                      <a:pt x="653" y="148"/>
                    </a:lnTo>
                    <a:lnTo>
                      <a:pt x="653" y="132"/>
                    </a:lnTo>
                    <a:lnTo>
                      <a:pt x="649" y="119"/>
                    </a:lnTo>
                    <a:lnTo>
                      <a:pt x="644" y="110"/>
                    </a:lnTo>
                    <a:lnTo>
                      <a:pt x="641" y="104"/>
                    </a:lnTo>
                    <a:lnTo>
                      <a:pt x="641" y="96"/>
                    </a:lnTo>
                    <a:lnTo>
                      <a:pt x="641" y="88"/>
                    </a:lnTo>
                    <a:lnTo>
                      <a:pt x="639" y="82"/>
                    </a:lnTo>
                    <a:lnTo>
                      <a:pt x="637" y="78"/>
                    </a:lnTo>
                    <a:lnTo>
                      <a:pt x="632" y="70"/>
                    </a:lnTo>
                    <a:lnTo>
                      <a:pt x="626" y="60"/>
                    </a:lnTo>
                    <a:lnTo>
                      <a:pt x="620" y="49"/>
                    </a:lnTo>
                    <a:lnTo>
                      <a:pt x="614" y="38"/>
                    </a:lnTo>
                    <a:lnTo>
                      <a:pt x="611" y="27"/>
                    </a:lnTo>
                    <a:lnTo>
                      <a:pt x="611" y="19"/>
                    </a:lnTo>
                    <a:lnTo>
                      <a:pt x="615" y="13"/>
                    </a:lnTo>
                    <a:lnTo>
                      <a:pt x="624" y="9"/>
                    </a:lnTo>
                    <a:lnTo>
                      <a:pt x="635" y="5"/>
                    </a:lnTo>
                    <a:lnTo>
                      <a:pt x="648" y="3"/>
                    </a:lnTo>
                    <a:lnTo>
                      <a:pt x="663" y="2"/>
                    </a:lnTo>
                    <a:lnTo>
                      <a:pt x="678" y="0"/>
                    </a:lnTo>
                    <a:lnTo>
                      <a:pt x="693" y="0"/>
                    </a:lnTo>
                    <a:lnTo>
                      <a:pt x="708" y="2"/>
                    </a:lnTo>
                    <a:lnTo>
                      <a:pt x="720" y="3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32" name="Freeform 419"/>
              <p:cNvSpPr>
                <a:spLocks/>
              </p:cNvSpPr>
              <p:nvPr/>
            </p:nvSpPr>
            <p:spPr bwMode="auto">
              <a:xfrm>
                <a:off x="4554" y="2823"/>
                <a:ext cx="16" cy="47"/>
              </a:xfrm>
              <a:custGeom>
                <a:avLst/>
                <a:gdLst>
                  <a:gd name="T0" fmla="*/ 7 w 16"/>
                  <a:gd name="T1" fmla="*/ 47 h 47"/>
                  <a:gd name="T2" fmla="*/ 7 w 16"/>
                  <a:gd name="T3" fmla="*/ 47 h 47"/>
                  <a:gd name="T4" fmla="*/ 11 w 16"/>
                  <a:gd name="T5" fmla="*/ 35 h 47"/>
                  <a:gd name="T6" fmla="*/ 12 w 16"/>
                  <a:gd name="T7" fmla="*/ 23 h 47"/>
                  <a:gd name="T8" fmla="*/ 13 w 16"/>
                  <a:gd name="T9" fmla="*/ 11 h 47"/>
                  <a:gd name="T10" fmla="*/ 16 w 16"/>
                  <a:gd name="T11" fmla="*/ 2 h 47"/>
                  <a:gd name="T12" fmla="*/ 8 w 16"/>
                  <a:gd name="T13" fmla="*/ 0 h 47"/>
                  <a:gd name="T14" fmla="*/ 6 w 16"/>
                  <a:gd name="T15" fmla="*/ 11 h 47"/>
                  <a:gd name="T16" fmla="*/ 5 w 16"/>
                  <a:gd name="T17" fmla="*/ 23 h 47"/>
                  <a:gd name="T18" fmla="*/ 3 w 16"/>
                  <a:gd name="T19" fmla="*/ 35 h 47"/>
                  <a:gd name="T20" fmla="*/ 0 w 16"/>
                  <a:gd name="T21" fmla="*/ 42 h 47"/>
                  <a:gd name="T22" fmla="*/ 0 w 16"/>
                  <a:gd name="T23" fmla="*/ 42 h 47"/>
                  <a:gd name="T24" fmla="*/ 7 w 16"/>
                  <a:gd name="T25" fmla="*/ 47 h 4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47"/>
                  <a:gd name="T41" fmla="*/ 16 w 16"/>
                  <a:gd name="T42" fmla="*/ 47 h 4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47">
                    <a:moveTo>
                      <a:pt x="7" y="47"/>
                    </a:moveTo>
                    <a:lnTo>
                      <a:pt x="7" y="47"/>
                    </a:lnTo>
                    <a:lnTo>
                      <a:pt x="11" y="35"/>
                    </a:lnTo>
                    <a:lnTo>
                      <a:pt x="12" y="23"/>
                    </a:lnTo>
                    <a:lnTo>
                      <a:pt x="13" y="11"/>
                    </a:lnTo>
                    <a:lnTo>
                      <a:pt x="16" y="2"/>
                    </a:lnTo>
                    <a:lnTo>
                      <a:pt x="8" y="0"/>
                    </a:lnTo>
                    <a:lnTo>
                      <a:pt x="6" y="11"/>
                    </a:lnTo>
                    <a:lnTo>
                      <a:pt x="5" y="23"/>
                    </a:lnTo>
                    <a:lnTo>
                      <a:pt x="3" y="35"/>
                    </a:lnTo>
                    <a:lnTo>
                      <a:pt x="0" y="42"/>
                    </a:lnTo>
                    <a:lnTo>
                      <a:pt x="7" y="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33" name="Freeform 420"/>
              <p:cNvSpPr>
                <a:spLocks/>
              </p:cNvSpPr>
              <p:nvPr/>
            </p:nvSpPr>
            <p:spPr bwMode="auto">
              <a:xfrm>
                <a:off x="4526" y="2865"/>
                <a:ext cx="35" cy="139"/>
              </a:xfrm>
              <a:custGeom>
                <a:avLst/>
                <a:gdLst>
                  <a:gd name="T0" fmla="*/ 7 w 35"/>
                  <a:gd name="T1" fmla="*/ 139 h 139"/>
                  <a:gd name="T2" fmla="*/ 7 w 35"/>
                  <a:gd name="T3" fmla="*/ 139 h 139"/>
                  <a:gd name="T4" fmla="*/ 8 w 35"/>
                  <a:gd name="T5" fmla="*/ 100 h 139"/>
                  <a:gd name="T6" fmla="*/ 13 w 35"/>
                  <a:gd name="T7" fmla="*/ 63 h 139"/>
                  <a:gd name="T8" fmla="*/ 22 w 35"/>
                  <a:gd name="T9" fmla="*/ 30 h 139"/>
                  <a:gd name="T10" fmla="*/ 35 w 35"/>
                  <a:gd name="T11" fmla="*/ 5 h 139"/>
                  <a:gd name="T12" fmla="*/ 28 w 35"/>
                  <a:gd name="T13" fmla="*/ 0 h 139"/>
                  <a:gd name="T14" fmla="*/ 14 w 35"/>
                  <a:gd name="T15" fmla="*/ 27 h 139"/>
                  <a:gd name="T16" fmla="*/ 6 w 35"/>
                  <a:gd name="T17" fmla="*/ 63 h 139"/>
                  <a:gd name="T18" fmla="*/ 1 w 35"/>
                  <a:gd name="T19" fmla="*/ 100 h 139"/>
                  <a:gd name="T20" fmla="*/ 0 w 35"/>
                  <a:gd name="T21" fmla="*/ 139 h 139"/>
                  <a:gd name="T22" fmla="*/ 0 w 35"/>
                  <a:gd name="T23" fmla="*/ 139 h 139"/>
                  <a:gd name="T24" fmla="*/ 7 w 35"/>
                  <a:gd name="T25" fmla="*/ 139 h 13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"/>
                  <a:gd name="T40" fmla="*/ 0 h 139"/>
                  <a:gd name="T41" fmla="*/ 35 w 35"/>
                  <a:gd name="T42" fmla="*/ 139 h 13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" h="139">
                    <a:moveTo>
                      <a:pt x="7" y="139"/>
                    </a:moveTo>
                    <a:lnTo>
                      <a:pt x="7" y="139"/>
                    </a:lnTo>
                    <a:lnTo>
                      <a:pt x="8" y="100"/>
                    </a:lnTo>
                    <a:lnTo>
                      <a:pt x="13" y="63"/>
                    </a:lnTo>
                    <a:lnTo>
                      <a:pt x="22" y="30"/>
                    </a:lnTo>
                    <a:lnTo>
                      <a:pt x="35" y="5"/>
                    </a:lnTo>
                    <a:lnTo>
                      <a:pt x="28" y="0"/>
                    </a:lnTo>
                    <a:lnTo>
                      <a:pt x="14" y="27"/>
                    </a:lnTo>
                    <a:lnTo>
                      <a:pt x="6" y="63"/>
                    </a:lnTo>
                    <a:lnTo>
                      <a:pt x="1" y="100"/>
                    </a:lnTo>
                    <a:lnTo>
                      <a:pt x="0" y="139"/>
                    </a:lnTo>
                    <a:lnTo>
                      <a:pt x="7" y="1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34" name="Freeform 421"/>
              <p:cNvSpPr>
                <a:spLocks/>
              </p:cNvSpPr>
              <p:nvPr/>
            </p:nvSpPr>
            <p:spPr bwMode="auto">
              <a:xfrm>
                <a:off x="4493" y="3004"/>
                <a:ext cx="40" cy="114"/>
              </a:xfrm>
              <a:custGeom>
                <a:avLst/>
                <a:gdLst>
                  <a:gd name="T0" fmla="*/ 7 w 40"/>
                  <a:gd name="T1" fmla="*/ 110 h 114"/>
                  <a:gd name="T2" fmla="*/ 5 w 40"/>
                  <a:gd name="T3" fmla="*/ 114 h 114"/>
                  <a:gd name="T4" fmla="*/ 25 w 40"/>
                  <a:gd name="T5" fmla="*/ 95 h 114"/>
                  <a:gd name="T6" fmla="*/ 35 w 40"/>
                  <a:gd name="T7" fmla="*/ 66 h 114"/>
                  <a:gd name="T8" fmla="*/ 40 w 40"/>
                  <a:gd name="T9" fmla="*/ 35 h 114"/>
                  <a:gd name="T10" fmla="*/ 40 w 40"/>
                  <a:gd name="T11" fmla="*/ 0 h 114"/>
                  <a:gd name="T12" fmla="*/ 33 w 40"/>
                  <a:gd name="T13" fmla="*/ 0 h 114"/>
                  <a:gd name="T14" fmla="*/ 33 w 40"/>
                  <a:gd name="T15" fmla="*/ 35 h 114"/>
                  <a:gd name="T16" fmla="*/ 28 w 40"/>
                  <a:gd name="T17" fmla="*/ 66 h 114"/>
                  <a:gd name="T18" fmla="*/ 18 w 40"/>
                  <a:gd name="T19" fmla="*/ 91 h 114"/>
                  <a:gd name="T20" fmla="*/ 2 w 40"/>
                  <a:gd name="T21" fmla="*/ 106 h 114"/>
                  <a:gd name="T22" fmla="*/ 0 w 40"/>
                  <a:gd name="T23" fmla="*/ 110 h 114"/>
                  <a:gd name="T24" fmla="*/ 2 w 40"/>
                  <a:gd name="T25" fmla="*/ 106 h 114"/>
                  <a:gd name="T26" fmla="*/ 0 w 40"/>
                  <a:gd name="T27" fmla="*/ 108 h 114"/>
                  <a:gd name="T28" fmla="*/ 0 w 40"/>
                  <a:gd name="T29" fmla="*/ 111 h 114"/>
                  <a:gd name="T30" fmla="*/ 1 w 40"/>
                  <a:gd name="T31" fmla="*/ 114 h 114"/>
                  <a:gd name="T32" fmla="*/ 5 w 40"/>
                  <a:gd name="T33" fmla="*/ 114 h 114"/>
                  <a:gd name="T34" fmla="*/ 7 w 40"/>
                  <a:gd name="T35" fmla="*/ 110 h 11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0"/>
                  <a:gd name="T55" fmla="*/ 0 h 114"/>
                  <a:gd name="T56" fmla="*/ 40 w 40"/>
                  <a:gd name="T57" fmla="*/ 114 h 11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0" h="114">
                    <a:moveTo>
                      <a:pt x="7" y="110"/>
                    </a:moveTo>
                    <a:lnTo>
                      <a:pt x="5" y="114"/>
                    </a:lnTo>
                    <a:lnTo>
                      <a:pt x="25" y="95"/>
                    </a:lnTo>
                    <a:lnTo>
                      <a:pt x="35" y="66"/>
                    </a:lnTo>
                    <a:lnTo>
                      <a:pt x="40" y="35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33" y="35"/>
                    </a:lnTo>
                    <a:lnTo>
                      <a:pt x="28" y="66"/>
                    </a:lnTo>
                    <a:lnTo>
                      <a:pt x="18" y="91"/>
                    </a:lnTo>
                    <a:lnTo>
                      <a:pt x="2" y="106"/>
                    </a:lnTo>
                    <a:lnTo>
                      <a:pt x="0" y="110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1"/>
                    </a:lnTo>
                    <a:lnTo>
                      <a:pt x="1" y="114"/>
                    </a:lnTo>
                    <a:lnTo>
                      <a:pt x="5" y="114"/>
                    </a:lnTo>
                    <a:lnTo>
                      <a:pt x="7" y="1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35" name="Freeform 422"/>
              <p:cNvSpPr>
                <a:spLocks/>
              </p:cNvSpPr>
              <p:nvPr/>
            </p:nvSpPr>
            <p:spPr bwMode="auto">
              <a:xfrm>
                <a:off x="4440" y="3114"/>
                <a:ext cx="60" cy="55"/>
              </a:xfrm>
              <a:custGeom>
                <a:avLst/>
                <a:gdLst>
                  <a:gd name="T0" fmla="*/ 3 w 60"/>
                  <a:gd name="T1" fmla="*/ 55 h 55"/>
                  <a:gd name="T2" fmla="*/ 3 w 60"/>
                  <a:gd name="T3" fmla="*/ 55 h 55"/>
                  <a:gd name="T4" fmla="*/ 14 w 60"/>
                  <a:gd name="T5" fmla="*/ 50 h 55"/>
                  <a:gd name="T6" fmla="*/ 23 w 60"/>
                  <a:gd name="T7" fmla="*/ 45 h 55"/>
                  <a:gd name="T8" fmla="*/ 34 w 60"/>
                  <a:gd name="T9" fmla="*/ 39 h 55"/>
                  <a:gd name="T10" fmla="*/ 43 w 60"/>
                  <a:gd name="T11" fmla="*/ 33 h 55"/>
                  <a:gd name="T12" fmla="*/ 50 w 60"/>
                  <a:gd name="T13" fmla="*/ 26 h 55"/>
                  <a:gd name="T14" fmla="*/ 56 w 60"/>
                  <a:gd name="T15" fmla="*/ 18 h 55"/>
                  <a:gd name="T16" fmla="*/ 60 w 60"/>
                  <a:gd name="T17" fmla="*/ 9 h 55"/>
                  <a:gd name="T18" fmla="*/ 60 w 60"/>
                  <a:gd name="T19" fmla="*/ 0 h 55"/>
                  <a:gd name="T20" fmla="*/ 53 w 60"/>
                  <a:gd name="T21" fmla="*/ 0 h 55"/>
                  <a:gd name="T22" fmla="*/ 53 w 60"/>
                  <a:gd name="T23" fmla="*/ 9 h 55"/>
                  <a:gd name="T24" fmla="*/ 49 w 60"/>
                  <a:gd name="T25" fmla="*/ 14 h 55"/>
                  <a:gd name="T26" fmla="*/ 45 w 60"/>
                  <a:gd name="T27" fmla="*/ 21 h 55"/>
                  <a:gd name="T28" fmla="*/ 38 w 60"/>
                  <a:gd name="T29" fmla="*/ 26 h 55"/>
                  <a:gd name="T30" fmla="*/ 30 w 60"/>
                  <a:gd name="T31" fmla="*/ 32 h 55"/>
                  <a:gd name="T32" fmla="*/ 21 w 60"/>
                  <a:gd name="T33" fmla="*/ 38 h 55"/>
                  <a:gd name="T34" fmla="*/ 11 w 60"/>
                  <a:gd name="T35" fmla="*/ 43 h 55"/>
                  <a:gd name="T36" fmla="*/ 0 w 60"/>
                  <a:gd name="T37" fmla="*/ 48 h 55"/>
                  <a:gd name="T38" fmla="*/ 0 w 60"/>
                  <a:gd name="T39" fmla="*/ 48 h 55"/>
                  <a:gd name="T40" fmla="*/ 3 w 60"/>
                  <a:gd name="T41" fmla="*/ 55 h 5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0"/>
                  <a:gd name="T64" fmla="*/ 0 h 55"/>
                  <a:gd name="T65" fmla="*/ 60 w 60"/>
                  <a:gd name="T66" fmla="*/ 55 h 5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0" h="55">
                    <a:moveTo>
                      <a:pt x="3" y="55"/>
                    </a:moveTo>
                    <a:lnTo>
                      <a:pt x="3" y="55"/>
                    </a:lnTo>
                    <a:lnTo>
                      <a:pt x="14" y="50"/>
                    </a:lnTo>
                    <a:lnTo>
                      <a:pt x="23" y="45"/>
                    </a:lnTo>
                    <a:lnTo>
                      <a:pt x="34" y="39"/>
                    </a:lnTo>
                    <a:lnTo>
                      <a:pt x="43" y="33"/>
                    </a:lnTo>
                    <a:lnTo>
                      <a:pt x="50" y="26"/>
                    </a:lnTo>
                    <a:lnTo>
                      <a:pt x="56" y="18"/>
                    </a:lnTo>
                    <a:lnTo>
                      <a:pt x="60" y="9"/>
                    </a:lnTo>
                    <a:lnTo>
                      <a:pt x="60" y="0"/>
                    </a:lnTo>
                    <a:lnTo>
                      <a:pt x="53" y="0"/>
                    </a:lnTo>
                    <a:lnTo>
                      <a:pt x="53" y="9"/>
                    </a:lnTo>
                    <a:lnTo>
                      <a:pt x="49" y="14"/>
                    </a:lnTo>
                    <a:lnTo>
                      <a:pt x="45" y="21"/>
                    </a:lnTo>
                    <a:lnTo>
                      <a:pt x="38" y="26"/>
                    </a:lnTo>
                    <a:lnTo>
                      <a:pt x="30" y="32"/>
                    </a:lnTo>
                    <a:lnTo>
                      <a:pt x="21" y="38"/>
                    </a:lnTo>
                    <a:lnTo>
                      <a:pt x="11" y="43"/>
                    </a:lnTo>
                    <a:lnTo>
                      <a:pt x="0" y="48"/>
                    </a:lnTo>
                    <a:lnTo>
                      <a:pt x="3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36" name="Freeform 423"/>
              <p:cNvSpPr>
                <a:spLocks/>
              </p:cNvSpPr>
              <p:nvPr/>
            </p:nvSpPr>
            <p:spPr bwMode="auto">
              <a:xfrm>
                <a:off x="4384" y="3162"/>
                <a:ext cx="59" cy="40"/>
              </a:xfrm>
              <a:custGeom>
                <a:avLst/>
                <a:gdLst>
                  <a:gd name="T0" fmla="*/ 8 w 59"/>
                  <a:gd name="T1" fmla="*/ 40 h 40"/>
                  <a:gd name="T2" fmla="*/ 8 w 59"/>
                  <a:gd name="T3" fmla="*/ 40 h 40"/>
                  <a:gd name="T4" fmla="*/ 10 w 59"/>
                  <a:gd name="T5" fmla="*/ 36 h 40"/>
                  <a:gd name="T6" fmla="*/ 14 w 59"/>
                  <a:gd name="T7" fmla="*/ 33 h 40"/>
                  <a:gd name="T8" fmla="*/ 18 w 59"/>
                  <a:gd name="T9" fmla="*/ 29 h 40"/>
                  <a:gd name="T10" fmla="*/ 25 w 59"/>
                  <a:gd name="T11" fmla="*/ 24 h 40"/>
                  <a:gd name="T12" fmla="*/ 31 w 59"/>
                  <a:gd name="T13" fmla="*/ 20 h 40"/>
                  <a:gd name="T14" fmla="*/ 39 w 59"/>
                  <a:gd name="T15" fmla="*/ 16 h 40"/>
                  <a:gd name="T16" fmla="*/ 49 w 59"/>
                  <a:gd name="T17" fmla="*/ 12 h 40"/>
                  <a:gd name="T18" fmla="*/ 59 w 59"/>
                  <a:gd name="T19" fmla="*/ 7 h 40"/>
                  <a:gd name="T20" fmla="*/ 56 w 59"/>
                  <a:gd name="T21" fmla="*/ 0 h 40"/>
                  <a:gd name="T22" fmla="*/ 47 w 59"/>
                  <a:gd name="T23" fmla="*/ 5 h 40"/>
                  <a:gd name="T24" fmla="*/ 37 w 59"/>
                  <a:gd name="T25" fmla="*/ 8 h 40"/>
                  <a:gd name="T26" fmla="*/ 28 w 59"/>
                  <a:gd name="T27" fmla="*/ 13 h 40"/>
                  <a:gd name="T28" fmla="*/ 20 w 59"/>
                  <a:gd name="T29" fmla="*/ 17 h 40"/>
                  <a:gd name="T30" fmla="*/ 14 w 59"/>
                  <a:gd name="T31" fmla="*/ 22 h 40"/>
                  <a:gd name="T32" fmla="*/ 9 w 59"/>
                  <a:gd name="T33" fmla="*/ 25 h 40"/>
                  <a:gd name="T34" fmla="*/ 3 w 59"/>
                  <a:gd name="T35" fmla="*/ 31 h 40"/>
                  <a:gd name="T36" fmla="*/ 0 w 59"/>
                  <a:gd name="T37" fmla="*/ 37 h 40"/>
                  <a:gd name="T38" fmla="*/ 0 w 59"/>
                  <a:gd name="T39" fmla="*/ 37 h 40"/>
                  <a:gd name="T40" fmla="*/ 8 w 59"/>
                  <a:gd name="T41" fmla="*/ 40 h 4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9"/>
                  <a:gd name="T64" fmla="*/ 0 h 40"/>
                  <a:gd name="T65" fmla="*/ 59 w 59"/>
                  <a:gd name="T66" fmla="*/ 40 h 4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9" h="40">
                    <a:moveTo>
                      <a:pt x="8" y="40"/>
                    </a:moveTo>
                    <a:lnTo>
                      <a:pt x="8" y="40"/>
                    </a:lnTo>
                    <a:lnTo>
                      <a:pt x="10" y="36"/>
                    </a:lnTo>
                    <a:lnTo>
                      <a:pt x="14" y="33"/>
                    </a:lnTo>
                    <a:lnTo>
                      <a:pt x="18" y="29"/>
                    </a:lnTo>
                    <a:lnTo>
                      <a:pt x="25" y="24"/>
                    </a:lnTo>
                    <a:lnTo>
                      <a:pt x="31" y="20"/>
                    </a:lnTo>
                    <a:lnTo>
                      <a:pt x="39" y="16"/>
                    </a:lnTo>
                    <a:lnTo>
                      <a:pt x="49" y="12"/>
                    </a:lnTo>
                    <a:lnTo>
                      <a:pt x="59" y="7"/>
                    </a:lnTo>
                    <a:lnTo>
                      <a:pt x="56" y="0"/>
                    </a:lnTo>
                    <a:lnTo>
                      <a:pt x="47" y="5"/>
                    </a:lnTo>
                    <a:lnTo>
                      <a:pt x="37" y="8"/>
                    </a:lnTo>
                    <a:lnTo>
                      <a:pt x="28" y="13"/>
                    </a:lnTo>
                    <a:lnTo>
                      <a:pt x="20" y="17"/>
                    </a:lnTo>
                    <a:lnTo>
                      <a:pt x="14" y="22"/>
                    </a:lnTo>
                    <a:lnTo>
                      <a:pt x="9" y="25"/>
                    </a:lnTo>
                    <a:lnTo>
                      <a:pt x="3" y="31"/>
                    </a:lnTo>
                    <a:lnTo>
                      <a:pt x="0" y="37"/>
                    </a:lnTo>
                    <a:lnTo>
                      <a:pt x="8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37" name="Freeform 424"/>
              <p:cNvSpPr>
                <a:spLocks/>
              </p:cNvSpPr>
              <p:nvPr/>
            </p:nvSpPr>
            <p:spPr bwMode="auto">
              <a:xfrm>
                <a:off x="4295" y="3199"/>
                <a:ext cx="97" cy="44"/>
              </a:xfrm>
              <a:custGeom>
                <a:avLst/>
                <a:gdLst>
                  <a:gd name="T0" fmla="*/ 3 w 97"/>
                  <a:gd name="T1" fmla="*/ 44 h 44"/>
                  <a:gd name="T2" fmla="*/ 3 w 97"/>
                  <a:gd name="T3" fmla="*/ 44 h 44"/>
                  <a:gd name="T4" fmla="*/ 14 w 97"/>
                  <a:gd name="T5" fmla="*/ 41 h 44"/>
                  <a:gd name="T6" fmla="*/ 26 w 97"/>
                  <a:gd name="T7" fmla="*/ 37 h 44"/>
                  <a:gd name="T8" fmla="*/ 40 w 97"/>
                  <a:gd name="T9" fmla="*/ 32 h 44"/>
                  <a:gd name="T10" fmla="*/ 55 w 97"/>
                  <a:gd name="T11" fmla="*/ 27 h 44"/>
                  <a:gd name="T12" fmla="*/ 68 w 97"/>
                  <a:gd name="T13" fmla="*/ 22 h 44"/>
                  <a:gd name="T14" fmla="*/ 81 w 97"/>
                  <a:gd name="T15" fmla="*/ 16 h 44"/>
                  <a:gd name="T16" fmla="*/ 90 w 97"/>
                  <a:gd name="T17" fmla="*/ 11 h 44"/>
                  <a:gd name="T18" fmla="*/ 97 w 97"/>
                  <a:gd name="T19" fmla="*/ 3 h 44"/>
                  <a:gd name="T20" fmla="*/ 89 w 97"/>
                  <a:gd name="T21" fmla="*/ 0 h 44"/>
                  <a:gd name="T22" fmla="*/ 86 w 97"/>
                  <a:gd name="T23" fmla="*/ 4 h 44"/>
                  <a:gd name="T24" fmla="*/ 78 w 97"/>
                  <a:gd name="T25" fmla="*/ 9 h 44"/>
                  <a:gd name="T26" fmla="*/ 66 w 97"/>
                  <a:gd name="T27" fmla="*/ 15 h 44"/>
                  <a:gd name="T28" fmla="*/ 53 w 97"/>
                  <a:gd name="T29" fmla="*/ 20 h 44"/>
                  <a:gd name="T30" fmla="*/ 38 w 97"/>
                  <a:gd name="T31" fmla="*/ 25 h 44"/>
                  <a:gd name="T32" fmla="*/ 23 w 97"/>
                  <a:gd name="T33" fmla="*/ 30 h 44"/>
                  <a:gd name="T34" fmla="*/ 11 w 97"/>
                  <a:gd name="T35" fmla="*/ 33 h 44"/>
                  <a:gd name="T36" fmla="*/ 0 w 97"/>
                  <a:gd name="T37" fmla="*/ 37 h 44"/>
                  <a:gd name="T38" fmla="*/ 0 w 97"/>
                  <a:gd name="T39" fmla="*/ 37 h 44"/>
                  <a:gd name="T40" fmla="*/ 3 w 97"/>
                  <a:gd name="T41" fmla="*/ 44 h 4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7"/>
                  <a:gd name="T64" fmla="*/ 0 h 44"/>
                  <a:gd name="T65" fmla="*/ 97 w 97"/>
                  <a:gd name="T66" fmla="*/ 44 h 4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7" h="44">
                    <a:moveTo>
                      <a:pt x="3" y="44"/>
                    </a:moveTo>
                    <a:lnTo>
                      <a:pt x="3" y="44"/>
                    </a:lnTo>
                    <a:lnTo>
                      <a:pt x="14" y="41"/>
                    </a:lnTo>
                    <a:lnTo>
                      <a:pt x="26" y="37"/>
                    </a:lnTo>
                    <a:lnTo>
                      <a:pt x="40" y="32"/>
                    </a:lnTo>
                    <a:lnTo>
                      <a:pt x="55" y="27"/>
                    </a:lnTo>
                    <a:lnTo>
                      <a:pt x="68" y="22"/>
                    </a:lnTo>
                    <a:lnTo>
                      <a:pt x="81" y="16"/>
                    </a:lnTo>
                    <a:lnTo>
                      <a:pt x="90" y="11"/>
                    </a:lnTo>
                    <a:lnTo>
                      <a:pt x="97" y="3"/>
                    </a:lnTo>
                    <a:lnTo>
                      <a:pt x="89" y="0"/>
                    </a:lnTo>
                    <a:lnTo>
                      <a:pt x="86" y="4"/>
                    </a:lnTo>
                    <a:lnTo>
                      <a:pt x="78" y="9"/>
                    </a:lnTo>
                    <a:lnTo>
                      <a:pt x="66" y="15"/>
                    </a:lnTo>
                    <a:lnTo>
                      <a:pt x="53" y="20"/>
                    </a:lnTo>
                    <a:lnTo>
                      <a:pt x="38" y="25"/>
                    </a:lnTo>
                    <a:lnTo>
                      <a:pt x="23" y="30"/>
                    </a:lnTo>
                    <a:lnTo>
                      <a:pt x="11" y="33"/>
                    </a:lnTo>
                    <a:lnTo>
                      <a:pt x="0" y="37"/>
                    </a:lnTo>
                    <a:lnTo>
                      <a:pt x="3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38" name="Freeform 425"/>
              <p:cNvSpPr>
                <a:spLocks/>
              </p:cNvSpPr>
              <p:nvPr/>
            </p:nvSpPr>
            <p:spPr bwMode="auto">
              <a:xfrm>
                <a:off x="4167" y="3236"/>
                <a:ext cx="131" cy="66"/>
              </a:xfrm>
              <a:custGeom>
                <a:avLst/>
                <a:gdLst>
                  <a:gd name="T0" fmla="*/ 0 w 131"/>
                  <a:gd name="T1" fmla="*/ 66 h 66"/>
                  <a:gd name="T2" fmla="*/ 0 w 131"/>
                  <a:gd name="T3" fmla="*/ 66 h 66"/>
                  <a:gd name="T4" fmla="*/ 15 w 131"/>
                  <a:gd name="T5" fmla="*/ 62 h 66"/>
                  <a:gd name="T6" fmla="*/ 32 w 131"/>
                  <a:gd name="T7" fmla="*/ 56 h 66"/>
                  <a:gd name="T8" fmla="*/ 50 w 131"/>
                  <a:gd name="T9" fmla="*/ 48 h 66"/>
                  <a:gd name="T10" fmla="*/ 68 w 131"/>
                  <a:gd name="T11" fmla="*/ 38 h 66"/>
                  <a:gd name="T12" fmla="*/ 88 w 131"/>
                  <a:gd name="T13" fmla="*/ 28 h 66"/>
                  <a:gd name="T14" fmla="*/ 105 w 131"/>
                  <a:gd name="T15" fmla="*/ 18 h 66"/>
                  <a:gd name="T16" fmla="*/ 120 w 131"/>
                  <a:gd name="T17" fmla="*/ 12 h 66"/>
                  <a:gd name="T18" fmla="*/ 131 w 131"/>
                  <a:gd name="T19" fmla="*/ 7 h 66"/>
                  <a:gd name="T20" fmla="*/ 128 w 131"/>
                  <a:gd name="T21" fmla="*/ 0 h 66"/>
                  <a:gd name="T22" fmla="*/ 117 w 131"/>
                  <a:gd name="T23" fmla="*/ 5 h 66"/>
                  <a:gd name="T24" fmla="*/ 103 w 131"/>
                  <a:gd name="T25" fmla="*/ 11 h 66"/>
                  <a:gd name="T26" fmla="*/ 85 w 131"/>
                  <a:gd name="T27" fmla="*/ 21 h 66"/>
                  <a:gd name="T28" fmla="*/ 66 w 131"/>
                  <a:gd name="T29" fmla="*/ 31 h 66"/>
                  <a:gd name="T30" fmla="*/ 48 w 131"/>
                  <a:gd name="T31" fmla="*/ 40 h 66"/>
                  <a:gd name="T32" fmla="*/ 29 w 131"/>
                  <a:gd name="T33" fmla="*/ 49 h 66"/>
                  <a:gd name="T34" fmla="*/ 12 w 131"/>
                  <a:gd name="T35" fmla="*/ 55 h 66"/>
                  <a:gd name="T36" fmla="*/ 0 w 131"/>
                  <a:gd name="T37" fmla="*/ 59 h 66"/>
                  <a:gd name="T38" fmla="*/ 0 w 131"/>
                  <a:gd name="T39" fmla="*/ 59 h 66"/>
                  <a:gd name="T40" fmla="*/ 0 w 131"/>
                  <a:gd name="T41" fmla="*/ 66 h 6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31"/>
                  <a:gd name="T64" fmla="*/ 0 h 66"/>
                  <a:gd name="T65" fmla="*/ 131 w 131"/>
                  <a:gd name="T66" fmla="*/ 66 h 6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31" h="66">
                    <a:moveTo>
                      <a:pt x="0" y="66"/>
                    </a:moveTo>
                    <a:lnTo>
                      <a:pt x="0" y="66"/>
                    </a:lnTo>
                    <a:lnTo>
                      <a:pt x="15" y="62"/>
                    </a:lnTo>
                    <a:lnTo>
                      <a:pt x="32" y="56"/>
                    </a:lnTo>
                    <a:lnTo>
                      <a:pt x="50" y="48"/>
                    </a:lnTo>
                    <a:lnTo>
                      <a:pt x="68" y="38"/>
                    </a:lnTo>
                    <a:lnTo>
                      <a:pt x="88" y="28"/>
                    </a:lnTo>
                    <a:lnTo>
                      <a:pt x="105" y="18"/>
                    </a:lnTo>
                    <a:lnTo>
                      <a:pt x="120" y="12"/>
                    </a:lnTo>
                    <a:lnTo>
                      <a:pt x="131" y="7"/>
                    </a:lnTo>
                    <a:lnTo>
                      <a:pt x="128" y="0"/>
                    </a:lnTo>
                    <a:lnTo>
                      <a:pt x="117" y="5"/>
                    </a:lnTo>
                    <a:lnTo>
                      <a:pt x="103" y="11"/>
                    </a:lnTo>
                    <a:lnTo>
                      <a:pt x="85" y="21"/>
                    </a:lnTo>
                    <a:lnTo>
                      <a:pt x="66" y="31"/>
                    </a:lnTo>
                    <a:lnTo>
                      <a:pt x="48" y="40"/>
                    </a:lnTo>
                    <a:lnTo>
                      <a:pt x="29" y="49"/>
                    </a:lnTo>
                    <a:lnTo>
                      <a:pt x="12" y="55"/>
                    </a:lnTo>
                    <a:lnTo>
                      <a:pt x="0" y="59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39" name="Freeform 426"/>
              <p:cNvSpPr>
                <a:spLocks/>
              </p:cNvSpPr>
              <p:nvPr/>
            </p:nvSpPr>
            <p:spPr bwMode="auto">
              <a:xfrm>
                <a:off x="4013" y="3295"/>
                <a:ext cx="154" cy="69"/>
              </a:xfrm>
              <a:custGeom>
                <a:avLst/>
                <a:gdLst>
                  <a:gd name="T0" fmla="*/ 5 w 154"/>
                  <a:gd name="T1" fmla="*/ 69 h 69"/>
                  <a:gd name="T2" fmla="*/ 8 w 154"/>
                  <a:gd name="T3" fmla="*/ 69 h 69"/>
                  <a:gd name="T4" fmla="*/ 20 w 154"/>
                  <a:gd name="T5" fmla="*/ 62 h 69"/>
                  <a:gd name="T6" fmla="*/ 38 w 154"/>
                  <a:gd name="T7" fmla="*/ 52 h 69"/>
                  <a:gd name="T8" fmla="*/ 59 w 154"/>
                  <a:gd name="T9" fmla="*/ 42 h 69"/>
                  <a:gd name="T10" fmla="*/ 81 w 154"/>
                  <a:gd name="T11" fmla="*/ 33 h 69"/>
                  <a:gd name="T12" fmla="*/ 103 w 154"/>
                  <a:gd name="T13" fmla="*/ 24 h 69"/>
                  <a:gd name="T14" fmla="*/ 124 w 154"/>
                  <a:gd name="T15" fmla="*/ 17 h 69"/>
                  <a:gd name="T16" fmla="*/ 142 w 154"/>
                  <a:gd name="T17" fmla="*/ 11 h 69"/>
                  <a:gd name="T18" fmla="*/ 154 w 154"/>
                  <a:gd name="T19" fmla="*/ 7 h 69"/>
                  <a:gd name="T20" fmla="*/ 154 w 154"/>
                  <a:gd name="T21" fmla="*/ 0 h 69"/>
                  <a:gd name="T22" fmla="*/ 139 w 154"/>
                  <a:gd name="T23" fmla="*/ 3 h 69"/>
                  <a:gd name="T24" fmla="*/ 121 w 154"/>
                  <a:gd name="T25" fmla="*/ 9 h 69"/>
                  <a:gd name="T26" fmla="*/ 100 w 154"/>
                  <a:gd name="T27" fmla="*/ 17 h 69"/>
                  <a:gd name="T28" fmla="*/ 79 w 154"/>
                  <a:gd name="T29" fmla="*/ 25 h 69"/>
                  <a:gd name="T30" fmla="*/ 57 w 154"/>
                  <a:gd name="T31" fmla="*/ 35 h 69"/>
                  <a:gd name="T32" fmla="*/ 36 w 154"/>
                  <a:gd name="T33" fmla="*/ 45 h 69"/>
                  <a:gd name="T34" fmla="*/ 18 w 154"/>
                  <a:gd name="T35" fmla="*/ 55 h 69"/>
                  <a:gd name="T36" fmla="*/ 3 w 154"/>
                  <a:gd name="T37" fmla="*/ 62 h 69"/>
                  <a:gd name="T38" fmla="*/ 5 w 154"/>
                  <a:gd name="T39" fmla="*/ 62 h 69"/>
                  <a:gd name="T40" fmla="*/ 3 w 154"/>
                  <a:gd name="T41" fmla="*/ 62 h 69"/>
                  <a:gd name="T42" fmla="*/ 0 w 154"/>
                  <a:gd name="T43" fmla="*/ 64 h 69"/>
                  <a:gd name="T44" fmla="*/ 2 w 154"/>
                  <a:gd name="T45" fmla="*/ 67 h 69"/>
                  <a:gd name="T46" fmla="*/ 4 w 154"/>
                  <a:gd name="T47" fmla="*/ 69 h 69"/>
                  <a:gd name="T48" fmla="*/ 8 w 154"/>
                  <a:gd name="T49" fmla="*/ 69 h 69"/>
                  <a:gd name="T50" fmla="*/ 5 w 154"/>
                  <a:gd name="T51" fmla="*/ 69 h 6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4"/>
                  <a:gd name="T79" fmla="*/ 0 h 69"/>
                  <a:gd name="T80" fmla="*/ 154 w 154"/>
                  <a:gd name="T81" fmla="*/ 69 h 6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4" h="69">
                    <a:moveTo>
                      <a:pt x="5" y="69"/>
                    </a:moveTo>
                    <a:lnTo>
                      <a:pt x="8" y="69"/>
                    </a:lnTo>
                    <a:lnTo>
                      <a:pt x="20" y="62"/>
                    </a:lnTo>
                    <a:lnTo>
                      <a:pt x="38" y="52"/>
                    </a:lnTo>
                    <a:lnTo>
                      <a:pt x="59" y="42"/>
                    </a:lnTo>
                    <a:lnTo>
                      <a:pt x="81" y="33"/>
                    </a:lnTo>
                    <a:lnTo>
                      <a:pt x="103" y="24"/>
                    </a:lnTo>
                    <a:lnTo>
                      <a:pt x="124" y="17"/>
                    </a:lnTo>
                    <a:lnTo>
                      <a:pt x="142" y="11"/>
                    </a:lnTo>
                    <a:lnTo>
                      <a:pt x="154" y="7"/>
                    </a:lnTo>
                    <a:lnTo>
                      <a:pt x="154" y="0"/>
                    </a:lnTo>
                    <a:lnTo>
                      <a:pt x="139" y="3"/>
                    </a:lnTo>
                    <a:lnTo>
                      <a:pt x="121" y="9"/>
                    </a:lnTo>
                    <a:lnTo>
                      <a:pt x="100" y="17"/>
                    </a:lnTo>
                    <a:lnTo>
                      <a:pt x="79" y="25"/>
                    </a:lnTo>
                    <a:lnTo>
                      <a:pt x="57" y="35"/>
                    </a:lnTo>
                    <a:lnTo>
                      <a:pt x="36" y="45"/>
                    </a:lnTo>
                    <a:lnTo>
                      <a:pt x="18" y="55"/>
                    </a:lnTo>
                    <a:lnTo>
                      <a:pt x="3" y="62"/>
                    </a:lnTo>
                    <a:lnTo>
                      <a:pt x="5" y="62"/>
                    </a:lnTo>
                    <a:lnTo>
                      <a:pt x="3" y="62"/>
                    </a:lnTo>
                    <a:lnTo>
                      <a:pt x="0" y="64"/>
                    </a:lnTo>
                    <a:lnTo>
                      <a:pt x="2" y="67"/>
                    </a:lnTo>
                    <a:lnTo>
                      <a:pt x="4" y="69"/>
                    </a:lnTo>
                    <a:lnTo>
                      <a:pt x="8" y="69"/>
                    </a:lnTo>
                    <a:lnTo>
                      <a:pt x="5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40" name="Freeform 427"/>
              <p:cNvSpPr>
                <a:spLocks/>
              </p:cNvSpPr>
              <p:nvPr/>
            </p:nvSpPr>
            <p:spPr bwMode="auto">
              <a:xfrm>
                <a:off x="3876" y="3357"/>
                <a:ext cx="142" cy="28"/>
              </a:xfrm>
              <a:custGeom>
                <a:avLst/>
                <a:gdLst>
                  <a:gd name="T0" fmla="*/ 0 w 142"/>
                  <a:gd name="T1" fmla="*/ 28 h 28"/>
                  <a:gd name="T2" fmla="*/ 0 w 142"/>
                  <a:gd name="T3" fmla="*/ 28 h 28"/>
                  <a:gd name="T4" fmla="*/ 12 w 142"/>
                  <a:gd name="T5" fmla="*/ 27 h 28"/>
                  <a:gd name="T6" fmla="*/ 28 w 142"/>
                  <a:gd name="T7" fmla="*/ 24 h 28"/>
                  <a:gd name="T8" fmla="*/ 48 w 142"/>
                  <a:gd name="T9" fmla="*/ 22 h 28"/>
                  <a:gd name="T10" fmla="*/ 70 w 142"/>
                  <a:gd name="T11" fmla="*/ 18 h 28"/>
                  <a:gd name="T12" fmla="*/ 92 w 142"/>
                  <a:gd name="T13" fmla="*/ 16 h 28"/>
                  <a:gd name="T14" fmla="*/ 113 w 142"/>
                  <a:gd name="T15" fmla="*/ 12 h 28"/>
                  <a:gd name="T16" fmla="*/ 130 w 142"/>
                  <a:gd name="T17" fmla="*/ 10 h 28"/>
                  <a:gd name="T18" fmla="*/ 142 w 142"/>
                  <a:gd name="T19" fmla="*/ 7 h 28"/>
                  <a:gd name="T20" fmla="*/ 142 w 142"/>
                  <a:gd name="T21" fmla="*/ 0 h 28"/>
                  <a:gd name="T22" fmla="*/ 130 w 142"/>
                  <a:gd name="T23" fmla="*/ 2 h 28"/>
                  <a:gd name="T24" fmla="*/ 113 w 142"/>
                  <a:gd name="T25" fmla="*/ 5 h 28"/>
                  <a:gd name="T26" fmla="*/ 92 w 142"/>
                  <a:gd name="T27" fmla="*/ 8 h 28"/>
                  <a:gd name="T28" fmla="*/ 70 w 142"/>
                  <a:gd name="T29" fmla="*/ 11 h 28"/>
                  <a:gd name="T30" fmla="*/ 48 w 142"/>
                  <a:gd name="T31" fmla="*/ 14 h 28"/>
                  <a:gd name="T32" fmla="*/ 28 w 142"/>
                  <a:gd name="T33" fmla="*/ 17 h 28"/>
                  <a:gd name="T34" fmla="*/ 12 w 142"/>
                  <a:gd name="T35" fmla="*/ 19 h 28"/>
                  <a:gd name="T36" fmla="*/ 0 w 142"/>
                  <a:gd name="T37" fmla="*/ 21 h 28"/>
                  <a:gd name="T38" fmla="*/ 0 w 142"/>
                  <a:gd name="T39" fmla="*/ 21 h 28"/>
                  <a:gd name="T40" fmla="*/ 0 w 142"/>
                  <a:gd name="T41" fmla="*/ 28 h 2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2"/>
                  <a:gd name="T64" fmla="*/ 0 h 28"/>
                  <a:gd name="T65" fmla="*/ 142 w 142"/>
                  <a:gd name="T66" fmla="*/ 28 h 2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2" h="28">
                    <a:moveTo>
                      <a:pt x="0" y="28"/>
                    </a:moveTo>
                    <a:lnTo>
                      <a:pt x="0" y="28"/>
                    </a:lnTo>
                    <a:lnTo>
                      <a:pt x="12" y="27"/>
                    </a:lnTo>
                    <a:lnTo>
                      <a:pt x="28" y="24"/>
                    </a:lnTo>
                    <a:lnTo>
                      <a:pt x="48" y="22"/>
                    </a:lnTo>
                    <a:lnTo>
                      <a:pt x="70" y="18"/>
                    </a:lnTo>
                    <a:lnTo>
                      <a:pt x="92" y="16"/>
                    </a:lnTo>
                    <a:lnTo>
                      <a:pt x="113" y="12"/>
                    </a:lnTo>
                    <a:lnTo>
                      <a:pt x="130" y="10"/>
                    </a:lnTo>
                    <a:lnTo>
                      <a:pt x="142" y="7"/>
                    </a:lnTo>
                    <a:lnTo>
                      <a:pt x="142" y="0"/>
                    </a:lnTo>
                    <a:lnTo>
                      <a:pt x="130" y="2"/>
                    </a:lnTo>
                    <a:lnTo>
                      <a:pt x="113" y="5"/>
                    </a:lnTo>
                    <a:lnTo>
                      <a:pt x="92" y="8"/>
                    </a:lnTo>
                    <a:lnTo>
                      <a:pt x="70" y="11"/>
                    </a:lnTo>
                    <a:lnTo>
                      <a:pt x="48" y="14"/>
                    </a:lnTo>
                    <a:lnTo>
                      <a:pt x="28" y="17"/>
                    </a:lnTo>
                    <a:lnTo>
                      <a:pt x="12" y="19"/>
                    </a:lnTo>
                    <a:lnTo>
                      <a:pt x="0" y="21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41" name="Freeform 428"/>
              <p:cNvSpPr>
                <a:spLocks/>
              </p:cNvSpPr>
              <p:nvPr/>
            </p:nvSpPr>
            <p:spPr bwMode="auto">
              <a:xfrm>
                <a:off x="3842" y="3352"/>
                <a:ext cx="34" cy="33"/>
              </a:xfrm>
              <a:custGeom>
                <a:avLst/>
                <a:gdLst>
                  <a:gd name="T0" fmla="*/ 4 w 34"/>
                  <a:gd name="T1" fmla="*/ 1 h 33"/>
                  <a:gd name="T2" fmla="*/ 0 w 34"/>
                  <a:gd name="T3" fmla="*/ 5 h 33"/>
                  <a:gd name="T4" fmla="*/ 2 w 34"/>
                  <a:gd name="T5" fmla="*/ 17 h 33"/>
                  <a:gd name="T6" fmla="*/ 8 w 34"/>
                  <a:gd name="T7" fmla="*/ 26 h 33"/>
                  <a:gd name="T8" fmla="*/ 18 w 34"/>
                  <a:gd name="T9" fmla="*/ 32 h 33"/>
                  <a:gd name="T10" fmla="*/ 34 w 34"/>
                  <a:gd name="T11" fmla="*/ 33 h 33"/>
                  <a:gd name="T12" fmla="*/ 34 w 34"/>
                  <a:gd name="T13" fmla="*/ 26 h 33"/>
                  <a:gd name="T14" fmla="*/ 20 w 34"/>
                  <a:gd name="T15" fmla="*/ 24 h 33"/>
                  <a:gd name="T16" fmla="*/ 13 w 34"/>
                  <a:gd name="T17" fmla="*/ 21 h 33"/>
                  <a:gd name="T18" fmla="*/ 9 w 34"/>
                  <a:gd name="T19" fmla="*/ 15 h 33"/>
                  <a:gd name="T20" fmla="*/ 9 w 34"/>
                  <a:gd name="T21" fmla="*/ 5 h 33"/>
                  <a:gd name="T22" fmla="*/ 4 w 34"/>
                  <a:gd name="T23" fmla="*/ 8 h 33"/>
                  <a:gd name="T24" fmla="*/ 9 w 34"/>
                  <a:gd name="T25" fmla="*/ 5 h 33"/>
                  <a:gd name="T26" fmla="*/ 8 w 34"/>
                  <a:gd name="T27" fmla="*/ 1 h 33"/>
                  <a:gd name="T28" fmla="*/ 4 w 34"/>
                  <a:gd name="T29" fmla="*/ 0 h 33"/>
                  <a:gd name="T30" fmla="*/ 1 w 34"/>
                  <a:gd name="T31" fmla="*/ 1 h 33"/>
                  <a:gd name="T32" fmla="*/ 0 w 34"/>
                  <a:gd name="T33" fmla="*/ 5 h 33"/>
                  <a:gd name="T34" fmla="*/ 4 w 34"/>
                  <a:gd name="T35" fmla="*/ 1 h 3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4"/>
                  <a:gd name="T55" fmla="*/ 0 h 33"/>
                  <a:gd name="T56" fmla="*/ 34 w 34"/>
                  <a:gd name="T57" fmla="*/ 33 h 3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4" h="33">
                    <a:moveTo>
                      <a:pt x="4" y="1"/>
                    </a:moveTo>
                    <a:lnTo>
                      <a:pt x="0" y="5"/>
                    </a:lnTo>
                    <a:lnTo>
                      <a:pt x="2" y="17"/>
                    </a:lnTo>
                    <a:lnTo>
                      <a:pt x="8" y="26"/>
                    </a:lnTo>
                    <a:lnTo>
                      <a:pt x="18" y="32"/>
                    </a:lnTo>
                    <a:lnTo>
                      <a:pt x="34" y="33"/>
                    </a:lnTo>
                    <a:lnTo>
                      <a:pt x="34" y="26"/>
                    </a:lnTo>
                    <a:lnTo>
                      <a:pt x="20" y="24"/>
                    </a:lnTo>
                    <a:lnTo>
                      <a:pt x="13" y="21"/>
                    </a:lnTo>
                    <a:lnTo>
                      <a:pt x="9" y="15"/>
                    </a:lnTo>
                    <a:lnTo>
                      <a:pt x="9" y="5"/>
                    </a:lnTo>
                    <a:lnTo>
                      <a:pt x="4" y="8"/>
                    </a:lnTo>
                    <a:lnTo>
                      <a:pt x="9" y="5"/>
                    </a:lnTo>
                    <a:lnTo>
                      <a:pt x="8" y="1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5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42" name="Freeform 429"/>
              <p:cNvSpPr>
                <a:spLocks/>
              </p:cNvSpPr>
              <p:nvPr/>
            </p:nvSpPr>
            <p:spPr bwMode="auto">
              <a:xfrm>
                <a:off x="3846" y="3336"/>
                <a:ext cx="98" cy="27"/>
              </a:xfrm>
              <a:custGeom>
                <a:avLst/>
                <a:gdLst>
                  <a:gd name="T0" fmla="*/ 91 w 98"/>
                  <a:gd name="T1" fmla="*/ 0 h 27"/>
                  <a:gd name="T2" fmla="*/ 91 w 98"/>
                  <a:gd name="T3" fmla="*/ 0 h 27"/>
                  <a:gd name="T4" fmla="*/ 86 w 98"/>
                  <a:gd name="T5" fmla="*/ 4 h 27"/>
                  <a:gd name="T6" fmla="*/ 77 w 98"/>
                  <a:gd name="T7" fmla="*/ 9 h 27"/>
                  <a:gd name="T8" fmla="*/ 66 w 98"/>
                  <a:gd name="T9" fmla="*/ 12 h 27"/>
                  <a:gd name="T10" fmla="*/ 55 w 98"/>
                  <a:gd name="T11" fmla="*/ 15 h 27"/>
                  <a:gd name="T12" fmla="*/ 42 w 98"/>
                  <a:gd name="T13" fmla="*/ 17 h 27"/>
                  <a:gd name="T14" fmla="*/ 28 w 98"/>
                  <a:gd name="T15" fmla="*/ 17 h 27"/>
                  <a:gd name="T16" fmla="*/ 14 w 98"/>
                  <a:gd name="T17" fmla="*/ 17 h 27"/>
                  <a:gd name="T18" fmla="*/ 0 w 98"/>
                  <a:gd name="T19" fmla="*/ 17 h 27"/>
                  <a:gd name="T20" fmla="*/ 0 w 98"/>
                  <a:gd name="T21" fmla="*/ 24 h 27"/>
                  <a:gd name="T22" fmla="*/ 14 w 98"/>
                  <a:gd name="T23" fmla="*/ 27 h 27"/>
                  <a:gd name="T24" fmla="*/ 28 w 98"/>
                  <a:gd name="T25" fmla="*/ 27 h 27"/>
                  <a:gd name="T26" fmla="*/ 42 w 98"/>
                  <a:gd name="T27" fmla="*/ 24 h 27"/>
                  <a:gd name="T28" fmla="*/ 55 w 98"/>
                  <a:gd name="T29" fmla="*/ 22 h 27"/>
                  <a:gd name="T30" fmla="*/ 69 w 98"/>
                  <a:gd name="T31" fmla="*/ 20 h 27"/>
                  <a:gd name="T32" fmla="*/ 80 w 98"/>
                  <a:gd name="T33" fmla="*/ 16 h 27"/>
                  <a:gd name="T34" fmla="*/ 91 w 98"/>
                  <a:gd name="T35" fmla="*/ 11 h 27"/>
                  <a:gd name="T36" fmla="*/ 98 w 98"/>
                  <a:gd name="T37" fmla="*/ 5 h 27"/>
                  <a:gd name="T38" fmla="*/ 98 w 98"/>
                  <a:gd name="T39" fmla="*/ 5 h 27"/>
                  <a:gd name="T40" fmla="*/ 91 w 98"/>
                  <a:gd name="T41" fmla="*/ 0 h 2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8"/>
                  <a:gd name="T64" fmla="*/ 0 h 27"/>
                  <a:gd name="T65" fmla="*/ 98 w 98"/>
                  <a:gd name="T66" fmla="*/ 27 h 2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8" h="27">
                    <a:moveTo>
                      <a:pt x="91" y="0"/>
                    </a:moveTo>
                    <a:lnTo>
                      <a:pt x="91" y="0"/>
                    </a:lnTo>
                    <a:lnTo>
                      <a:pt x="86" y="4"/>
                    </a:lnTo>
                    <a:lnTo>
                      <a:pt x="77" y="9"/>
                    </a:lnTo>
                    <a:lnTo>
                      <a:pt x="66" y="12"/>
                    </a:lnTo>
                    <a:lnTo>
                      <a:pt x="55" y="15"/>
                    </a:lnTo>
                    <a:lnTo>
                      <a:pt x="42" y="17"/>
                    </a:lnTo>
                    <a:lnTo>
                      <a:pt x="28" y="17"/>
                    </a:lnTo>
                    <a:lnTo>
                      <a:pt x="14" y="17"/>
                    </a:lnTo>
                    <a:lnTo>
                      <a:pt x="0" y="17"/>
                    </a:lnTo>
                    <a:lnTo>
                      <a:pt x="0" y="24"/>
                    </a:lnTo>
                    <a:lnTo>
                      <a:pt x="14" y="27"/>
                    </a:lnTo>
                    <a:lnTo>
                      <a:pt x="28" y="27"/>
                    </a:lnTo>
                    <a:lnTo>
                      <a:pt x="42" y="24"/>
                    </a:lnTo>
                    <a:lnTo>
                      <a:pt x="55" y="22"/>
                    </a:lnTo>
                    <a:lnTo>
                      <a:pt x="69" y="20"/>
                    </a:lnTo>
                    <a:lnTo>
                      <a:pt x="80" y="16"/>
                    </a:lnTo>
                    <a:lnTo>
                      <a:pt x="91" y="11"/>
                    </a:lnTo>
                    <a:lnTo>
                      <a:pt x="98" y="5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43" name="Freeform 430"/>
              <p:cNvSpPr>
                <a:spLocks/>
              </p:cNvSpPr>
              <p:nvPr/>
            </p:nvSpPr>
            <p:spPr bwMode="auto">
              <a:xfrm>
                <a:off x="3937" y="3290"/>
                <a:ext cx="63" cy="51"/>
              </a:xfrm>
              <a:custGeom>
                <a:avLst/>
                <a:gdLst>
                  <a:gd name="T0" fmla="*/ 61 w 63"/>
                  <a:gd name="T1" fmla="*/ 0 h 51"/>
                  <a:gd name="T2" fmla="*/ 61 w 63"/>
                  <a:gd name="T3" fmla="*/ 0 h 51"/>
                  <a:gd name="T4" fmla="*/ 52 w 63"/>
                  <a:gd name="T5" fmla="*/ 3 h 51"/>
                  <a:gd name="T6" fmla="*/ 42 w 63"/>
                  <a:gd name="T7" fmla="*/ 8 h 51"/>
                  <a:gd name="T8" fmla="*/ 34 w 63"/>
                  <a:gd name="T9" fmla="*/ 14 h 51"/>
                  <a:gd name="T10" fmla="*/ 26 w 63"/>
                  <a:gd name="T11" fmla="*/ 20 h 51"/>
                  <a:gd name="T12" fmla="*/ 19 w 63"/>
                  <a:gd name="T13" fmla="*/ 27 h 51"/>
                  <a:gd name="T14" fmla="*/ 12 w 63"/>
                  <a:gd name="T15" fmla="*/ 34 h 51"/>
                  <a:gd name="T16" fmla="*/ 6 w 63"/>
                  <a:gd name="T17" fmla="*/ 40 h 51"/>
                  <a:gd name="T18" fmla="*/ 0 w 63"/>
                  <a:gd name="T19" fmla="*/ 46 h 51"/>
                  <a:gd name="T20" fmla="*/ 7 w 63"/>
                  <a:gd name="T21" fmla="*/ 51 h 51"/>
                  <a:gd name="T22" fmla="*/ 11 w 63"/>
                  <a:gd name="T23" fmla="*/ 45 h 51"/>
                  <a:gd name="T24" fmla="*/ 17 w 63"/>
                  <a:gd name="T25" fmla="*/ 39 h 51"/>
                  <a:gd name="T26" fmla="*/ 24 w 63"/>
                  <a:gd name="T27" fmla="*/ 34 h 51"/>
                  <a:gd name="T28" fmla="*/ 31 w 63"/>
                  <a:gd name="T29" fmla="*/ 28 h 51"/>
                  <a:gd name="T30" fmla="*/ 39 w 63"/>
                  <a:gd name="T31" fmla="*/ 22 h 51"/>
                  <a:gd name="T32" fmla="*/ 47 w 63"/>
                  <a:gd name="T33" fmla="*/ 16 h 51"/>
                  <a:gd name="T34" fmla="*/ 55 w 63"/>
                  <a:gd name="T35" fmla="*/ 11 h 51"/>
                  <a:gd name="T36" fmla="*/ 63 w 63"/>
                  <a:gd name="T37" fmla="*/ 7 h 51"/>
                  <a:gd name="T38" fmla="*/ 63 w 63"/>
                  <a:gd name="T39" fmla="*/ 7 h 51"/>
                  <a:gd name="T40" fmla="*/ 61 w 63"/>
                  <a:gd name="T41" fmla="*/ 0 h 5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3"/>
                  <a:gd name="T64" fmla="*/ 0 h 51"/>
                  <a:gd name="T65" fmla="*/ 63 w 63"/>
                  <a:gd name="T66" fmla="*/ 51 h 5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3" h="51">
                    <a:moveTo>
                      <a:pt x="61" y="0"/>
                    </a:moveTo>
                    <a:lnTo>
                      <a:pt x="61" y="0"/>
                    </a:lnTo>
                    <a:lnTo>
                      <a:pt x="52" y="3"/>
                    </a:lnTo>
                    <a:lnTo>
                      <a:pt x="42" y="8"/>
                    </a:lnTo>
                    <a:lnTo>
                      <a:pt x="34" y="14"/>
                    </a:lnTo>
                    <a:lnTo>
                      <a:pt x="26" y="20"/>
                    </a:lnTo>
                    <a:lnTo>
                      <a:pt x="19" y="27"/>
                    </a:lnTo>
                    <a:lnTo>
                      <a:pt x="12" y="34"/>
                    </a:lnTo>
                    <a:lnTo>
                      <a:pt x="6" y="40"/>
                    </a:lnTo>
                    <a:lnTo>
                      <a:pt x="0" y="46"/>
                    </a:lnTo>
                    <a:lnTo>
                      <a:pt x="7" y="51"/>
                    </a:lnTo>
                    <a:lnTo>
                      <a:pt x="11" y="45"/>
                    </a:lnTo>
                    <a:lnTo>
                      <a:pt x="17" y="39"/>
                    </a:lnTo>
                    <a:lnTo>
                      <a:pt x="24" y="34"/>
                    </a:lnTo>
                    <a:lnTo>
                      <a:pt x="31" y="28"/>
                    </a:lnTo>
                    <a:lnTo>
                      <a:pt x="39" y="22"/>
                    </a:lnTo>
                    <a:lnTo>
                      <a:pt x="47" y="16"/>
                    </a:lnTo>
                    <a:lnTo>
                      <a:pt x="55" y="11"/>
                    </a:lnTo>
                    <a:lnTo>
                      <a:pt x="63" y="7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44" name="Freeform 431"/>
              <p:cNvSpPr>
                <a:spLocks/>
              </p:cNvSpPr>
              <p:nvPr/>
            </p:nvSpPr>
            <p:spPr bwMode="auto">
              <a:xfrm>
                <a:off x="3998" y="3240"/>
                <a:ext cx="100" cy="57"/>
              </a:xfrm>
              <a:custGeom>
                <a:avLst/>
                <a:gdLst>
                  <a:gd name="T0" fmla="*/ 100 w 100"/>
                  <a:gd name="T1" fmla="*/ 0 h 57"/>
                  <a:gd name="T2" fmla="*/ 100 w 100"/>
                  <a:gd name="T3" fmla="*/ 0 h 57"/>
                  <a:gd name="T4" fmla="*/ 91 w 100"/>
                  <a:gd name="T5" fmla="*/ 2 h 57"/>
                  <a:gd name="T6" fmla="*/ 80 w 100"/>
                  <a:gd name="T7" fmla="*/ 7 h 57"/>
                  <a:gd name="T8" fmla="*/ 67 w 100"/>
                  <a:gd name="T9" fmla="*/ 14 h 57"/>
                  <a:gd name="T10" fmla="*/ 52 w 100"/>
                  <a:gd name="T11" fmla="*/ 22 h 57"/>
                  <a:gd name="T12" fmla="*/ 36 w 100"/>
                  <a:gd name="T13" fmla="*/ 30 h 57"/>
                  <a:gd name="T14" fmla="*/ 23 w 100"/>
                  <a:gd name="T15" fmla="*/ 39 h 57"/>
                  <a:gd name="T16" fmla="*/ 9 w 100"/>
                  <a:gd name="T17" fmla="*/ 45 h 57"/>
                  <a:gd name="T18" fmla="*/ 0 w 100"/>
                  <a:gd name="T19" fmla="*/ 50 h 57"/>
                  <a:gd name="T20" fmla="*/ 2 w 100"/>
                  <a:gd name="T21" fmla="*/ 57 h 57"/>
                  <a:gd name="T22" fmla="*/ 12 w 100"/>
                  <a:gd name="T23" fmla="*/ 52 h 57"/>
                  <a:gd name="T24" fmla="*/ 25 w 100"/>
                  <a:gd name="T25" fmla="*/ 46 h 57"/>
                  <a:gd name="T26" fmla="*/ 41 w 100"/>
                  <a:gd name="T27" fmla="*/ 38 h 57"/>
                  <a:gd name="T28" fmla="*/ 54 w 100"/>
                  <a:gd name="T29" fmla="*/ 29 h 57"/>
                  <a:gd name="T30" fmla="*/ 69 w 100"/>
                  <a:gd name="T31" fmla="*/ 22 h 57"/>
                  <a:gd name="T32" fmla="*/ 83 w 100"/>
                  <a:gd name="T33" fmla="*/ 14 h 57"/>
                  <a:gd name="T34" fmla="*/ 94 w 100"/>
                  <a:gd name="T35" fmla="*/ 10 h 57"/>
                  <a:gd name="T36" fmla="*/ 100 w 100"/>
                  <a:gd name="T37" fmla="*/ 10 h 57"/>
                  <a:gd name="T38" fmla="*/ 100 w 100"/>
                  <a:gd name="T39" fmla="*/ 10 h 57"/>
                  <a:gd name="T40" fmla="*/ 100 w 100"/>
                  <a:gd name="T41" fmla="*/ 0 h 5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0"/>
                  <a:gd name="T64" fmla="*/ 0 h 57"/>
                  <a:gd name="T65" fmla="*/ 100 w 100"/>
                  <a:gd name="T66" fmla="*/ 57 h 5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0" h="57">
                    <a:moveTo>
                      <a:pt x="100" y="0"/>
                    </a:moveTo>
                    <a:lnTo>
                      <a:pt x="100" y="0"/>
                    </a:lnTo>
                    <a:lnTo>
                      <a:pt x="91" y="2"/>
                    </a:lnTo>
                    <a:lnTo>
                      <a:pt x="80" y="7"/>
                    </a:lnTo>
                    <a:lnTo>
                      <a:pt x="67" y="14"/>
                    </a:lnTo>
                    <a:lnTo>
                      <a:pt x="52" y="22"/>
                    </a:lnTo>
                    <a:lnTo>
                      <a:pt x="36" y="30"/>
                    </a:lnTo>
                    <a:lnTo>
                      <a:pt x="23" y="39"/>
                    </a:lnTo>
                    <a:lnTo>
                      <a:pt x="9" y="45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12" y="52"/>
                    </a:lnTo>
                    <a:lnTo>
                      <a:pt x="25" y="46"/>
                    </a:lnTo>
                    <a:lnTo>
                      <a:pt x="41" y="38"/>
                    </a:lnTo>
                    <a:lnTo>
                      <a:pt x="54" y="29"/>
                    </a:lnTo>
                    <a:lnTo>
                      <a:pt x="69" y="22"/>
                    </a:lnTo>
                    <a:lnTo>
                      <a:pt x="83" y="14"/>
                    </a:lnTo>
                    <a:lnTo>
                      <a:pt x="94" y="10"/>
                    </a:lnTo>
                    <a:lnTo>
                      <a:pt x="100" y="1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45" name="Freeform 432"/>
              <p:cNvSpPr>
                <a:spLocks/>
              </p:cNvSpPr>
              <p:nvPr/>
            </p:nvSpPr>
            <p:spPr bwMode="auto">
              <a:xfrm>
                <a:off x="4098" y="3214"/>
                <a:ext cx="29" cy="36"/>
              </a:xfrm>
              <a:custGeom>
                <a:avLst/>
                <a:gdLst>
                  <a:gd name="T0" fmla="*/ 29 w 29"/>
                  <a:gd name="T1" fmla="*/ 6 h 36"/>
                  <a:gd name="T2" fmla="*/ 22 w 29"/>
                  <a:gd name="T3" fmla="*/ 3 h 36"/>
                  <a:gd name="T4" fmla="*/ 15 w 29"/>
                  <a:gd name="T5" fmla="*/ 11 h 36"/>
                  <a:gd name="T6" fmla="*/ 11 w 29"/>
                  <a:gd name="T7" fmla="*/ 20 h 36"/>
                  <a:gd name="T8" fmla="*/ 3 w 29"/>
                  <a:gd name="T9" fmla="*/ 25 h 36"/>
                  <a:gd name="T10" fmla="*/ 0 w 29"/>
                  <a:gd name="T11" fmla="*/ 26 h 36"/>
                  <a:gd name="T12" fmla="*/ 0 w 29"/>
                  <a:gd name="T13" fmla="*/ 36 h 36"/>
                  <a:gd name="T14" fmla="*/ 8 w 29"/>
                  <a:gd name="T15" fmla="*/ 32 h 36"/>
                  <a:gd name="T16" fmla="*/ 15 w 29"/>
                  <a:gd name="T17" fmla="*/ 25 h 36"/>
                  <a:gd name="T18" fmla="*/ 23 w 29"/>
                  <a:gd name="T19" fmla="*/ 16 h 36"/>
                  <a:gd name="T20" fmla="*/ 29 w 29"/>
                  <a:gd name="T21" fmla="*/ 7 h 36"/>
                  <a:gd name="T22" fmla="*/ 22 w 29"/>
                  <a:gd name="T23" fmla="*/ 4 h 36"/>
                  <a:gd name="T24" fmla="*/ 29 w 29"/>
                  <a:gd name="T25" fmla="*/ 7 h 36"/>
                  <a:gd name="T26" fmla="*/ 29 w 29"/>
                  <a:gd name="T27" fmla="*/ 4 h 36"/>
                  <a:gd name="T28" fmla="*/ 28 w 29"/>
                  <a:gd name="T29" fmla="*/ 1 h 36"/>
                  <a:gd name="T30" fmla="*/ 24 w 29"/>
                  <a:gd name="T31" fmla="*/ 0 h 36"/>
                  <a:gd name="T32" fmla="*/ 22 w 29"/>
                  <a:gd name="T33" fmla="*/ 3 h 36"/>
                  <a:gd name="T34" fmla="*/ 29 w 29"/>
                  <a:gd name="T35" fmla="*/ 6 h 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9"/>
                  <a:gd name="T55" fmla="*/ 0 h 36"/>
                  <a:gd name="T56" fmla="*/ 29 w 29"/>
                  <a:gd name="T57" fmla="*/ 36 h 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9" h="36">
                    <a:moveTo>
                      <a:pt x="29" y="6"/>
                    </a:moveTo>
                    <a:lnTo>
                      <a:pt x="22" y="3"/>
                    </a:lnTo>
                    <a:lnTo>
                      <a:pt x="15" y="11"/>
                    </a:lnTo>
                    <a:lnTo>
                      <a:pt x="11" y="20"/>
                    </a:lnTo>
                    <a:lnTo>
                      <a:pt x="3" y="25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8" y="32"/>
                    </a:lnTo>
                    <a:lnTo>
                      <a:pt x="15" y="25"/>
                    </a:lnTo>
                    <a:lnTo>
                      <a:pt x="23" y="16"/>
                    </a:lnTo>
                    <a:lnTo>
                      <a:pt x="29" y="7"/>
                    </a:lnTo>
                    <a:lnTo>
                      <a:pt x="22" y="4"/>
                    </a:lnTo>
                    <a:lnTo>
                      <a:pt x="29" y="7"/>
                    </a:lnTo>
                    <a:lnTo>
                      <a:pt x="29" y="4"/>
                    </a:lnTo>
                    <a:lnTo>
                      <a:pt x="28" y="1"/>
                    </a:lnTo>
                    <a:lnTo>
                      <a:pt x="24" y="0"/>
                    </a:lnTo>
                    <a:lnTo>
                      <a:pt x="22" y="3"/>
                    </a:lnTo>
                    <a:lnTo>
                      <a:pt x="29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46" name="Freeform 433"/>
              <p:cNvSpPr>
                <a:spLocks/>
              </p:cNvSpPr>
              <p:nvPr/>
            </p:nvSpPr>
            <p:spPr bwMode="auto">
              <a:xfrm>
                <a:off x="4102" y="3218"/>
                <a:ext cx="25" cy="44"/>
              </a:xfrm>
              <a:custGeom>
                <a:avLst/>
                <a:gdLst>
                  <a:gd name="T0" fmla="*/ 16 w 25"/>
                  <a:gd name="T1" fmla="*/ 34 h 44"/>
                  <a:gd name="T2" fmla="*/ 16 w 25"/>
                  <a:gd name="T3" fmla="*/ 34 h 44"/>
                  <a:gd name="T4" fmla="*/ 7 w 25"/>
                  <a:gd name="T5" fmla="*/ 33 h 44"/>
                  <a:gd name="T6" fmla="*/ 8 w 25"/>
                  <a:gd name="T7" fmla="*/ 27 h 44"/>
                  <a:gd name="T8" fmla="*/ 16 w 25"/>
                  <a:gd name="T9" fmla="*/ 16 h 44"/>
                  <a:gd name="T10" fmla="*/ 25 w 25"/>
                  <a:gd name="T11" fmla="*/ 2 h 44"/>
                  <a:gd name="T12" fmla="*/ 18 w 25"/>
                  <a:gd name="T13" fmla="*/ 0 h 44"/>
                  <a:gd name="T14" fmla="*/ 9 w 25"/>
                  <a:gd name="T15" fmla="*/ 11 h 44"/>
                  <a:gd name="T16" fmla="*/ 0 w 25"/>
                  <a:gd name="T17" fmla="*/ 24 h 44"/>
                  <a:gd name="T18" fmla="*/ 2 w 25"/>
                  <a:gd name="T19" fmla="*/ 38 h 44"/>
                  <a:gd name="T20" fmla="*/ 16 w 25"/>
                  <a:gd name="T21" fmla="*/ 44 h 44"/>
                  <a:gd name="T22" fmla="*/ 16 w 25"/>
                  <a:gd name="T23" fmla="*/ 44 h 44"/>
                  <a:gd name="T24" fmla="*/ 16 w 25"/>
                  <a:gd name="T25" fmla="*/ 34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5"/>
                  <a:gd name="T40" fmla="*/ 0 h 44"/>
                  <a:gd name="T41" fmla="*/ 25 w 25"/>
                  <a:gd name="T42" fmla="*/ 44 h 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5" h="44">
                    <a:moveTo>
                      <a:pt x="16" y="34"/>
                    </a:moveTo>
                    <a:lnTo>
                      <a:pt x="16" y="34"/>
                    </a:lnTo>
                    <a:lnTo>
                      <a:pt x="7" y="33"/>
                    </a:lnTo>
                    <a:lnTo>
                      <a:pt x="8" y="27"/>
                    </a:lnTo>
                    <a:lnTo>
                      <a:pt x="16" y="16"/>
                    </a:lnTo>
                    <a:lnTo>
                      <a:pt x="25" y="2"/>
                    </a:lnTo>
                    <a:lnTo>
                      <a:pt x="18" y="0"/>
                    </a:lnTo>
                    <a:lnTo>
                      <a:pt x="9" y="11"/>
                    </a:lnTo>
                    <a:lnTo>
                      <a:pt x="0" y="24"/>
                    </a:lnTo>
                    <a:lnTo>
                      <a:pt x="2" y="38"/>
                    </a:lnTo>
                    <a:lnTo>
                      <a:pt x="16" y="44"/>
                    </a:lnTo>
                    <a:lnTo>
                      <a:pt x="16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47" name="Freeform 434"/>
              <p:cNvSpPr>
                <a:spLocks/>
              </p:cNvSpPr>
              <p:nvPr/>
            </p:nvSpPr>
            <p:spPr bwMode="auto">
              <a:xfrm>
                <a:off x="4118" y="3212"/>
                <a:ext cx="83" cy="50"/>
              </a:xfrm>
              <a:custGeom>
                <a:avLst/>
                <a:gdLst>
                  <a:gd name="T0" fmla="*/ 76 w 83"/>
                  <a:gd name="T1" fmla="*/ 1 h 50"/>
                  <a:gd name="T2" fmla="*/ 76 w 83"/>
                  <a:gd name="T3" fmla="*/ 0 h 50"/>
                  <a:gd name="T4" fmla="*/ 71 w 83"/>
                  <a:gd name="T5" fmla="*/ 8 h 50"/>
                  <a:gd name="T6" fmla="*/ 66 w 83"/>
                  <a:gd name="T7" fmla="*/ 16 h 50"/>
                  <a:gd name="T8" fmla="*/ 56 w 83"/>
                  <a:gd name="T9" fmla="*/ 23 h 50"/>
                  <a:gd name="T10" fmla="*/ 47 w 83"/>
                  <a:gd name="T11" fmla="*/ 29 h 50"/>
                  <a:gd name="T12" fmla="*/ 36 w 83"/>
                  <a:gd name="T13" fmla="*/ 34 h 50"/>
                  <a:gd name="T14" fmla="*/ 24 w 83"/>
                  <a:gd name="T15" fmla="*/ 38 h 50"/>
                  <a:gd name="T16" fmla="*/ 11 w 83"/>
                  <a:gd name="T17" fmla="*/ 40 h 50"/>
                  <a:gd name="T18" fmla="*/ 0 w 83"/>
                  <a:gd name="T19" fmla="*/ 40 h 50"/>
                  <a:gd name="T20" fmla="*/ 0 w 83"/>
                  <a:gd name="T21" fmla="*/ 50 h 50"/>
                  <a:gd name="T22" fmla="*/ 11 w 83"/>
                  <a:gd name="T23" fmla="*/ 47 h 50"/>
                  <a:gd name="T24" fmla="*/ 24 w 83"/>
                  <a:gd name="T25" fmla="*/ 45 h 50"/>
                  <a:gd name="T26" fmla="*/ 38 w 83"/>
                  <a:gd name="T27" fmla="*/ 41 h 50"/>
                  <a:gd name="T28" fmla="*/ 49 w 83"/>
                  <a:gd name="T29" fmla="*/ 36 h 50"/>
                  <a:gd name="T30" fmla="*/ 61 w 83"/>
                  <a:gd name="T31" fmla="*/ 30 h 50"/>
                  <a:gd name="T32" fmla="*/ 71 w 83"/>
                  <a:gd name="T33" fmla="*/ 20 h 50"/>
                  <a:gd name="T34" fmla="*/ 78 w 83"/>
                  <a:gd name="T35" fmla="*/ 13 h 50"/>
                  <a:gd name="T36" fmla="*/ 83 w 83"/>
                  <a:gd name="T37" fmla="*/ 2 h 50"/>
                  <a:gd name="T38" fmla="*/ 83 w 83"/>
                  <a:gd name="T39" fmla="*/ 1 h 50"/>
                  <a:gd name="T40" fmla="*/ 76 w 83"/>
                  <a:gd name="T41" fmla="*/ 1 h 5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3"/>
                  <a:gd name="T64" fmla="*/ 0 h 50"/>
                  <a:gd name="T65" fmla="*/ 83 w 83"/>
                  <a:gd name="T66" fmla="*/ 50 h 5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3" h="50">
                    <a:moveTo>
                      <a:pt x="76" y="1"/>
                    </a:moveTo>
                    <a:lnTo>
                      <a:pt x="76" y="0"/>
                    </a:lnTo>
                    <a:lnTo>
                      <a:pt x="71" y="8"/>
                    </a:lnTo>
                    <a:lnTo>
                      <a:pt x="66" y="16"/>
                    </a:lnTo>
                    <a:lnTo>
                      <a:pt x="56" y="23"/>
                    </a:lnTo>
                    <a:lnTo>
                      <a:pt x="47" y="29"/>
                    </a:lnTo>
                    <a:lnTo>
                      <a:pt x="36" y="34"/>
                    </a:lnTo>
                    <a:lnTo>
                      <a:pt x="24" y="38"/>
                    </a:lnTo>
                    <a:lnTo>
                      <a:pt x="11" y="40"/>
                    </a:lnTo>
                    <a:lnTo>
                      <a:pt x="0" y="40"/>
                    </a:lnTo>
                    <a:lnTo>
                      <a:pt x="0" y="50"/>
                    </a:lnTo>
                    <a:lnTo>
                      <a:pt x="11" y="47"/>
                    </a:lnTo>
                    <a:lnTo>
                      <a:pt x="24" y="45"/>
                    </a:lnTo>
                    <a:lnTo>
                      <a:pt x="38" y="41"/>
                    </a:lnTo>
                    <a:lnTo>
                      <a:pt x="49" y="36"/>
                    </a:lnTo>
                    <a:lnTo>
                      <a:pt x="61" y="30"/>
                    </a:lnTo>
                    <a:lnTo>
                      <a:pt x="71" y="20"/>
                    </a:lnTo>
                    <a:lnTo>
                      <a:pt x="78" y="13"/>
                    </a:lnTo>
                    <a:lnTo>
                      <a:pt x="83" y="2"/>
                    </a:lnTo>
                    <a:lnTo>
                      <a:pt x="83" y="1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48" name="Freeform 435"/>
              <p:cNvSpPr>
                <a:spLocks/>
              </p:cNvSpPr>
              <p:nvPr/>
            </p:nvSpPr>
            <p:spPr bwMode="auto">
              <a:xfrm>
                <a:off x="4194" y="3154"/>
                <a:ext cx="40" cy="59"/>
              </a:xfrm>
              <a:custGeom>
                <a:avLst/>
                <a:gdLst>
                  <a:gd name="T0" fmla="*/ 30 w 40"/>
                  <a:gd name="T1" fmla="*/ 5 h 59"/>
                  <a:gd name="T2" fmla="*/ 32 w 40"/>
                  <a:gd name="T3" fmla="*/ 3 h 59"/>
                  <a:gd name="T4" fmla="*/ 24 w 40"/>
                  <a:gd name="T5" fmla="*/ 13 h 59"/>
                  <a:gd name="T6" fmla="*/ 15 w 40"/>
                  <a:gd name="T7" fmla="*/ 25 h 59"/>
                  <a:gd name="T8" fmla="*/ 6 w 40"/>
                  <a:gd name="T9" fmla="*/ 41 h 59"/>
                  <a:gd name="T10" fmla="*/ 0 w 40"/>
                  <a:gd name="T11" fmla="*/ 59 h 59"/>
                  <a:gd name="T12" fmla="*/ 7 w 40"/>
                  <a:gd name="T13" fmla="*/ 59 h 59"/>
                  <a:gd name="T14" fmla="*/ 13 w 40"/>
                  <a:gd name="T15" fmla="*/ 43 h 59"/>
                  <a:gd name="T16" fmla="*/ 22 w 40"/>
                  <a:gd name="T17" fmla="*/ 30 h 59"/>
                  <a:gd name="T18" fmla="*/ 32 w 40"/>
                  <a:gd name="T19" fmla="*/ 17 h 59"/>
                  <a:gd name="T20" fmla="*/ 39 w 40"/>
                  <a:gd name="T21" fmla="*/ 8 h 59"/>
                  <a:gd name="T22" fmla="*/ 40 w 40"/>
                  <a:gd name="T23" fmla="*/ 5 h 59"/>
                  <a:gd name="T24" fmla="*/ 39 w 40"/>
                  <a:gd name="T25" fmla="*/ 8 h 59"/>
                  <a:gd name="T26" fmla="*/ 39 w 40"/>
                  <a:gd name="T27" fmla="*/ 4 h 59"/>
                  <a:gd name="T28" fmla="*/ 38 w 40"/>
                  <a:gd name="T29" fmla="*/ 2 h 59"/>
                  <a:gd name="T30" fmla="*/ 34 w 40"/>
                  <a:gd name="T31" fmla="*/ 0 h 59"/>
                  <a:gd name="T32" fmla="*/ 32 w 40"/>
                  <a:gd name="T33" fmla="*/ 3 h 59"/>
                  <a:gd name="T34" fmla="*/ 30 w 40"/>
                  <a:gd name="T35" fmla="*/ 5 h 5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0"/>
                  <a:gd name="T55" fmla="*/ 0 h 59"/>
                  <a:gd name="T56" fmla="*/ 40 w 40"/>
                  <a:gd name="T57" fmla="*/ 59 h 5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0" h="59">
                    <a:moveTo>
                      <a:pt x="30" y="5"/>
                    </a:moveTo>
                    <a:lnTo>
                      <a:pt x="32" y="3"/>
                    </a:lnTo>
                    <a:lnTo>
                      <a:pt x="24" y="13"/>
                    </a:lnTo>
                    <a:lnTo>
                      <a:pt x="15" y="25"/>
                    </a:lnTo>
                    <a:lnTo>
                      <a:pt x="6" y="41"/>
                    </a:lnTo>
                    <a:lnTo>
                      <a:pt x="0" y="59"/>
                    </a:lnTo>
                    <a:lnTo>
                      <a:pt x="7" y="59"/>
                    </a:lnTo>
                    <a:lnTo>
                      <a:pt x="13" y="43"/>
                    </a:lnTo>
                    <a:lnTo>
                      <a:pt x="22" y="30"/>
                    </a:lnTo>
                    <a:lnTo>
                      <a:pt x="32" y="17"/>
                    </a:lnTo>
                    <a:lnTo>
                      <a:pt x="39" y="8"/>
                    </a:lnTo>
                    <a:lnTo>
                      <a:pt x="40" y="5"/>
                    </a:lnTo>
                    <a:lnTo>
                      <a:pt x="39" y="8"/>
                    </a:lnTo>
                    <a:lnTo>
                      <a:pt x="39" y="4"/>
                    </a:lnTo>
                    <a:lnTo>
                      <a:pt x="38" y="2"/>
                    </a:lnTo>
                    <a:lnTo>
                      <a:pt x="34" y="0"/>
                    </a:lnTo>
                    <a:lnTo>
                      <a:pt x="32" y="3"/>
                    </a:lnTo>
                    <a:lnTo>
                      <a:pt x="3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49" name="Freeform 436"/>
              <p:cNvSpPr>
                <a:spLocks/>
              </p:cNvSpPr>
              <p:nvPr/>
            </p:nvSpPr>
            <p:spPr bwMode="auto">
              <a:xfrm>
                <a:off x="4220" y="3078"/>
                <a:ext cx="14" cy="81"/>
              </a:xfrm>
              <a:custGeom>
                <a:avLst/>
                <a:gdLst>
                  <a:gd name="T0" fmla="*/ 4 w 14"/>
                  <a:gd name="T1" fmla="*/ 0 h 81"/>
                  <a:gd name="T2" fmla="*/ 0 w 14"/>
                  <a:gd name="T3" fmla="*/ 4 h 81"/>
                  <a:gd name="T4" fmla="*/ 3 w 14"/>
                  <a:gd name="T5" fmla="*/ 18 h 81"/>
                  <a:gd name="T6" fmla="*/ 6 w 14"/>
                  <a:gd name="T7" fmla="*/ 39 h 81"/>
                  <a:gd name="T8" fmla="*/ 4 w 14"/>
                  <a:gd name="T9" fmla="*/ 61 h 81"/>
                  <a:gd name="T10" fmla="*/ 4 w 14"/>
                  <a:gd name="T11" fmla="*/ 81 h 81"/>
                  <a:gd name="T12" fmla="*/ 14 w 14"/>
                  <a:gd name="T13" fmla="*/ 81 h 81"/>
                  <a:gd name="T14" fmla="*/ 14 w 14"/>
                  <a:gd name="T15" fmla="*/ 61 h 81"/>
                  <a:gd name="T16" fmla="*/ 13 w 14"/>
                  <a:gd name="T17" fmla="*/ 39 h 81"/>
                  <a:gd name="T18" fmla="*/ 11 w 14"/>
                  <a:gd name="T19" fmla="*/ 18 h 81"/>
                  <a:gd name="T20" fmla="*/ 7 w 14"/>
                  <a:gd name="T21" fmla="*/ 2 h 81"/>
                  <a:gd name="T22" fmla="*/ 2 w 14"/>
                  <a:gd name="T23" fmla="*/ 7 h 81"/>
                  <a:gd name="T24" fmla="*/ 7 w 14"/>
                  <a:gd name="T25" fmla="*/ 2 h 81"/>
                  <a:gd name="T26" fmla="*/ 6 w 14"/>
                  <a:gd name="T27" fmla="*/ 0 h 81"/>
                  <a:gd name="T28" fmla="*/ 2 w 14"/>
                  <a:gd name="T29" fmla="*/ 0 h 81"/>
                  <a:gd name="T30" fmla="*/ 0 w 14"/>
                  <a:gd name="T31" fmla="*/ 1 h 81"/>
                  <a:gd name="T32" fmla="*/ 0 w 14"/>
                  <a:gd name="T33" fmla="*/ 4 h 81"/>
                  <a:gd name="T34" fmla="*/ 4 w 14"/>
                  <a:gd name="T35" fmla="*/ 0 h 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"/>
                  <a:gd name="T55" fmla="*/ 0 h 81"/>
                  <a:gd name="T56" fmla="*/ 14 w 14"/>
                  <a:gd name="T57" fmla="*/ 81 h 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" h="81">
                    <a:moveTo>
                      <a:pt x="4" y="0"/>
                    </a:moveTo>
                    <a:lnTo>
                      <a:pt x="0" y="4"/>
                    </a:lnTo>
                    <a:lnTo>
                      <a:pt x="3" y="18"/>
                    </a:lnTo>
                    <a:lnTo>
                      <a:pt x="6" y="39"/>
                    </a:lnTo>
                    <a:lnTo>
                      <a:pt x="4" y="61"/>
                    </a:lnTo>
                    <a:lnTo>
                      <a:pt x="4" y="81"/>
                    </a:lnTo>
                    <a:lnTo>
                      <a:pt x="14" y="81"/>
                    </a:lnTo>
                    <a:lnTo>
                      <a:pt x="14" y="61"/>
                    </a:lnTo>
                    <a:lnTo>
                      <a:pt x="13" y="39"/>
                    </a:lnTo>
                    <a:lnTo>
                      <a:pt x="11" y="18"/>
                    </a:lnTo>
                    <a:lnTo>
                      <a:pt x="7" y="2"/>
                    </a:lnTo>
                    <a:lnTo>
                      <a:pt x="2" y="7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50" name="Freeform 437"/>
              <p:cNvSpPr>
                <a:spLocks/>
              </p:cNvSpPr>
              <p:nvPr/>
            </p:nvSpPr>
            <p:spPr bwMode="auto">
              <a:xfrm>
                <a:off x="4222" y="3078"/>
                <a:ext cx="55" cy="35"/>
              </a:xfrm>
              <a:custGeom>
                <a:avLst/>
                <a:gdLst>
                  <a:gd name="T0" fmla="*/ 50 w 55"/>
                  <a:gd name="T1" fmla="*/ 26 h 35"/>
                  <a:gd name="T2" fmla="*/ 50 w 55"/>
                  <a:gd name="T3" fmla="*/ 26 h 35"/>
                  <a:gd name="T4" fmla="*/ 48 w 55"/>
                  <a:gd name="T5" fmla="*/ 28 h 35"/>
                  <a:gd name="T6" fmla="*/ 43 w 55"/>
                  <a:gd name="T7" fmla="*/ 26 h 35"/>
                  <a:gd name="T8" fmla="*/ 38 w 55"/>
                  <a:gd name="T9" fmla="*/ 23 h 35"/>
                  <a:gd name="T10" fmla="*/ 30 w 55"/>
                  <a:gd name="T11" fmla="*/ 18 h 35"/>
                  <a:gd name="T12" fmla="*/ 23 w 55"/>
                  <a:gd name="T13" fmla="*/ 12 h 35"/>
                  <a:gd name="T14" fmla="*/ 16 w 55"/>
                  <a:gd name="T15" fmla="*/ 7 h 35"/>
                  <a:gd name="T16" fmla="*/ 9 w 55"/>
                  <a:gd name="T17" fmla="*/ 2 h 35"/>
                  <a:gd name="T18" fmla="*/ 2 w 55"/>
                  <a:gd name="T19" fmla="*/ 0 h 35"/>
                  <a:gd name="T20" fmla="*/ 0 w 55"/>
                  <a:gd name="T21" fmla="*/ 7 h 35"/>
                  <a:gd name="T22" fmla="*/ 4 w 55"/>
                  <a:gd name="T23" fmla="*/ 9 h 35"/>
                  <a:gd name="T24" fmla="*/ 11 w 55"/>
                  <a:gd name="T25" fmla="*/ 14 h 35"/>
                  <a:gd name="T26" fmla="*/ 18 w 55"/>
                  <a:gd name="T27" fmla="*/ 19 h 35"/>
                  <a:gd name="T28" fmla="*/ 26 w 55"/>
                  <a:gd name="T29" fmla="*/ 25 h 35"/>
                  <a:gd name="T30" fmla="*/ 33 w 55"/>
                  <a:gd name="T31" fmla="*/ 30 h 35"/>
                  <a:gd name="T32" fmla="*/ 40 w 55"/>
                  <a:gd name="T33" fmla="*/ 34 h 35"/>
                  <a:gd name="T34" fmla="*/ 48 w 55"/>
                  <a:gd name="T35" fmla="*/ 35 h 35"/>
                  <a:gd name="T36" fmla="*/ 55 w 55"/>
                  <a:gd name="T37" fmla="*/ 31 h 35"/>
                  <a:gd name="T38" fmla="*/ 55 w 55"/>
                  <a:gd name="T39" fmla="*/ 31 h 35"/>
                  <a:gd name="T40" fmla="*/ 50 w 55"/>
                  <a:gd name="T41" fmla="*/ 26 h 3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5"/>
                  <a:gd name="T64" fmla="*/ 0 h 35"/>
                  <a:gd name="T65" fmla="*/ 55 w 55"/>
                  <a:gd name="T66" fmla="*/ 35 h 3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5" h="35">
                    <a:moveTo>
                      <a:pt x="50" y="26"/>
                    </a:moveTo>
                    <a:lnTo>
                      <a:pt x="50" y="26"/>
                    </a:lnTo>
                    <a:lnTo>
                      <a:pt x="48" y="28"/>
                    </a:lnTo>
                    <a:lnTo>
                      <a:pt x="43" y="26"/>
                    </a:lnTo>
                    <a:lnTo>
                      <a:pt x="38" y="23"/>
                    </a:lnTo>
                    <a:lnTo>
                      <a:pt x="30" y="18"/>
                    </a:lnTo>
                    <a:lnTo>
                      <a:pt x="23" y="12"/>
                    </a:lnTo>
                    <a:lnTo>
                      <a:pt x="16" y="7"/>
                    </a:lnTo>
                    <a:lnTo>
                      <a:pt x="9" y="2"/>
                    </a:lnTo>
                    <a:lnTo>
                      <a:pt x="2" y="0"/>
                    </a:lnTo>
                    <a:lnTo>
                      <a:pt x="0" y="7"/>
                    </a:lnTo>
                    <a:lnTo>
                      <a:pt x="4" y="9"/>
                    </a:lnTo>
                    <a:lnTo>
                      <a:pt x="11" y="14"/>
                    </a:lnTo>
                    <a:lnTo>
                      <a:pt x="18" y="19"/>
                    </a:lnTo>
                    <a:lnTo>
                      <a:pt x="26" y="25"/>
                    </a:lnTo>
                    <a:lnTo>
                      <a:pt x="33" y="30"/>
                    </a:lnTo>
                    <a:lnTo>
                      <a:pt x="40" y="34"/>
                    </a:lnTo>
                    <a:lnTo>
                      <a:pt x="48" y="35"/>
                    </a:lnTo>
                    <a:lnTo>
                      <a:pt x="55" y="31"/>
                    </a:lnTo>
                    <a:lnTo>
                      <a:pt x="50" y="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51" name="Freeform 438"/>
              <p:cNvSpPr>
                <a:spLocks/>
              </p:cNvSpPr>
              <p:nvPr/>
            </p:nvSpPr>
            <p:spPr bwMode="auto">
              <a:xfrm>
                <a:off x="4270" y="3071"/>
                <a:ext cx="13" cy="38"/>
              </a:xfrm>
              <a:custGeom>
                <a:avLst/>
                <a:gdLst>
                  <a:gd name="T0" fmla="*/ 1 w 13"/>
                  <a:gd name="T1" fmla="*/ 2 h 38"/>
                  <a:gd name="T2" fmla="*/ 0 w 13"/>
                  <a:gd name="T3" fmla="*/ 8 h 38"/>
                  <a:gd name="T4" fmla="*/ 3 w 13"/>
                  <a:gd name="T5" fmla="*/ 13 h 38"/>
                  <a:gd name="T6" fmla="*/ 6 w 13"/>
                  <a:gd name="T7" fmla="*/ 19 h 38"/>
                  <a:gd name="T8" fmla="*/ 6 w 13"/>
                  <a:gd name="T9" fmla="*/ 26 h 38"/>
                  <a:gd name="T10" fmla="*/ 2 w 13"/>
                  <a:gd name="T11" fmla="*/ 33 h 38"/>
                  <a:gd name="T12" fmla="*/ 7 w 13"/>
                  <a:gd name="T13" fmla="*/ 38 h 38"/>
                  <a:gd name="T14" fmla="*/ 13 w 13"/>
                  <a:gd name="T15" fmla="*/ 28 h 38"/>
                  <a:gd name="T16" fmla="*/ 13 w 13"/>
                  <a:gd name="T17" fmla="*/ 19 h 38"/>
                  <a:gd name="T18" fmla="*/ 11 w 13"/>
                  <a:gd name="T19" fmla="*/ 10 h 38"/>
                  <a:gd name="T20" fmla="*/ 7 w 13"/>
                  <a:gd name="T21" fmla="*/ 3 h 38"/>
                  <a:gd name="T22" fmla="*/ 6 w 13"/>
                  <a:gd name="T23" fmla="*/ 9 h 38"/>
                  <a:gd name="T24" fmla="*/ 7 w 13"/>
                  <a:gd name="T25" fmla="*/ 3 h 38"/>
                  <a:gd name="T26" fmla="*/ 4 w 13"/>
                  <a:gd name="T27" fmla="*/ 0 h 38"/>
                  <a:gd name="T28" fmla="*/ 2 w 13"/>
                  <a:gd name="T29" fmla="*/ 2 h 38"/>
                  <a:gd name="T30" fmla="*/ 0 w 13"/>
                  <a:gd name="T31" fmla="*/ 4 h 38"/>
                  <a:gd name="T32" fmla="*/ 0 w 13"/>
                  <a:gd name="T33" fmla="*/ 8 h 38"/>
                  <a:gd name="T34" fmla="*/ 1 w 13"/>
                  <a:gd name="T35" fmla="*/ 2 h 3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"/>
                  <a:gd name="T55" fmla="*/ 0 h 38"/>
                  <a:gd name="T56" fmla="*/ 13 w 13"/>
                  <a:gd name="T57" fmla="*/ 38 h 3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" h="38">
                    <a:moveTo>
                      <a:pt x="1" y="2"/>
                    </a:moveTo>
                    <a:lnTo>
                      <a:pt x="0" y="8"/>
                    </a:lnTo>
                    <a:lnTo>
                      <a:pt x="3" y="13"/>
                    </a:lnTo>
                    <a:lnTo>
                      <a:pt x="6" y="19"/>
                    </a:lnTo>
                    <a:lnTo>
                      <a:pt x="6" y="26"/>
                    </a:lnTo>
                    <a:lnTo>
                      <a:pt x="2" y="33"/>
                    </a:lnTo>
                    <a:lnTo>
                      <a:pt x="7" y="38"/>
                    </a:lnTo>
                    <a:lnTo>
                      <a:pt x="13" y="28"/>
                    </a:lnTo>
                    <a:lnTo>
                      <a:pt x="13" y="19"/>
                    </a:lnTo>
                    <a:lnTo>
                      <a:pt x="11" y="10"/>
                    </a:lnTo>
                    <a:lnTo>
                      <a:pt x="7" y="3"/>
                    </a:lnTo>
                    <a:lnTo>
                      <a:pt x="6" y="9"/>
                    </a:lnTo>
                    <a:lnTo>
                      <a:pt x="7" y="3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52" name="Freeform 439"/>
              <p:cNvSpPr>
                <a:spLocks/>
              </p:cNvSpPr>
              <p:nvPr/>
            </p:nvSpPr>
            <p:spPr bwMode="auto">
              <a:xfrm>
                <a:off x="4271" y="3068"/>
                <a:ext cx="18" cy="12"/>
              </a:xfrm>
              <a:custGeom>
                <a:avLst/>
                <a:gdLst>
                  <a:gd name="T0" fmla="*/ 16 w 18"/>
                  <a:gd name="T1" fmla="*/ 1 h 12"/>
                  <a:gd name="T2" fmla="*/ 13 w 18"/>
                  <a:gd name="T3" fmla="*/ 0 h 12"/>
                  <a:gd name="T4" fmla="*/ 10 w 18"/>
                  <a:gd name="T5" fmla="*/ 0 h 12"/>
                  <a:gd name="T6" fmla="*/ 7 w 18"/>
                  <a:gd name="T7" fmla="*/ 1 h 12"/>
                  <a:gd name="T8" fmla="*/ 3 w 18"/>
                  <a:gd name="T9" fmla="*/ 2 h 12"/>
                  <a:gd name="T10" fmla="*/ 0 w 18"/>
                  <a:gd name="T11" fmla="*/ 5 h 12"/>
                  <a:gd name="T12" fmla="*/ 5 w 18"/>
                  <a:gd name="T13" fmla="*/ 12 h 12"/>
                  <a:gd name="T14" fmla="*/ 8 w 18"/>
                  <a:gd name="T15" fmla="*/ 10 h 12"/>
                  <a:gd name="T16" fmla="*/ 10 w 18"/>
                  <a:gd name="T17" fmla="*/ 8 h 12"/>
                  <a:gd name="T18" fmla="*/ 10 w 18"/>
                  <a:gd name="T19" fmla="*/ 10 h 12"/>
                  <a:gd name="T20" fmla="*/ 13 w 18"/>
                  <a:gd name="T21" fmla="*/ 10 h 12"/>
                  <a:gd name="T22" fmla="*/ 11 w 18"/>
                  <a:gd name="T23" fmla="*/ 8 h 12"/>
                  <a:gd name="T24" fmla="*/ 13 w 18"/>
                  <a:gd name="T25" fmla="*/ 10 h 12"/>
                  <a:gd name="T26" fmla="*/ 17 w 18"/>
                  <a:gd name="T27" fmla="*/ 8 h 12"/>
                  <a:gd name="T28" fmla="*/ 18 w 18"/>
                  <a:gd name="T29" fmla="*/ 5 h 12"/>
                  <a:gd name="T30" fmla="*/ 17 w 18"/>
                  <a:gd name="T31" fmla="*/ 1 h 12"/>
                  <a:gd name="T32" fmla="*/ 13 w 18"/>
                  <a:gd name="T33" fmla="*/ 0 h 12"/>
                  <a:gd name="T34" fmla="*/ 16 w 18"/>
                  <a:gd name="T35" fmla="*/ 1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8"/>
                  <a:gd name="T55" fmla="*/ 0 h 12"/>
                  <a:gd name="T56" fmla="*/ 18 w 18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8" h="12">
                    <a:moveTo>
                      <a:pt x="16" y="1"/>
                    </a:moveTo>
                    <a:lnTo>
                      <a:pt x="13" y="0"/>
                    </a:lnTo>
                    <a:lnTo>
                      <a:pt x="10" y="0"/>
                    </a:lnTo>
                    <a:lnTo>
                      <a:pt x="7" y="1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5" y="12"/>
                    </a:lnTo>
                    <a:lnTo>
                      <a:pt x="8" y="10"/>
                    </a:lnTo>
                    <a:lnTo>
                      <a:pt x="10" y="8"/>
                    </a:lnTo>
                    <a:lnTo>
                      <a:pt x="10" y="10"/>
                    </a:lnTo>
                    <a:lnTo>
                      <a:pt x="13" y="10"/>
                    </a:lnTo>
                    <a:lnTo>
                      <a:pt x="11" y="8"/>
                    </a:lnTo>
                    <a:lnTo>
                      <a:pt x="13" y="10"/>
                    </a:lnTo>
                    <a:lnTo>
                      <a:pt x="17" y="8"/>
                    </a:lnTo>
                    <a:lnTo>
                      <a:pt x="18" y="5"/>
                    </a:lnTo>
                    <a:lnTo>
                      <a:pt x="17" y="1"/>
                    </a:lnTo>
                    <a:lnTo>
                      <a:pt x="13" y="0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53" name="Freeform 440"/>
              <p:cNvSpPr>
                <a:spLocks/>
              </p:cNvSpPr>
              <p:nvPr/>
            </p:nvSpPr>
            <p:spPr bwMode="auto">
              <a:xfrm>
                <a:off x="4282" y="3069"/>
                <a:ext cx="20" cy="16"/>
              </a:xfrm>
              <a:custGeom>
                <a:avLst/>
                <a:gdLst>
                  <a:gd name="T0" fmla="*/ 13 w 20"/>
                  <a:gd name="T1" fmla="*/ 12 h 16"/>
                  <a:gd name="T2" fmla="*/ 19 w 20"/>
                  <a:gd name="T3" fmla="*/ 11 h 16"/>
                  <a:gd name="T4" fmla="*/ 17 w 20"/>
                  <a:gd name="T5" fmla="*/ 7 h 16"/>
                  <a:gd name="T6" fmla="*/ 13 w 20"/>
                  <a:gd name="T7" fmla="*/ 6 h 16"/>
                  <a:gd name="T8" fmla="*/ 10 w 20"/>
                  <a:gd name="T9" fmla="*/ 4 h 16"/>
                  <a:gd name="T10" fmla="*/ 5 w 20"/>
                  <a:gd name="T11" fmla="*/ 0 h 16"/>
                  <a:gd name="T12" fmla="*/ 0 w 20"/>
                  <a:gd name="T13" fmla="*/ 7 h 16"/>
                  <a:gd name="T14" fmla="*/ 5 w 20"/>
                  <a:gd name="T15" fmla="*/ 11 h 16"/>
                  <a:gd name="T16" fmla="*/ 11 w 20"/>
                  <a:gd name="T17" fmla="*/ 13 h 16"/>
                  <a:gd name="T18" fmla="*/ 12 w 20"/>
                  <a:gd name="T19" fmla="*/ 15 h 16"/>
                  <a:gd name="T20" fmla="*/ 14 w 20"/>
                  <a:gd name="T21" fmla="*/ 16 h 16"/>
                  <a:gd name="T22" fmla="*/ 20 w 20"/>
                  <a:gd name="T23" fmla="*/ 15 h 16"/>
                  <a:gd name="T24" fmla="*/ 14 w 20"/>
                  <a:gd name="T25" fmla="*/ 16 h 16"/>
                  <a:gd name="T26" fmla="*/ 17 w 20"/>
                  <a:gd name="T27" fmla="*/ 16 h 16"/>
                  <a:gd name="T28" fmla="*/ 19 w 20"/>
                  <a:gd name="T29" fmla="*/ 15 h 16"/>
                  <a:gd name="T30" fmla="*/ 20 w 20"/>
                  <a:gd name="T31" fmla="*/ 13 h 16"/>
                  <a:gd name="T32" fmla="*/ 19 w 20"/>
                  <a:gd name="T33" fmla="*/ 11 h 16"/>
                  <a:gd name="T34" fmla="*/ 13 w 20"/>
                  <a:gd name="T35" fmla="*/ 12 h 1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0"/>
                  <a:gd name="T55" fmla="*/ 0 h 16"/>
                  <a:gd name="T56" fmla="*/ 20 w 20"/>
                  <a:gd name="T57" fmla="*/ 16 h 1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0" h="16">
                    <a:moveTo>
                      <a:pt x="13" y="12"/>
                    </a:moveTo>
                    <a:lnTo>
                      <a:pt x="19" y="11"/>
                    </a:lnTo>
                    <a:lnTo>
                      <a:pt x="17" y="7"/>
                    </a:lnTo>
                    <a:lnTo>
                      <a:pt x="13" y="6"/>
                    </a:lnTo>
                    <a:lnTo>
                      <a:pt x="10" y="4"/>
                    </a:lnTo>
                    <a:lnTo>
                      <a:pt x="5" y="0"/>
                    </a:lnTo>
                    <a:lnTo>
                      <a:pt x="0" y="7"/>
                    </a:lnTo>
                    <a:lnTo>
                      <a:pt x="5" y="11"/>
                    </a:lnTo>
                    <a:lnTo>
                      <a:pt x="11" y="13"/>
                    </a:lnTo>
                    <a:lnTo>
                      <a:pt x="12" y="15"/>
                    </a:lnTo>
                    <a:lnTo>
                      <a:pt x="14" y="16"/>
                    </a:lnTo>
                    <a:lnTo>
                      <a:pt x="20" y="15"/>
                    </a:lnTo>
                    <a:lnTo>
                      <a:pt x="14" y="16"/>
                    </a:lnTo>
                    <a:lnTo>
                      <a:pt x="17" y="16"/>
                    </a:lnTo>
                    <a:lnTo>
                      <a:pt x="19" y="15"/>
                    </a:lnTo>
                    <a:lnTo>
                      <a:pt x="20" y="13"/>
                    </a:lnTo>
                    <a:lnTo>
                      <a:pt x="19" y="11"/>
                    </a:lnTo>
                    <a:lnTo>
                      <a:pt x="13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54" name="Freeform 441"/>
              <p:cNvSpPr>
                <a:spLocks/>
              </p:cNvSpPr>
              <p:nvPr/>
            </p:nvSpPr>
            <p:spPr bwMode="auto">
              <a:xfrm>
                <a:off x="4295" y="3053"/>
                <a:ext cx="21" cy="31"/>
              </a:xfrm>
              <a:custGeom>
                <a:avLst/>
                <a:gdLst>
                  <a:gd name="T0" fmla="*/ 20 w 21"/>
                  <a:gd name="T1" fmla="*/ 0 h 31"/>
                  <a:gd name="T2" fmla="*/ 14 w 21"/>
                  <a:gd name="T3" fmla="*/ 3 h 31"/>
                  <a:gd name="T4" fmla="*/ 11 w 21"/>
                  <a:gd name="T5" fmla="*/ 9 h 31"/>
                  <a:gd name="T6" fmla="*/ 7 w 21"/>
                  <a:gd name="T7" fmla="*/ 15 h 31"/>
                  <a:gd name="T8" fmla="*/ 4 w 21"/>
                  <a:gd name="T9" fmla="*/ 22 h 31"/>
                  <a:gd name="T10" fmla="*/ 0 w 21"/>
                  <a:gd name="T11" fmla="*/ 28 h 31"/>
                  <a:gd name="T12" fmla="*/ 7 w 21"/>
                  <a:gd name="T13" fmla="*/ 31 h 31"/>
                  <a:gd name="T14" fmla="*/ 11 w 21"/>
                  <a:gd name="T15" fmla="*/ 25 h 31"/>
                  <a:gd name="T16" fmla="*/ 15 w 21"/>
                  <a:gd name="T17" fmla="*/ 17 h 31"/>
                  <a:gd name="T18" fmla="*/ 18 w 21"/>
                  <a:gd name="T19" fmla="*/ 11 h 31"/>
                  <a:gd name="T20" fmla="*/ 21 w 21"/>
                  <a:gd name="T21" fmla="*/ 5 h 31"/>
                  <a:gd name="T22" fmla="*/ 15 w 21"/>
                  <a:gd name="T23" fmla="*/ 7 h 31"/>
                  <a:gd name="T24" fmla="*/ 21 w 21"/>
                  <a:gd name="T25" fmla="*/ 5 h 31"/>
                  <a:gd name="T26" fmla="*/ 21 w 21"/>
                  <a:gd name="T27" fmla="*/ 1 h 31"/>
                  <a:gd name="T28" fmla="*/ 18 w 21"/>
                  <a:gd name="T29" fmla="*/ 0 h 31"/>
                  <a:gd name="T30" fmla="*/ 16 w 21"/>
                  <a:gd name="T31" fmla="*/ 0 h 31"/>
                  <a:gd name="T32" fmla="*/ 14 w 21"/>
                  <a:gd name="T33" fmla="*/ 3 h 31"/>
                  <a:gd name="T34" fmla="*/ 20 w 21"/>
                  <a:gd name="T35" fmla="*/ 0 h 3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1"/>
                  <a:gd name="T55" fmla="*/ 0 h 31"/>
                  <a:gd name="T56" fmla="*/ 21 w 21"/>
                  <a:gd name="T57" fmla="*/ 31 h 3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1" h="31">
                    <a:moveTo>
                      <a:pt x="20" y="0"/>
                    </a:moveTo>
                    <a:lnTo>
                      <a:pt x="14" y="3"/>
                    </a:lnTo>
                    <a:lnTo>
                      <a:pt x="11" y="9"/>
                    </a:lnTo>
                    <a:lnTo>
                      <a:pt x="7" y="15"/>
                    </a:lnTo>
                    <a:lnTo>
                      <a:pt x="4" y="22"/>
                    </a:lnTo>
                    <a:lnTo>
                      <a:pt x="0" y="28"/>
                    </a:lnTo>
                    <a:lnTo>
                      <a:pt x="7" y="31"/>
                    </a:lnTo>
                    <a:lnTo>
                      <a:pt x="11" y="25"/>
                    </a:lnTo>
                    <a:lnTo>
                      <a:pt x="15" y="17"/>
                    </a:lnTo>
                    <a:lnTo>
                      <a:pt x="18" y="11"/>
                    </a:lnTo>
                    <a:lnTo>
                      <a:pt x="21" y="5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1" y="1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4" y="3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55" name="Freeform 442"/>
              <p:cNvSpPr>
                <a:spLocks/>
              </p:cNvSpPr>
              <p:nvPr/>
            </p:nvSpPr>
            <p:spPr bwMode="auto">
              <a:xfrm>
                <a:off x="4310" y="3053"/>
                <a:ext cx="117" cy="71"/>
              </a:xfrm>
              <a:custGeom>
                <a:avLst/>
                <a:gdLst>
                  <a:gd name="T0" fmla="*/ 110 w 117"/>
                  <a:gd name="T1" fmla="*/ 66 h 71"/>
                  <a:gd name="T2" fmla="*/ 110 w 117"/>
                  <a:gd name="T3" fmla="*/ 59 h 71"/>
                  <a:gd name="T4" fmla="*/ 99 w 117"/>
                  <a:gd name="T5" fmla="*/ 64 h 71"/>
                  <a:gd name="T6" fmla="*/ 85 w 117"/>
                  <a:gd name="T7" fmla="*/ 61 h 71"/>
                  <a:gd name="T8" fmla="*/ 69 w 117"/>
                  <a:gd name="T9" fmla="*/ 55 h 71"/>
                  <a:gd name="T10" fmla="*/ 56 w 117"/>
                  <a:gd name="T11" fmla="*/ 44 h 71"/>
                  <a:gd name="T12" fmla="*/ 40 w 117"/>
                  <a:gd name="T13" fmla="*/ 33 h 71"/>
                  <a:gd name="T14" fmla="*/ 27 w 117"/>
                  <a:gd name="T15" fmla="*/ 21 h 71"/>
                  <a:gd name="T16" fmla="*/ 14 w 117"/>
                  <a:gd name="T17" fmla="*/ 10 h 71"/>
                  <a:gd name="T18" fmla="*/ 5 w 117"/>
                  <a:gd name="T19" fmla="*/ 0 h 71"/>
                  <a:gd name="T20" fmla="*/ 0 w 117"/>
                  <a:gd name="T21" fmla="*/ 7 h 71"/>
                  <a:gd name="T22" fmla="*/ 10 w 117"/>
                  <a:gd name="T23" fmla="*/ 15 h 71"/>
                  <a:gd name="T24" fmla="*/ 22 w 117"/>
                  <a:gd name="T25" fmla="*/ 26 h 71"/>
                  <a:gd name="T26" fmla="*/ 35 w 117"/>
                  <a:gd name="T27" fmla="*/ 40 h 71"/>
                  <a:gd name="T28" fmla="*/ 51 w 117"/>
                  <a:gd name="T29" fmla="*/ 51 h 71"/>
                  <a:gd name="T30" fmla="*/ 67 w 117"/>
                  <a:gd name="T31" fmla="*/ 62 h 71"/>
                  <a:gd name="T32" fmla="*/ 83 w 117"/>
                  <a:gd name="T33" fmla="*/ 68 h 71"/>
                  <a:gd name="T34" fmla="*/ 99 w 117"/>
                  <a:gd name="T35" fmla="*/ 71 h 71"/>
                  <a:gd name="T36" fmla="*/ 114 w 117"/>
                  <a:gd name="T37" fmla="*/ 66 h 71"/>
                  <a:gd name="T38" fmla="*/ 114 w 117"/>
                  <a:gd name="T39" fmla="*/ 59 h 71"/>
                  <a:gd name="T40" fmla="*/ 114 w 117"/>
                  <a:gd name="T41" fmla="*/ 66 h 71"/>
                  <a:gd name="T42" fmla="*/ 117 w 117"/>
                  <a:gd name="T43" fmla="*/ 64 h 71"/>
                  <a:gd name="T44" fmla="*/ 116 w 117"/>
                  <a:gd name="T45" fmla="*/ 60 h 71"/>
                  <a:gd name="T46" fmla="*/ 113 w 117"/>
                  <a:gd name="T47" fmla="*/ 59 h 71"/>
                  <a:gd name="T48" fmla="*/ 110 w 117"/>
                  <a:gd name="T49" fmla="*/ 59 h 71"/>
                  <a:gd name="T50" fmla="*/ 110 w 117"/>
                  <a:gd name="T51" fmla="*/ 66 h 7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7"/>
                  <a:gd name="T79" fmla="*/ 0 h 71"/>
                  <a:gd name="T80" fmla="*/ 117 w 117"/>
                  <a:gd name="T81" fmla="*/ 71 h 7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7" h="71">
                    <a:moveTo>
                      <a:pt x="110" y="66"/>
                    </a:moveTo>
                    <a:lnTo>
                      <a:pt x="110" y="59"/>
                    </a:lnTo>
                    <a:lnTo>
                      <a:pt x="99" y="64"/>
                    </a:lnTo>
                    <a:lnTo>
                      <a:pt x="85" y="61"/>
                    </a:lnTo>
                    <a:lnTo>
                      <a:pt x="69" y="55"/>
                    </a:lnTo>
                    <a:lnTo>
                      <a:pt x="56" y="44"/>
                    </a:lnTo>
                    <a:lnTo>
                      <a:pt x="40" y="33"/>
                    </a:lnTo>
                    <a:lnTo>
                      <a:pt x="27" y="21"/>
                    </a:lnTo>
                    <a:lnTo>
                      <a:pt x="14" y="10"/>
                    </a:lnTo>
                    <a:lnTo>
                      <a:pt x="5" y="0"/>
                    </a:lnTo>
                    <a:lnTo>
                      <a:pt x="0" y="7"/>
                    </a:lnTo>
                    <a:lnTo>
                      <a:pt x="10" y="15"/>
                    </a:lnTo>
                    <a:lnTo>
                      <a:pt x="22" y="26"/>
                    </a:lnTo>
                    <a:lnTo>
                      <a:pt x="35" y="40"/>
                    </a:lnTo>
                    <a:lnTo>
                      <a:pt x="51" y="51"/>
                    </a:lnTo>
                    <a:lnTo>
                      <a:pt x="67" y="62"/>
                    </a:lnTo>
                    <a:lnTo>
                      <a:pt x="83" y="68"/>
                    </a:lnTo>
                    <a:lnTo>
                      <a:pt x="99" y="71"/>
                    </a:lnTo>
                    <a:lnTo>
                      <a:pt x="114" y="66"/>
                    </a:lnTo>
                    <a:lnTo>
                      <a:pt x="114" y="59"/>
                    </a:lnTo>
                    <a:lnTo>
                      <a:pt x="114" y="66"/>
                    </a:lnTo>
                    <a:lnTo>
                      <a:pt x="117" y="64"/>
                    </a:lnTo>
                    <a:lnTo>
                      <a:pt x="116" y="60"/>
                    </a:lnTo>
                    <a:lnTo>
                      <a:pt x="113" y="59"/>
                    </a:lnTo>
                    <a:lnTo>
                      <a:pt x="110" y="59"/>
                    </a:lnTo>
                    <a:lnTo>
                      <a:pt x="110" y="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56" name="Freeform 443"/>
              <p:cNvSpPr>
                <a:spLocks/>
              </p:cNvSpPr>
              <p:nvPr/>
            </p:nvSpPr>
            <p:spPr bwMode="auto">
              <a:xfrm>
                <a:off x="4367" y="3068"/>
                <a:ext cx="57" cy="51"/>
              </a:xfrm>
              <a:custGeom>
                <a:avLst/>
                <a:gdLst>
                  <a:gd name="T0" fmla="*/ 0 w 57"/>
                  <a:gd name="T1" fmla="*/ 5 h 51"/>
                  <a:gd name="T2" fmla="*/ 0 w 57"/>
                  <a:gd name="T3" fmla="*/ 5 h 51"/>
                  <a:gd name="T4" fmla="*/ 4 w 57"/>
                  <a:gd name="T5" fmla="*/ 8 h 51"/>
                  <a:gd name="T6" fmla="*/ 9 w 57"/>
                  <a:gd name="T7" fmla="*/ 13 h 51"/>
                  <a:gd name="T8" fmla="*/ 15 w 57"/>
                  <a:gd name="T9" fmla="*/ 19 h 51"/>
                  <a:gd name="T10" fmla="*/ 22 w 57"/>
                  <a:gd name="T11" fmla="*/ 25 h 51"/>
                  <a:gd name="T12" fmla="*/ 29 w 57"/>
                  <a:gd name="T13" fmla="*/ 33 h 51"/>
                  <a:gd name="T14" fmla="*/ 37 w 57"/>
                  <a:gd name="T15" fmla="*/ 40 h 51"/>
                  <a:gd name="T16" fmla="*/ 45 w 57"/>
                  <a:gd name="T17" fmla="*/ 46 h 51"/>
                  <a:gd name="T18" fmla="*/ 53 w 57"/>
                  <a:gd name="T19" fmla="*/ 51 h 51"/>
                  <a:gd name="T20" fmla="*/ 57 w 57"/>
                  <a:gd name="T21" fmla="*/ 44 h 51"/>
                  <a:gd name="T22" fmla="*/ 50 w 57"/>
                  <a:gd name="T23" fmla="*/ 39 h 51"/>
                  <a:gd name="T24" fmla="*/ 42 w 57"/>
                  <a:gd name="T25" fmla="*/ 33 h 51"/>
                  <a:gd name="T26" fmla="*/ 34 w 57"/>
                  <a:gd name="T27" fmla="*/ 28 h 51"/>
                  <a:gd name="T28" fmla="*/ 27 w 57"/>
                  <a:gd name="T29" fmla="*/ 21 h 51"/>
                  <a:gd name="T30" fmla="*/ 20 w 57"/>
                  <a:gd name="T31" fmla="*/ 14 h 51"/>
                  <a:gd name="T32" fmla="*/ 14 w 57"/>
                  <a:gd name="T33" fmla="*/ 8 h 51"/>
                  <a:gd name="T34" fmla="*/ 11 w 57"/>
                  <a:gd name="T35" fmla="*/ 3 h 51"/>
                  <a:gd name="T36" fmla="*/ 7 w 57"/>
                  <a:gd name="T37" fmla="*/ 0 h 51"/>
                  <a:gd name="T38" fmla="*/ 7 w 57"/>
                  <a:gd name="T39" fmla="*/ 0 h 51"/>
                  <a:gd name="T40" fmla="*/ 0 w 57"/>
                  <a:gd name="T41" fmla="*/ 5 h 5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7"/>
                  <a:gd name="T64" fmla="*/ 0 h 51"/>
                  <a:gd name="T65" fmla="*/ 57 w 57"/>
                  <a:gd name="T66" fmla="*/ 51 h 5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7" h="51">
                    <a:moveTo>
                      <a:pt x="0" y="5"/>
                    </a:moveTo>
                    <a:lnTo>
                      <a:pt x="0" y="5"/>
                    </a:lnTo>
                    <a:lnTo>
                      <a:pt x="4" y="8"/>
                    </a:lnTo>
                    <a:lnTo>
                      <a:pt x="9" y="13"/>
                    </a:lnTo>
                    <a:lnTo>
                      <a:pt x="15" y="19"/>
                    </a:lnTo>
                    <a:lnTo>
                      <a:pt x="22" y="25"/>
                    </a:lnTo>
                    <a:lnTo>
                      <a:pt x="29" y="33"/>
                    </a:lnTo>
                    <a:lnTo>
                      <a:pt x="37" y="40"/>
                    </a:lnTo>
                    <a:lnTo>
                      <a:pt x="45" y="46"/>
                    </a:lnTo>
                    <a:lnTo>
                      <a:pt x="53" y="51"/>
                    </a:lnTo>
                    <a:lnTo>
                      <a:pt x="57" y="44"/>
                    </a:lnTo>
                    <a:lnTo>
                      <a:pt x="50" y="39"/>
                    </a:lnTo>
                    <a:lnTo>
                      <a:pt x="42" y="33"/>
                    </a:lnTo>
                    <a:lnTo>
                      <a:pt x="34" y="28"/>
                    </a:lnTo>
                    <a:lnTo>
                      <a:pt x="27" y="21"/>
                    </a:lnTo>
                    <a:lnTo>
                      <a:pt x="20" y="14"/>
                    </a:lnTo>
                    <a:lnTo>
                      <a:pt x="14" y="8"/>
                    </a:lnTo>
                    <a:lnTo>
                      <a:pt x="11" y="3"/>
                    </a:lnTo>
                    <a:lnTo>
                      <a:pt x="7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57" name="Freeform 444"/>
              <p:cNvSpPr>
                <a:spLocks/>
              </p:cNvSpPr>
              <p:nvPr/>
            </p:nvSpPr>
            <p:spPr bwMode="auto">
              <a:xfrm>
                <a:off x="4335" y="3037"/>
                <a:ext cx="39" cy="36"/>
              </a:xfrm>
              <a:custGeom>
                <a:avLst/>
                <a:gdLst>
                  <a:gd name="T0" fmla="*/ 4 w 39"/>
                  <a:gd name="T1" fmla="*/ 0 h 36"/>
                  <a:gd name="T2" fmla="*/ 0 w 39"/>
                  <a:gd name="T3" fmla="*/ 4 h 36"/>
                  <a:gd name="T4" fmla="*/ 7 w 39"/>
                  <a:gd name="T5" fmla="*/ 15 h 36"/>
                  <a:gd name="T6" fmla="*/ 16 w 39"/>
                  <a:gd name="T7" fmla="*/ 23 h 36"/>
                  <a:gd name="T8" fmla="*/ 26 w 39"/>
                  <a:gd name="T9" fmla="*/ 31 h 36"/>
                  <a:gd name="T10" fmla="*/ 32 w 39"/>
                  <a:gd name="T11" fmla="*/ 36 h 36"/>
                  <a:gd name="T12" fmla="*/ 39 w 39"/>
                  <a:gd name="T13" fmla="*/ 31 h 36"/>
                  <a:gd name="T14" fmla="*/ 31 w 39"/>
                  <a:gd name="T15" fmla="*/ 23 h 36"/>
                  <a:gd name="T16" fmla="*/ 21 w 39"/>
                  <a:gd name="T17" fmla="*/ 16 h 36"/>
                  <a:gd name="T18" fmla="*/ 11 w 39"/>
                  <a:gd name="T19" fmla="*/ 10 h 36"/>
                  <a:gd name="T20" fmla="*/ 8 w 39"/>
                  <a:gd name="T21" fmla="*/ 4 h 36"/>
                  <a:gd name="T22" fmla="*/ 4 w 39"/>
                  <a:gd name="T23" fmla="*/ 8 h 36"/>
                  <a:gd name="T24" fmla="*/ 8 w 39"/>
                  <a:gd name="T25" fmla="*/ 4 h 36"/>
                  <a:gd name="T26" fmla="*/ 7 w 39"/>
                  <a:gd name="T27" fmla="*/ 2 h 36"/>
                  <a:gd name="T28" fmla="*/ 4 w 39"/>
                  <a:gd name="T29" fmla="*/ 0 h 36"/>
                  <a:gd name="T30" fmla="*/ 2 w 39"/>
                  <a:gd name="T31" fmla="*/ 2 h 36"/>
                  <a:gd name="T32" fmla="*/ 0 w 39"/>
                  <a:gd name="T33" fmla="*/ 4 h 36"/>
                  <a:gd name="T34" fmla="*/ 4 w 39"/>
                  <a:gd name="T35" fmla="*/ 0 h 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9"/>
                  <a:gd name="T55" fmla="*/ 0 h 36"/>
                  <a:gd name="T56" fmla="*/ 39 w 39"/>
                  <a:gd name="T57" fmla="*/ 36 h 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9" h="36">
                    <a:moveTo>
                      <a:pt x="4" y="0"/>
                    </a:moveTo>
                    <a:lnTo>
                      <a:pt x="0" y="4"/>
                    </a:lnTo>
                    <a:lnTo>
                      <a:pt x="7" y="15"/>
                    </a:lnTo>
                    <a:lnTo>
                      <a:pt x="16" y="23"/>
                    </a:lnTo>
                    <a:lnTo>
                      <a:pt x="26" y="31"/>
                    </a:lnTo>
                    <a:lnTo>
                      <a:pt x="32" y="36"/>
                    </a:lnTo>
                    <a:lnTo>
                      <a:pt x="39" y="31"/>
                    </a:lnTo>
                    <a:lnTo>
                      <a:pt x="31" y="23"/>
                    </a:lnTo>
                    <a:lnTo>
                      <a:pt x="21" y="16"/>
                    </a:lnTo>
                    <a:lnTo>
                      <a:pt x="11" y="10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8" y="4"/>
                    </a:ln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58" name="Freeform 445"/>
              <p:cNvSpPr>
                <a:spLocks/>
              </p:cNvSpPr>
              <p:nvPr/>
            </p:nvSpPr>
            <p:spPr bwMode="auto">
              <a:xfrm>
                <a:off x="4339" y="3037"/>
                <a:ext cx="46" cy="12"/>
              </a:xfrm>
              <a:custGeom>
                <a:avLst/>
                <a:gdLst>
                  <a:gd name="T0" fmla="*/ 46 w 46"/>
                  <a:gd name="T1" fmla="*/ 5 h 12"/>
                  <a:gd name="T2" fmla="*/ 46 w 46"/>
                  <a:gd name="T3" fmla="*/ 5 h 12"/>
                  <a:gd name="T4" fmla="*/ 43 w 46"/>
                  <a:gd name="T5" fmla="*/ 4 h 12"/>
                  <a:gd name="T6" fmla="*/ 39 w 46"/>
                  <a:gd name="T7" fmla="*/ 3 h 12"/>
                  <a:gd name="T8" fmla="*/ 35 w 46"/>
                  <a:gd name="T9" fmla="*/ 2 h 12"/>
                  <a:gd name="T10" fmla="*/ 32 w 46"/>
                  <a:gd name="T11" fmla="*/ 2 h 12"/>
                  <a:gd name="T12" fmla="*/ 26 w 46"/>
                  <a:gd name="T13" fmla="*/ 3 h 12"/>
                  <a:gd name="T14" fmla="*/ 18 w 46"/>
                  <a:gd name="T15" fmla="*/ 2 h 12"/>
                  <a:gd name="T16" fmla="*/ 11 w 46"/>
                  <a:gd name="T17" fmla="*/ 2 h 12"/>
                  <a:gd name="T18" fmla="*/ 0 w 46"/>
                  <a:gd name="T19" fmla="*/ 0 h 12"/>
                  <a:gd name="T20" fmla="*/ 0 w 46"/>
                  <a:gd name="T21" fmla="*/ 8 h 12"/>
                  <a:gd name="T22" fmla="*/ 11 w 46"/>
                  <a:gd name="T23" fmla="*/ 9 h 12"/>
                  <a:gd name="T24" fmla="*/ 18 w 46"/>
                  <a:gd name="T25" fmla="*/ 9 h 12"/>
                  <a:gd name="T26" fmla="*/ 26 w 46"/>
                  <a:gd name="T27" fmla="*/ 10 h 12"/>
                  <a:gd name="T28" fmla="*/ 32 w 46"/>
                  <a:gd name="T29" fmla="*/ 11 h 12"/>
                  <a:gd name="T30" fmla="*/ 35 w 46"/>
                  <a:gd name="T31" fmla="*/ 11 h 12"/>
                  <a:gd name="T32" fmla="*/ 39 w 46"/>
                  <a:gd name="T33" fmla="*/ 10 h 12"/>
                  <a:gd name="T34" fmla="*/ 40 w 46"/>
                  <a:gd name="T35" fmla="*/ 11 h 12"/>
                  <a:gd name="T36" fmla="*/ 42 w 46"/>
                  <a:gd name="T37" fmla="*/ 12 h 12"/>
                  <a:gd name="T38" fmla="*/ 42 w 46"/>
                  <a:gd name="T39" fmla="*/ 12 h 12"/>
                  <a:gd name="T40" fmla="*/ 46 w 46"/>
                  <a:gd name="T41" fmla="*/ 5 h 1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6"/>
                  <a:gd name="T64" fmla="*/ 0 h 12"/>
                  <a:gd name="T65" fmla="*/ 46 w 46"/>
                  <a:gd name="T66" fmla="*/ 12 h 1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6" h="12">
                    <a:moveTo>
                      <a:pt x="46" y="5"/>
                    </a:moveTo>
                    <a:lnTo>
                      <a:pt x="46" y="5"/>
                    </a:lnTo>
                    <a:lnTo>
                      <a:pt x="43" y="4"/>
                    </a:lnTo>
                    <a:lnTo>
                      <a:pt x="39" y="3"/>
                    </a:lnTo>
                    <a:lnTo>
                      <a:pt x="35" y="2"/>
                    </a:lnTo>
                    <a:lnTo>
                      <a:pt x="32" y="2"/>
                    </a:lnTo>
                    <a:lnTo>
                      <a:pt x="26" y="3"/>
                    </a:lnTo>
                    <a:lnTo>
                      <a:pt x="18" y="2"/>
                    </a:lnTo>
                    <a:lnTo>
                      <a:pt x="11" y="2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11" y="9"/>
                    </a:lnTo>
                    <a:lnTo>
                      <a:pt x="18" y="9"/>
                    </a:lnTo>
                    <a:lnTo>
                      <a:pt x="26" y="10"/>
                    </a:lnTo>
                    <a:lnTo>
                      <a:pt x="32" y="11"/>
                    </a:lnTo>
                    <a:lnTo>
                      <a:pt x="35" y="11"/>
                    </a:lnTo>
                    <a:lnTo>
                      <a:pt x="39" y="10"/>
                    </a:lnTo>
                    <a:lnTo>
                      <a:pt x="40" y="11"/>
                    </a:lnTo>
                    <a:lnTo>
                      <a:pt x="42" y="12"/>
                    </a:lnTo>
                    <a:lnTo>
                      <a:pt x="46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59" name="Freeform 446"/>
              <p:cNvSpPr>
                <a:spLocks/>
              </p:cNvSpPr>
              <p:nvPr/>
            </p:nvSpPr>
            <p:spPr bwMode="auto">
              <a:xfrm>
                <a:off x="4381" y="3042"/>
                <a:ext cx="25" cy="11"/>
              </a:xfrm>
              <a:custGeom>
                <a:avLst/>
                <a:gdLst>
                  <a:gd name="T0" fmla="*/ 21 w 25"/>
                  <a:gd name="T1" fmla="*/ 1 h 11"/>
                  <a:gd name="T2" fmla="*/ 20 w 25"/>
                  <a:gd name="T3" fmla="*/ 1 h 11"/>
                  <a:gd name="T4" fmla="*/ 18 w 25"/>
                  <a:gd name="T5" fmla="*/ 4 h 11"/>
                  <a:gd name="T6" fmla="*/ 13 w 25"/>
                  <a:gd name="T7" fmla="*/ 4 h 11"/>
                  <a:gd name="T8" fmla="*/ 8 w 25"/>
                  <a:gd name="T9" fmla="*/ 3 h 11"/>
                  <a:gd name="T10" fmla="*/ 4 w 25"/>
                  <a:gd name="T11" fmla="*/ 0 h 11"/>
                  <a:gd name="T12" fmla="*/ 0 w 25"/>
                  <a:gd name="T13" fmla="*/ 7 h 11"/>
                  <a:gd name="T14" fmla="*/ 6 w 25"/>
                  <a:gd name="T15" fmla="*/ 10 h 11"/>
                  <a:gd name="T16" fmla="*/ 13 w 25"/>
                  <a:gd name="T17" fmla="*/ 11 h 11"/>
                  <a:gd name="T18" fmla="*/ 18 w 25"/>
                  <a:gd name="T19" fmla="*/ 11 h 11"/>
                  <a:gd name="T20" fmla="*/ 25 w 25"/>
                  <a:gd name="T21" fmla="*/ 9 h 11"/>
                  <a:gd name="T22" fmla="*/ 24 w 25"/>
                  <a:gd name="T23" fmla="*/ 9 h 11"/>
                  <a:gd name="T24" fmla="*/ 21 w 25"/>
                  <a:gd name="T25" fmla="*/ 1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5"/>
                  <a:gd name="T40" fmla="*/ 0 h 11"/>
                  <a:gd name="T41" fmla="*/ 25 w 25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5" h="11">
                    <a:moveTo>
                      <a:pt x="21" y="1"/>
                    </a:moveTo>
                    <a:lnTo>
                      <a:pt x="20" y="1"/>
                    </a:lnTo>
                    <a:lnTo>
                      <a:pt x="18" y="4"/>
                    </a:lnTo>
                    <a:lnTo>
                      <a:pt x="13" y="4"/>
                    </a:lnTo>
                    <a:lnTo>
                      <a:pt x="8" y="3"/>
                    </a:lnTo>
                    <a:lnTo>
                      <a:pt x="4" y="0"/>
                    </a:lnTo>
                    <a:lnTo>
                      <a:pt x="0" y="7"/>
                    </a:lnTo>
                    <a:lnTo>
                      <a:pt x="6" y="10"/>
                    </a:lnTo>
                    <a:lnTo>
                      <a:pt x="13" y="11"/>
                    </a:lnTo>
                    <a:lnTo>
                      <a:pt x="18" y="11"/>
                    </a:lnTo>
                    <a:lnTo>
                      <a:pt x="25" y="9"/>
                    </a:lnTo>
                    <a:lnTo>
                      <a:pt x="24" y="9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60" name="Freeform 447"/>
              <p:cNvSpPr>
                <a:spLocks/>
              </p:cNvSpPr>
              <p:nvPr/>
            </p:nvSpPr>
            <p:spPr bwMode="auto">
              <a:xfrm>
                <a:off x="4402" y="3043"/>
                <a:ext cx="35" cy="14"/>
              </a:xfrm>
              <a:custGeom>
                <a:avLst/>
                <a:gdLst>
                  <a:gd name="T0" fmla="*/ 35 w 35"/>
                  <a:gd name="T1" fmla="*/ 6 h 14"/>
                  <a:gd name="T2" fmla="*/ 35 w 35"/>
                  <a:gd name="T3" fmla="*/ 6 h 14"/>
                  <a:gd name="T4" fmla="*/ 27 w 35"/>
                  <a:gd name="T5" fmla="*/ 4 h 14"/>
                  <a:gd name="T6" fmla="*/ 16 w 35"/>
                  <a:gd name="T7" fmla="*/ 2 h 14"/>
                  <a:gd name="T8" fmla="*/ 8 w 35"/>
                  <a:gd name="T9" fmla="*/ 0 h 14"/>
                  <a:gd name="T10" fmla="*/ 0 w 35"/>
                  <a:gd name="T11" fmla="*/ 0 h 14"/>
                  <a:gd name="T12" fmla="*/ 3 w 35"/>
                  <a:gd name="T13" fmla="*/ 8 h 14"/>
                  <a:gd name="T14" fmla="*/ 8 w 35"/>
                  <a:gd name="T15" fmla="*/ 8 h 14"/>
                  <a:gd name="T16" fmla="*/ 16 w 35"/>
                  <a:gd name="T17" fmla="*/ 9 h 14"/>
                  <a:gd name="T18" fmla="*/ 25 w 35"/>
                  <a:gd name="T19" fmla="*/ 11 h 14"/>
                  <a:gd name="T20" fmla="*/ 32 w 35"/>
                  <a:gd name="T21" fmla="*/ 14 h 14"/>
                  <a:gd name="T22" fmla="*/ 32 w 35"/>
                  <a:gd name="T23" fmla="*/ 14 h 14"/>
                  <a:gd name="T24" fmla="*/ 35 w 35"/>
                  <a:gd name="T25" fmla="*/ 6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"/>
                  <a:gd name="T40" fmla="*/ 0 h 14"/>
                  <a:gd name="T41" fmla="*/ 35 w 35"/>
                  <a:gd name="T42" fmla="*/ 14 h 1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" h="14">
                    <a:moveTo>
                      <a:pt x="35" y="6"/>
                    </a:moveTo>
                    <a:lnTo>
                      <a:pt x="35" y="6"/>
                    </a:lnTo>
                    <a:lnTo>
                      <a:pt x="27" y="4"/>
                    </a:lnTo>
                    <a:lnTo>
                      <a:pt x="16" y="2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3" y="8"/>
                    </a:lnTo>
                    <a:lnTo>
                      <a:pt x="8" y="8"/>
                    </a:lnTo>
                    <a:lnTo>
                      <a:pt x="16" y="9"/>
                    </a:lnTo>
                    <a:lnTo>
                      <a:pt x="25" y="11"/>
                    </a:lnTo>
                    <a:lnTo>
                      <a:pt x="32" y="14"/>
                    </a:lnTo>
                    <a:lnTo>
                      <a:pt x="3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61" name="Freeform 448"/>
              <p:cNvSpPr>
                <a:spLocks/>
              </p:cNvSpPr>
              <p:nvPr/>
            </p:nvSpPr>
            <p:spPr bwMode="auto">
              <a:xfrm>
                <a:off x="4434" y="3032"/>
                <a:ext cx="60" cy="28"/>
              </a:xfrm>
              <a:custGeom>
                <a:avLst/>
                <a:gdLst>
                  <a:gd name="T0" fmla="*/ 53 w 60"/>
                  <a:gd name="T1" fmla="*/ 3 h 28"/>
                  <a:gd name="T2" fmla="*/ 53 w 60"/>
                  <a:gd name="T3" fmla="*/ 3 h 28"/>
                  <a:gd name="T4" fmla="*/ 53 w 60"/>
                  <a:gd name="T5" fmla="*/ 8 h 28"/>
                  <a:gd name="T6" fmla="*/ 50 w 60"/>
                  <a:gd name="T7" fmla="*/ 13 h 28"/>
                  <a:gd name="T8" fmla="*/ 44 w 60"/>
                  <a:gd name="T9" fmla="*/ 15 h 28"/>
                  <a:gd name="T10" fmla="*/ 36 w 60"/>
                  <a:gd name="T11" fmla="*/ 17 h 28"/>
                  <a:gd name="T12" fmla="*/ 25 w 60"/>
                  <a:gd name="T13" fmla="*/ 19 h 28"/>
                  <a:gd name="T14" fmla="*/ 15 w 60"/>
                  <a:gd name="T15" fmla="*/ 19 h 28"/>
                  <a:gd name="T16" fmla="*/ 6 w 60"/>
                  <a:gd name="T17" fmla="*/ 19 h 28"/>
                  <a:gd name="T18" fmla="*/ 3 w 60"/>
                  <a:gd name="T19" fmla="*/ 17 h 28"/>
                  <a:gd name="T20" fmla="*/ 0 w 60"/>
                  <a:gd name="T21" fmla="*/ 25 h 28"/>
                  <a:gd name="T22" fmla="*/ 6 w 60"/>
                  <a:gd name="T23" fmla="*/ 26 h 28"/>
                  <a:gd name="T24" fmla="*/ 15 w 60"/>
                  <a:gd name="T25" fmla="*/ 28 h 28"/>
                  <a:gd name="T26" fmla="*/ 25 w 60"/>
                  <a:gd name="T27" fmla="*/ 26 h 28"/>
                  <a:gd name="T28" fmla="*/ 36 w 60"/>
                  <a:gd name="T29" fmla="*/ 25 h 28"/>
                  <a:gd name="T30" fmla="*/ 47 w 60"/>
                  <a:gd name="T31" fmla="*/ 22 h 28"/>
                  <a:gd name="T32" fmla="*/ 55 w 60"/>
                  <a:gd name="T33" fmla="*/ 17 h 28"/>
                  <a:gd name="T34" fmla="*/ 60 w 60"/>
                  <a:gd name="T35" fmla="*/ 10 h 28"/>
                  <a:gd name="T36" fmla="*/ 60 w 60"/>
                  <a:gd name="T37" fmla="*/ 0 h 28"/>
                  <a:gd name="T38" fmla="*/ 60 w 60"/>
                  <a:gd name="T39" fmla="*/ 0 h 28"/>
                  <a:gd name="T40" fmla="*/ 53 w 60"/>
                  <a:gd name="T41" fmla="*/ 3 h 2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0"/>
                  <a:gd name="T64" fmla="*/ 0 h 28"/>
                  <a:gd name="T65" fmla="*/ 60 w 60"/>
                  <a:gd name="T66" fmla="*/ 28 h 2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0" h="28">
                    <a:moveTo>
                      <a:pt x="53" y="3"/>
                    </a:moveTo>
                    <a:lnTo>
                      <a:pt x="53" y="3"/>
                    </a:lnTo>
                    <a:lnTo>
                      <a:pt x="53" y="8"/>
                    </a:lnTo>
                    <a:lnTo>
                      <a:pt x="50" y="13"/>
                    </a:lnTo>
                    <a:lnTo>
                      <a:pt x="44" y="15"/>
                    </a:lnTo>
                    <a:lnTo>
                      <a:pt x="36" y="17"/>
                    </a:lnTo>
                    <a:lnTo>
                      <a:pt x="25" y="19"/>
                    </a:lnTo>
                    <a:lnTo>
                      <a:pt x="15" y="19"/>
                    </a:lnTo>
                    <a:lnTo>
                      <a:pt x="6" y="19"/>
                    </a:lnTo>
                    <a:lnTo>
                      <a:pt x="3" y="17"/>
                    </a:lnTo>
                    <a:lnTo>
                      <a:pt x="0" y="25"/>
                    </a:lnTo>
                    <a:lnTo>
                      <a:pt x="6" y="26"/>
                    </a:lnTo>
                    <a:lnTo>
                      <a:pt x="15" y="28"/>
                    </a:lnTo>
                    <a:lnTo>
                      <a:pt x="25" y="26"/>
                    </a:lnTo>
                    <a:lnTo>
                      <a:pt x="36" y="25"/>
                    </a:lnTo>
                    <a:lnTo>
                      <a:pt x="47" y="22"/>
                    </a:lnTo>
                    <a:lnTo>
                      <a:pt x="55" y="17"/>
                    </a:lnTo>
                    <a:lnTo>
                      <a:pt x="60" y="10"/>
                    </a:lnTo>
                    <a:lnTo>
                      <a:pt x="60" y="0"/>
                    </a:lnTo>
                    <a:lnTo>
                      <a:pt x="53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62" name="Freeform 449"/>
              <p:cNvSpPr>
                <a:spLocks/>
              </p:cNvSpPr>
              <p:nvPr/>
            </p:nvSpPr>
            <p:spPr bwMode="auto">
              <a:xfrm>
                <a:off x="4483" y="2981"/>
                <a:ext cx="16" cy="54"/>
              </a:xfrm>
              <a:custGeom>
                <a:avLst/>
                <a:gdLst>
                  <a:gd name="T0" fmla="*/ 9 w 16"/>
                  <a:gd name="T1" fmla="*/ 0 h 54"/>
                  <a:gd name="T2" fmla="*/ 9 w 16"/>
                  <a:gd name="T3" fmla="*/ 0 h 54"/>
                  <a:gd name="T4" fmla="*/ 2 w 16"/>
                  <a:gd name="T5" fmla="*/ 12 h 54"/>
                  <a:gd name="T6" fmla="*/ 0 w 16"/>
                  <a:gd name="T7" fmla="*/ 25 h 54"/>
                  <a:gd name="T8" fmla="*/ 0 w 16"/>
                  <a:gd name="T9" fmla="*/ 38 h 54"/>
                  <a:gd name="T10" fmla="*/ 4 w 16"/>
                  <a:gd name="T11" fmla="*/ 54 h 54"/>
                  <a:gd name="T12" fmla="*/ 11 w 16"/>
                  <a:gd name="T13" fmla="*/ 51 h 54"/>
                  <a:gd name="T14" fmla="*/ 7 w 16"/>
                  <a:gd name="T15" fmla="*/ 38 h 54"/>
                  <a:gd name="T16" fmla="*/ 7 w 16"/>
                  <a:gd name="T17" fmla="*/ 25 h 54"/>
                  <a:gd name="T18" fmla="*/ 10 w 16"/>
                  <a:gd name="T19" fmla="*/ 15 h 54"/>
                  <a:gd name="T20" fmla="*/ 16 w 16"/>
                  <a:gd name="T21" fmla="*/ 3 h 54"/>
                  <a:gd name="T22" fmla="*/ 16 w 16"/>
                  <a:gd name="T23" fmla="*/ 3 h 54"/>
                  <a:gd name="T24" fmla="*/ 9 w 16"/>
                  <a:gd name="T25" fmla="*/ 0 h 5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54"/>
                  <a:gd name="T41" fmla="*/ 16 w 16"/>
                  <a:gd name="T42" fmla="*/ 54 h 5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54">
                    <a:moveTo>
                      <a:pt x="9" y="0"/>
                    </a:moveTo>
                    <a:lnTo>
                      <a:pt x="9" y="0"/>
                    </a:lnTo>
                    <a:lnTo>
                      <a:pt x="2" y="12"/>
                    </a:lnTo>
                    <a:lnTo>
                      <a:pt x="0" y="25"/>
                    </a:lnTo>
                    <a:lnTo>
                      <a:pt x="0" y="38"/>
                    </a:lnTo>
                    <a:lnTo>
                      <a:pt x="4" y="54"/>
                    </a:lnTo>
                    <a:lnTo>
                      <a:pt x="11" y="51"/>
                    </a:lnTo>
                    <a:lnTo>
                      <a:pt x="7" y="38"/>
                    </a:lnTo>
                    <a:lnTo>
                      <a:pt x="7" y="25"/>
                    </a:lnTo>
                    <a:lnTo>
                      <a:pt x="10" y="15"/>
                    </a:lnTo>
                    <a:lnTo>
                      <a:pt x="16" y="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63" name="Freeform 450"/>
              <p:cNvSpPr>
                <a:spLocks/>
              </p:cNvSpPr>
              <p:nvPr/>
            </p:nvSpPr>
            <p:spPr bwMode="auto">
              <a:xfrm>
                <a:off x="4488" y="2928"/>
                <a:ext cx="14" cy="56"/>
              </a:xfrm>
              <a:custGeom>
                <a:avLst/>
                <a:gdLst>
                  <a:gd name="T0" fmla="*/ 0 w 14"/>
                  <a:gd name="T1" fmla="*/ 7 h 56"/>
                  <a:gd name="T2" fmla="*/ 0 w 14"/>
                  <a:gd name="T3" fmla="*/ 6 h 56"/>
                  <a:gd name="T4" fmla="*/ 4 w 14"/>
                  <a:gd name="T5" fmla="*/ 13 h 56"/>
                  <a:gd name="T6" fmla="*/ 7 w 14"/>
                  <a:gd name="T7" fmla="*/ 25 h 56"/>
                  <a:gd name="T8" fmla="*/ 7 w 14"/>
                  <a:gd name="T9" fmla="*/ 41 h 56"/>
                  <a:gd name="T10" fmla="*/ 4 w 14"/>
                  <a:gd name="T11" fmla="*/ 53 h 56"/>
                  <a:gd name="T12" fmla="*/ 11 w 14"/>
                  <a:gd name="T13" fmla="*/ 56 h 56"/>
                  <a:gd name="T14" fmla="*/ 14 w 14"/>
                  <a:gd name="T15" fmla="*/ 41 h 56"/>
                  <a:gd name="T16" fmla="*/ 14 w 14"/>
                  <a:gd name="T17" fmla="*/ 25 h 56"/>
                  <a:gd name="T18" fmla="*/ 11 w 14"/>
                  <a:gd name="T19" fmla="*/ 10 h 56"/>
                  <a:gd name="T20" fmla="*/ 5 w 14"/>
                  <a:gd name="T21" fmla="*/ 1 h 56"/>
                  <a:gd name="T22" fmla="*/ 5 w 14"/>
                  <a:gd name="T23" fmla="*/ 0 h 56"/>
                  <a:gd name="T24" fmla="*/ 0 w 14"/>
                  <a:gd name="T25" fmla="*/ 7 h 5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56"/>
                  <a:gd name="T41" fmla="*/ 14 w 14"/>
                  <a:gd name="T42" fmla="*/ 56 h 5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56">
                    <a:moveTo>
                      <a:pt x="0" y="7"/>
                    </a:moveTo>
                    <a:lnTo>
                      <a:pt x="0" y="6"/>
                    </a:lnTo>
                    <a:lnTo>
                      <a:pt x="4" y="13"/>
                    </a:lnTo>
                    <a:lnTo>
                      <a:pt x="7" y="25"/>
                    </a:lnTo>
                    <a:lnTo>
                      <a:pt x="7" y="41"/>
                    </a:lnTo>
                    <a:lnTo>
                      <a:pt x="4" y="53"/>
                    </a:lnTo>
                    <a:lnTo>
                      <a:pt x="11" y="56"/>
                    </a:lnTo>
                    <a:lnTo>
                      <a:pt x="14" y="41"/>
                    </a:lnTo>
                    <a:lnTo>
                      <a:pt x="14" y="25"/>
                    </a:lnTo>
                    <a:lnTo>
                      <a:pt x="11" y="10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64" name="Freeform 451"/>
              <p:cNvSpPr>
                <a:spLocks/>
              </p:cNvSpPr>
              <p:nvPr/>
            </p:nvSpPr>
            <p:spPr bwMode="auto">
              <a:xfrm>
                <a:off x="4482" y="2901"/>
                <a:ext cx="11" cy="34"/>
              </a:xfrm>
              <a:custGeom>
                <a:avLst/>
                <a:gdLst>
                  <a:gd name="T0" fmla="*/ 0 w 11"/>
                  <a:gd name="T1" fmla="*/ 5 h 34"/>
                  <a:gd name="T2" fmla="*/ 0 w 11"/>
                  <a:gd name="T3" fmla="*/ 5 h 34"/>
                  <a:gd name="T4" fmla="*/ 1 w 11"/>
                  <a:gd name="T5" fmla="*/ 8 h 34"/>
                  <a:gd name="T6" fmla="*/ 0 w 11"/>
                  <a:gd name="T7" fmla="*/ 16 h 34"/>
                  <a:gd name="T8" fmla="*/ 1 w 11"/>
                  <a:gd name="T9" fmla="*/ 24 h 34"/>
                  <a:gd name="T10" fmla="*/ 6 w 11"/>
                  <a:gd name="T11" fmla="*/ 34 h 34"/>
                  <a:gd name="T12" fmla="*/ 11 w 11"/>
                  <a:gd name="T13" fmla="*/ 27 h 34"/>
                  <a:gd name="T14" fmla="*/ 8 w 11"/>
                  <a:gd name="T15" fmla="*/ 24 h 34"/>
                  <a:gd name="T16" fmla="*/ 10 w 11"/>
                  <a:gd name="T17" fmla="*/ 16 h 34"/>
                  <a:gd name="T18" fmla="*/ 8 w 11"/>
                  <a:gd name="T19" fmla="*/ 8 h 34"/>
                  <a:gd name="T20" fmla="*/ 7 w 11"/>
                  <a:gd name="T21" fmla="*/ 0 h 34"/>
                  <a:gd name="T22" fmla="*/ 7 w 11"/>
                  <a:gd name="T23" fmla="*/ 0 h 34"/>
                  <a:gd name="T24" fmla="*/ 0 w 11"/>
                  <a:gd name="T25" fmla="*/ 5 h 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34"/>
                  <a:gd name="T41" fmla="*/ 11 w 11"/>
                  <a:gd name="T42" fmla="*/ 34 h 3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34">
                    <a:moveTo>
                      <a:pt x="0" y="5"/>
                    </a:moveTo>
                    <a:lnTo>
                      <a:pt x="0" y="5"/>
                    </a:lnTo>
                    <a:lnTo>
                      <a:pt x="1" y="8"/>
                    </a:lnTo>
                    <a:lnTo>
                      <a:pt x="0" y="16"/>
                    </a:lnTo>
                    <a:lnTo>
                      <a:pt x="1" y="24"/>
                    </a:lnTo>
                    <a:lnTo>
                      <a:pt x="6" y="34"/>
                    </a:lnTo>
                    <a:lnTo>
                      <a:pt x="11" y="27"/>
                    </a:lnTo>
                    <a:lnTo>
                      <a:pt x="8" y="24"/>
                    </a:lnTo>
                    <a:lnTo>
                      <a:pt x="10" y="16"/>
                    </a:lnTo>
                    <a:lnTo>
                      <a:pt x="8" y="8"/>
                    </a:lnTo>
                    <a:lnTo>
                      <a:pt x="7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65" name="Freeform 452"/>
              <p:cNvSpPr>
                <a:spLocks/>
              </p:cNvSpPr>
              <p:nvPr/>
            </p:nvSpPr>
            <p:spPr bwMode="auto">
              <a:xfrm>
                <a:off x="4454" y="2830"/>
                <a:ext cx="35" cy="76"/>
              </a:xfrm>
              <a:custGeom>
                <a:avLst/>
                <a:gdLst>
                  <a:gd name="T0" fmla="*/ 5 w 35"/>
                  <a:gd name="T1" fmla="*/ 0 h 76"/>
                  <a:gd name="T2" fmla="*/ 5 w 35"/>
                  <a:gd name="T3" fmla="*/ 0 h 76"/>
                  <a:gd name="T4" fmla="*/ 0 w 35"/>
                  <a:gd name="T5" fmla="*/ 10 h 76"/>
                  <a:gd name="T6" fmla="*/ 0 w 35"/>
                  <a:gd name="T7" fmla="*/ 18 h 76"/>
                  <a:gd name="T8" fmla="*/ 2 w 35"/>
                  <a:gd name="T9" fmla="*/ 30 h 76"/>
                  <a:gd name="T10" fmla="*/ 8 w 35"/>
                  <a:gd name="T11" fmla="*/ 41 h 76"/>
                  <a:gd name="T12" fmla="*/ 14 w 35"/>
                  <a:gd name="T13" fmla="*/ 54 h 76"/>
                  <a:gd name="T14" fmla="*/ 20 w 35"/>
                  <a:gd name="T15" fmla="*/ 63 h 76"/>
                  <a:gd name="T16" fmla="*/ 25 w 35"/>
                  <a:gd name="T17" fmla="*/ 72 h 76"/>
                  <a:gd name="T18" fmla="*/ 28 w 35"/>
                  <a:gd name="T19" fmla="*/ 76 h 76"/>
                  <a:gd name="T20" fmla="*/ 35 w 35"/>
                  <a:gd name="T21" fmla="*/ 71 h 76"/>
                  <a:gd name="T22" fmla="*/ 33 w 35"/>
                  <a:gd name="T23" fmla="*/ 67 h 76"/>
                  <a:gd name="T24" fmla="*/ 28 w 35"/>
                  <a:gd name="T25" fmla="*/ 58 h 76"/>
                  <a:gd name="T26" fmla="*/ 22 w 35"/>
                  <a:gd name="T27" fmla="*/ 49 h 76"/>
                  <a:gd name="T28" fmla="*/ 16 w 35"/>
                  <a:gd name="T29" fmla="*/ 39 h 76"/>
                  <a:gd name="T30" fmla="*/ 9 w 35"/>
                  <a:gd name="T31" fmla="*/ 28 h 76"/>
                  <a:gd name="T32" fmla="*/ 7 w 35"/>
                  <a:gd name="T33" fmla="*/ 18 h 76"/>
                  <a:gd name="T34" fmla="*/ 7 w 35"/>
                  <a:gd name="T35" fmla="*/ 10 h 76"/>
                  <a:gd name="T36" fmla="*/ 9 w 35"/>
                  <a:gd name="T37" fmla="*/ 7 h 76"/>
                  <a:gd name="T38" fmla="*/ 9 w 35"/>
                  <a:gd name="T39" fmla="*/ 7 h 76"/>
                  <a:gd name="T40" fmla="*/ 5 w 35"/>
                  <a:gd name="T41" fmla="*/ 0 h 7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5"/>
                  <a:gd name="T64" fmla="*/ 0 h 76"/>
                  <a:gd name="T65" fmla="*/ 35 w 35"/>
                  <a:gd name="T66" fmla="*/ 76 h 7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5" h="76">
                    <a:moveTo>
                      <a:pt x="5" y="0"/>
                    </a:moveTo>
                    <a:lnTo>
                      <a:pt x="5" y="0"/>
                    </a:lnTo>
                    <a:lnTo>
                      <a:pt x="0" y="10"/>
                    </a:lnTo>
                    <a:lnTo>
                      <a:pt x="0" y="18"/>
                    </a:lnTo>
                    <a:lnTo>
                      <a:pt x="2" y="30"/>
                    </a:lnTo>
                    <a:lnTo>
                      <a:pt x="8" y="41"/>
                    </a:lnTo>
                    <a:lnTo>
                      <a:pt x="14" y="54"/>
                    </a:lnTo>
                    <a:lnTo>
                      <a:pt x="20" y="63"/>
                    </a:lnTo>
                    <a:lnTo>
                      <a:pt x="25" y="72"/>
                    </a:lnTo>
                    <a:lnTo>
                      <a:pt x="28" y="76"/>
                    </a:lnTo>
                    <a:lnTo>
                      <a:pt x="35" y="71"/>
                    </a:lnTo>
                    <a:lnTo>
                      <a:pt x="33" y="67"/>
                    </a:lnTo>
                    <a:lnTo>
                      <a:pt x="28" y="58"/>
                    </a:lnTo>
                    <a:lnTo>
                      <a:pt x="22" y="49"/>
                    </a:lnTo>
                    <a:lnTo>
                      <a:pt x="16" y="39"/>
                    </a:lnTo>
                    <a:lnTo>
                      <a:pt x="9" y="28"/>
                    </a:lnTo>
                    <a:lnTo>
                      <a:pt x="7" y="18"/>
                    </a:lnTo>
                    <a:lnTo>
                      <a:pt x="7" y="10"/>
                    </a:lnTo>
                    <a:lnTo>
                      <a:pt x="9" y="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66" name="Freeform 453"/>
              <p:cNvSpPr>
                <a:spLocks/>
              </p:cNvSpPr>
              <p:nvPr/>
            </p:nvSpPr>
            <p:spPr bwMode="auto">
              <a:xfrm>
                <a:off x="4459" y="2817"/>
                <a:ext cx="111" cy="20"/>
              </a:xfrm>
              <a:custGeom>
                <a:avLst/>
                <a:gdLst>
                  <a:gd name="T0" fmla="*/ 111 w 111"/>
                  <a:gd name="T1" fmla="*/ 8 h 20"/>
                  <a:gd name="T2" fmla="*/ 107 w 111"/>
                  <a:gd name="T3" fmla="*/ 3 h 20"/>
                  <a:gd name="T4" fmla="*/ 95 w 111"/>
                  <a:gd name="T5" fmla="*/ 2 h 20"/>
                  <a:gd name="T6" fmla="*/ 80 w 111"/>
                  <a:gd name="T7" fmla="*/ 0 h 20"/>
                  <a:gd name="T8" fmla="*/ 65 w 111"/>
                  <a:gd name="T9" fmla="*/ 0 h 20"/>
                  <a:gd name="T10" fmla="*/ 50 w 111"/>
                  <a:gd name="T11" fmla="*/ 2 h 20"/>
                  <a:gd name="T12" fmla="*/ 35 w 111"/>
                  <a:gd name="T13" fmla="*/ 3 h 20"/>
                  <a:gd name="T14" fmla="*/ 22 w 111"/>
                  <a:gd name="T15" fmla="*/ 6 h 20"/>
                  <a:gd name="T16" fmla="*/ 9 w 111"/>
                  <a:gd name="T17" fmla="*/ 9 h 20"/>
                  <a:gd name="T18" fmla="*/ 0 w 111"/>
                  <a:gd name="T19" fmla="*/ 13 h 20"/>
                  <a:gd name="T20" fmla="*/ 4 w 111"/>
                  <a:gd name="T21" fmla="*/ 20 h 20"/>
                  <a:gd name="T22" fmla="*/ 12 w 111"/>
                  <a:gd name="T23" fmla="*/ 17 h 20"/>
                  <a:gd name="T24" fmla="*/ 22 w 111"/>
                  <a:gd name="T25" fmla="*/ 13 h 20"/>
                  <a:gd name="T26" fmla="*/ 35 w 111"/>
                  <a:gd name="T27" fmla="*/ 10 h 20"/>
                  <a:gd name="T28" fmla="*/ 50 w 111"/>
                  <a:gd name="T29" fmla="*/ 9 h 20"/>
                  <a:gd name="T30" fmla="*/ 65 w 111"/>
                  <a:gd name="T31" fmla="*/ 9 h 20"/>
                  <a:gd name="T32" fmla="*/ 80 w 111"/>
                  <a:gd name="T33" fmla="*/ 9 h 20"/>
                  <a:gd name="T34" fmla="*/ 95 w 111"/>
                  <a:gd name="T35" fmla="*/ 9 h 20"/>
                  <a:gd name="T36" fmla="*/ 107 w 111"/>
                  <a:gd name="T37" fmla="*/ 10 h 20"/>
                  <a:gd name="T38" fmla="*/ 103 w 111"/>
                  <a:gd name="T39" fmla="*/ 6 h 20"/>
                  <a:gd name="T40" fmla="*/ 107 w 111"/>
                  <a:gd name="T41" fmla="*/ 10 h 20"/>
                  <a:gd name="T42" fmla="*/ 109 w 111"/>
                  <a:gd name="T43" fmla="*/ 9 h 20"/>
                  <a:gd name="T44" fmla="*/ 111 w 111"/>
                  <a:gd name="T45" fmla="*/ 7 h 20"/>
                  <a:gd name="T46" fmla="*/ 109 w 111"/>
                  <a:gd name="T47" fmla="*/ 4 h 20"/>
                  <a:gd name="T48" fmla="*/ 107 w 111"/>
                  <a:gd name="T49" fmla="*/ 3 h 20"/>
                  <a:gd name="T50" fmla="*/ 111 w 111"/>
                  <a:gd name="T51" fmla="*/ 8 h 2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1"/>
                  <a:gd name="T79" fmla="*/ 0 h 20"/>
                  <a:gd name="T80" fmla="*/ 111 w 111"/>
                  <a:gd name="T81" fmla="*/ 20 h 2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1" h="20">
                    <a:moveTo>
                      <a:pt x="111" y="8"/>
                    </a:moveTo>
                    <a:lnTo>
                      <a:pt x="107" y="3"/>
                    </a:lnTo>
                    <a:lnTo>
                      <a:pt x="95" y="2"/>
                    </a:lnTo>
                    <a:lnTo>
                      <a:pt x="80" y="0"/>
                    </a:lnTo>
                    <a:lnTo>
                      <a:pt x="65" y="0"/>
                    </a:lnTo>
                    <a:lnTo>
                      <a:pt x="50" y="2"/>
                    </a:lnTo>
                    <a:lnTo>
                      <a:pt x="35" y="3"/>
                    </a:lnTo>
                    <a:lnTo>
                      <a:pt x="22" y="6"/>
                    </a:lnTo>
                    <a:lnTo>
                      <a:pt x="9" y="9"/>
                    </a:lnTo>
                    <a:lnTo>
                      <a:pt x="0" y="13"/>
                    </a:lnTo>
                    <a:lnTo>
                      <a:pt x="4" y="20"/>
                    </a:lnTo>
                    <a:lnTo>
                      <a:pt x="12" y="17"/>
                    </a:lnTo>
                    <a:lnTo>
                      <a:pt x="22" y="13"/>
                    </a:lnTo>
                    <a:lnTo>
                      <a:pt x="35" y="10"/>
                    </a:lnTo>
                    <a:lnTo>
                      <a:pt x="50" y="9"/>
                    </a:lnTo>
                    <a:lnTo>
                      <a:pt x="65" y="9"/>
                    </a:lnTo>
                    <a:lnTo>
                      <a:pt x="80" y="9"/>
                    </a:lnTo>
                    <a:lnTo>
                      <a:pt x="95" y="9"/>
                    </a:lnTo>
                    <a:lnTo>
                      <a:pt x="107" y="10"/>
                    </a:lnTo>
                    <a:lnTo>
                      <a:pt x="103" y="6"/>
                    </a:lnTo>
                    <a:lnTo>
                      <a:pt x="107" y="10"/>
                    </a:lnTo>
                    <a:lnTo>
                      <a:pt x="109" y="9"/>
                    </a:lnTo>
                    <a:lnTo>
                      <a:pt x="111" y="7"/>
                    </a:lnTo>
                    <a:lnTo>
                      <a:pt x="109" y="4"/>
                    </a:lnTo>
                    <a:lnTo>
                      <a:pt x="107" y="3"/>
                    </a:lnTo>
                    <a:lnTo>
                      <a:pt x="111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67" name="Freeform 454"/>
              <p:cNvSpPr>
                <a:spLocks/>
              </p:cNvSpPr>
              <p:nvPr/>
            </p:nvSpPr>
            <p:spPr bwMode="auto">
              <a:xfrm>
                <a:off x="3422" y="2202"/>
                <a:ext cx="84" cy="161"/>
              </a:xfrm>
              <a:custGeom>
                <a:avLst/>
                <a:gdLst>
                  <a:gd name="T0" fmla="*/ 34 w 84"/>
                  <a:gd name="T1" fmla="*/ 161 h 161"/>
                  <a:gd name="T2" fmla="*/ 28 w 84"/>
                  <a:gd name="T3" fmla="*/ 149 h 161"/>
                  <a:gd name="T4" fmla="*/ 23 w 84"/>
                  <a:gd name="T5" fmla="*/ 138 h 161"/>
                  <a:gd name="T6" fmla="*/ 20 w 84"/>
                  <a:gd name="T7" fmla="*/ 127 h 161"/>
                  <a:gd name="T8" fmla="*/ 20 w 84"/>
                  <a:gd name="T9" fmla="*/ 117 h 161"/>
                  <a:gd name="T10" fmla="*/ 20 w 84"/>
                  <a:gd name="T11" fmla="*/ 106 h 161"/>
                  <a:gd name="T12" fmla="*/ 18 w 84"/>
                  <a:gd name="T13" fmla="*/ 95 h 161"/>
                  <a:gd name="T14" fmla="*/ 15 w 84"/>
                  <a:gd name="T15" fmla="*/ 86 h 161"/>
                  <a:gd name="T16" fmla="*/ 9 w 84"/>
                  <a:gd name="T17" fmla="*/ 79 h 161"/>
                  <a:gd name="T18" fmla="*/ 5 w 84"/>
                  <a:gd name="T19" fmla="*/ 73 h 161"/>
                  <a:gd name="T20" fmla="*/ 2 w 84"/>
                  <a:gd name="T21" fmla="*/ 67 h 161"/>
                  <a:gd name="T22" fmla="*/ 2 w 84"/>
                  <a:gd name="T23" fmla="*/ 61 h 161"/>
                  <a:gd name="T24" fmla="*/ 4 w 84"/>
                  <a:gd name="T25" fmla="*/ 55 h 161"/>
                  <a:gd name="T26" fmla="*/ 6 w 84"/>
                  <a:gd name="T27" fmla="*/ 46 h 161"/>
                  <a:gd name="T28" fmla="*/ 6 w 84"/>
                  <a:gd name="T29" fmla="*/ 36 h 161"/>
                  <a:gd name="T30" fmla="*/ 4 w 84"/>
                  <a:gd name="T31" fmla="*/ 27 h 161"/>
                  <a:gd name="T32" fmla="*/ 0 w 84"/>
                  <a:gd name="T33" fmla="*/ 21 h 161"/>
                  <a:gd name="T34" fmla="*/ 5 w 84"/>
                  <a:gd name="T35" fmla="*/ 19 h 161"/>
                  <a:gd name="T36" fmla="*/ 11 w 84"/>
                  <a:gd name="T37" fmla="*/ 17 h 161"/>
                  <a:gd name="T38" fmla="*/ 17 w 84"/>
                  <a:gd name="T39" fmla="*/ 14 h 161"/>
                  <a:gd name="T40" fmla="*/ 24 w 84"/>
                  <a:gd name="T41" fmla="*/ 11 h 161"/>
                  <a:gd name="T42" fmla="*/ 30 w 84"/>
                  <a:gd name="T43" fmla="*/ 8 h 161"/>
                  <a:gd name="T44" fmla="*/ 37 w 84"/>
                  <a:gd name="T45" fmla="*/ 5 h 161"/>
                  <a:gd name="T46" fmla="*/ 43 w 84"/>
                  <a:gd name="T47" fmla="*/ 2 h 161"/>
                  <a:gd name="T48" fmla="*/ 49 w 84"/>
                  <a:gd name="T49" fmla="*/ 0 h 161"/>
                  <a:gd name="T50" fmla="*/ 59 w 84"/>
                  <a:gd name="T51" fmla="*/ 11 h 161"/>
                  <a:gd name="T52" fmla="*/ 67 w 84"/>
                  <a:gd name="T53" fmla="*/ 23 h 161"/>
                  <a:gd name="T54" fmla="*/ 74 w 84"/>
                  <a:gd name="T55" fmla="*/ 36 h 161"/>
                  <a:gd name="T56" fmla="*/ 79 w 84"/>
                  <a:gd name="T57" fmla="*/ 51 h 161"/>
                  <a:gd name="T58" fmla="*/ 83 w 84"/>
                  <a:gd name="T59" fmla="*/ 67 h 161"/>
                  <a:gd name="T60" fmla="*/ 84 w 84"/>
                  <a:gd name="T61" fmla="*/ 83 h 161"/>
                  <a:gd name="T62" fmla="*/ 84 w 84"/>
                  <a:gd name="T63" fmla="*/ 100 h 161"/>
                  <a:gd name="T64" fmla="*/ 83 w 84"/>
                  <a:gd name="T65" fmla="*/ 118 h 161"/>
                  <a:gd name="T66" fmla="*/ 79 w 84"/>
                  <a:gd name="T67" fmla="*/ 123 h 161"/>
                  <a:gd name="T68" fmla="*/ 73 w 84"/>
                  <a:gd name="T69" fmla="*/ 129 h 161"/>
                  <a:gd name="T70" fmla="*/ 66 w 84"/>
                  <a:gd name="T71" fmla="*/ 136 h 161"/>
                  <a:gd name="T72" fmla="*/ 59 w 84"/>
                  <a:gd name="T73" fmla="*/ 142 h 161"/>
                  <a:gd name="T74" fmla="*/ 51 w 84"/>
                  <a:gd name="T75" fmla="*/ 149 h 161"/>
                  <a:gd name="T76" fmla="*/ 44 w 84"/>
                  <a:gd name="T77" fmla="*/ 155 h 161"/>
                  <a:gd name="T78" fmla="*/ 38 w 84"/>
                  <a:gd name="T79" fmla="*/ 158 h 161"/>
                  <a:gd name="T80" fmla="*/ 34 w 84"/>
                  <a:gd name="T81" fmla="*/ 161 h 16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84"/>
                  <a:gd name="T124" fmla="*/ 0 h 161"/>
                  <a:gd name="T125" fmla="*/ 84 w 84"/>
                  <a:gd name="T126" fmla="*/ 161 h 16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84" h="161">
                    <a:moveTo>
                      <a:pt x="34" y="161"/>
                    </a:moveTo>
                    <a:lnTo>
                      <a:pt x="28" y="149"/>
                    </a:lnTo>
                    <a:lnTo>
                      <a:pt x="23" y="138"/>
                    </a:lnTo>
                    <a:lnTo>
                      <a:pt x="20" y="127"/>
                    </a:lnTo>
                    <a:lnTo>
                      <a:pt x="20" y="117"/>
                    </a:lnTo>
                    <a:lnTo>
                      <a:pt x="20" y="106"/>
                    </a:lnTo>
                    <a:lnTo>
                      <a:pt x="18" y="95"/>
                    </a:lnTo>
                    <a:lnTo>
                      <a:pt x="15" y="86"/>
                    </a:lnTo>
                    <a:lnTo>
                      <a:pt x="9" y="79"/>
                    </a:lnTo>
                    <a:lnTo>
                      <a:pt x="5" y="73"/>
                    </a:lnTo>
                    <a:lnTo>
                      <a:pt x="2" y="67"/>
                    </a:lnTo>
                    <a:lnTo>
                      <a:pt x="2" y="61"/>
                    </a:lnTo>
                    <a:lnTo>
                      <a:pt x="4" y="55"/>
                    </a:lnTo>
                    <a:lnTo>
                      <a:pt x="6" y="46"/>
                    </a:lnTo>
                    <a:lnTo>
                      <a:pt x="6" y="36"/>
                    </a:lnTo>
                    <a:lnTo>
                      <a:pt x="4" y="27"/>
                    </a:lnTo>
                    <a:lnTo>
                      <a:pt x="0" y="21"/>
                    </a:lnTo>
                    <a:lnTo>
                      <a:pt x="5" y="19"/>
                    </a:lnTo>
                    <a:lnTo>
                      <a:pt x="11" y="17"/>
                    </a:lnTo>
                    <a:lnTo>
                      <a:pt x="17" y="14"/>
                    </a:lnTo>
                    <a:lnTo>
                      <a:pt x="24" y="11"/>
                    </a:lnTo>
                    <a:lnTo>
                      <a:pt x="30" y="8"/>
                    </a:lnTo>
                    <a:lnTo>
                      <a:pt x="37" y="5"/>
                    </a:lnTo>
                    <a:lnTo>
                      <a:pt x="43" y="2"/>
                    </a:lnTo>
                    <a:lnTo>
                      <a:pt x="49" y="0"/>
                    </a:lnTo>
                    <a:lnTo>
                      <a:pt x="59" y="11"/>
                    </a:lnTo>
                    <a:lnTo>
                      <a:pt x="67" y="23"/>
                    </a:lnTo>
                    <a:lnTo>
                      <a:pt x="74" y="36"/>
                    </a:lnTo>
                    <a:lnTo>
                      <a:pt x="79" y="51"/>
                    </a:lnTo>
                    <a:lnTo>
                      <a:pt x="83" y="67"/>
                    </a:lnTo>
                    <a:lnTo>
                      <a:pt x="84" y="83"/>
                    </a:lnTo>
                    <a:lnTo>
                      <a:pt x="84" y="100"/>
                    </a:lnTo>
                    <a:lnTo>
                      <a:pt x="83" y="118"/>
                    </a:lnTo>
                    <a:lnTo>
                      <a:pt x="79" y="123"/>
                    </a:lnTo>
                    <a:lnTo>
                      <a:pt x="73" y="129"/>
                    </a:lnTo>
                    <a:lnTo>
                      <a:pt x="66" y="136"/>
                    </a:lnTo>
                    <a:lnTo>
                      <a:pt x="59" y="142"/>
                    </a:lnTo>
                    <a:lnTo>
                      <a:pt x="51" y="149"/>
                    </a:lnTo>
                    <a:lnTo>
                      <a:pt x="44" y="155"/>
                    </a:lnTo>
                    <a:lnTo>
                      <a:pt x="38" y="158"/>
                    </a:lnTo>
                    <a:lnTo>
                      <a:pt x="34" y="161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68" name="Freeform 455"/>
              <p:cNvSpPr>
                <a:spLocks/>
              </p:cNvSpPr>
              <p:nvPr/>
            </p:nvSpPr>
            <p:spPr bwMode="auto">
              <a:xfrm>
                <a:off x="3438" y="2319"/>
                <a:ext cx="22" cy="45"/>
              </a:xfrm>
              <a:custGeom>
                <a:avLst/>
                <a:gdLst>
                  <a:gd name="T0" fmla="*/ 0 w 22"/>
                  <a:gd name="T1" fmla="*/ 0 h 45"/>
                  <a:gd name="T2" fmla="*/ 0 w 22"/>
                  <a:gd name="T3" fmla="*/ 0 h 45"/>
                  <a:gd name="T4" fmla="*/ 0 w 22"/>
                  <a:gd name="T5" fmla="*/ 10 h 45"/>
                  <a:gd name="T6" fmla="*/ 4 w 22"/>
                  <a:gd name="T7" fmla="*/ 22 h 45"/>
                  <a:gd name="T8" fmla="*/ 8 w 22"/>
                  <a:gd name="T9" fmla="*/ 33 h 45"/>
                  <a:gd name="T10" fmla="*/ 14 w 22"/>
                  <a:gd name="T11" fmla="*/ 45 h 45"/>
                  <a:gd name="T12" fmla="*/ 22 w 22"/>
                  <a:gd name="T13" fmla="*/ 43 h 45"/>
                  <a:gd name="T14" fmla="*/ 16 w 22"/>
                  <a:gd name="T15" fmla="*/ 30 h 45"/>
                  <a:gd name="T16" fmla="*/ 11 w 22"/>
                  <a:gd name="T17" fmla="*/ 19 h 45"/>
                  <a:gd name="T18" fmla="*/ 7 w 22"/>
                  <a:gd name="T19" fmla="*/ 10 h 45"/>
                  <a:gd name="T20" fmla="*/ 7 w 22"/>
                  <a:gd name="T21" fmla="*/ 0 h 45"/>
                  <a:gd name="T22" fmla="*/ 7 w 22"/>
                  <a:gd name="T23" fmla="*/ 0 h 45"/>
                  <a:gd name="T24" fmla="*/ 0 w 22"/>
                  <a:gd name="T25" fmla="*/ 0 h 4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2"/>
                  <a:gd name="T40" fmla="*/ 0 h 45"/>
                  <a:gd name="T41" fmla="*/ 22 w 22"/>
                  <a:gd name="T42" fmla="*/ 45 h 4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2" h="45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4" y="22"/>
                    </a:lnTo>
                    <a:lnTo>
                      <a:pt x="8" y="33"/>
                    </a:lnTo>
                    <a:lnTo>
                      <a:pt x="14" y="45"/>
                    </a:lnTo>
                    <a:lnTo>
                      <a:pt x="22" y="43"/>
                    </a:lnTo>
                    <a:lnTo>
                      <a:pt x="16" y="30"/>
                    </a:lnTo>
                    <a:lnTo>
                      <a:pt x="11" y="19"/>
                    </a:lnTo>
                    <a:lnTo>
                      <a:pt x="7" y="1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69" name="Freeform 456"/>
              <p:cNvSpPr>
                <a:spLocks/>
              </p:cNvSpPr>
              <p:nvPr/>
            </p:nvSpPr>
            <p:spPr bwMode="auto">
              <a:xfrm>
                <a:off x="3428" y="2277"/>
                <a:ext cx="18" cy="42"/>
              </a:xfrm>
              <a:custGeom>
                <a:avLst/>
                <a:gdLst>
                  <a:gd name="T0" fmla="*/ 0 w 18"/>
                  <a:gd name="T1" fmla="*/ 7 h 42"/>
                  <a:gd name="T2" fmla="*/ 0 w 18"/>
                  <a:gd name="T3" fmla="*/ 8 h 42"/>
                  <a:gd name="T4" fmla="*/ 5 w 18"/>
                  <a:gd name="T5" fmla="*/ 14 h 42"/>
                  <a:gd name="T6" fmla="*/ 9 w 18"/>
                  <a:gd name="T7" fmla="*/ 20 h 42"/>
                  <a:gd name="T8" fmla="*/ 9 w 18"/>
                  <a:gd name="T9" fmla="*/ 31 h 42"/>
                  <a:gd name="T10" fmla="*/ 10 w 18"/>
                  <a:gd name="T11" fmla="*/ 42 h 42"/>
                  <a:gd name="T12" fmla="*/ 17 w 18"/>
                  <a:gd name="T13" fmla="*/ 42 h 42"/>
                  <a:gd name="T14" fmla="*/ 18 w 18"/>
                  <a:gd name="T15" fmla="*/ 31 h 42"/>
                  <a:gd name="T16" fmla="*/ 16 w 18"/>
                  <a:gd name="T17" fmla="*/ 20 h 42"/>
                  <a:gd name="T18" fmla="*/ 12 w 18"/>
                  <a:gd name="T19" fmla="*/ 9 h 42"/>
                  <a:gd name="T20" fmla="*/ 5 w 18"/>
                  <a:gd name="T21" fmla="*/ 0 h 42"/>
                  <a:gd name="T22" fmla="*/ 5 w 18"/>
                  <a:gd name="T23" fmla="*/ 2 h 42"/>
                  <a:gd name="T24" fmla="*/ 0 w 18"/>
                  <a:gd name="T25" fmla="*/ 7 h 4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2"/>
                  <a:gd name="T41" fmla="*/ 18 w 18"/>
                  <a:gd name="T42" fmla="*/ 42 h 4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2">
                    <a:moveTo>
                      <a:pt x="0" y="7"/>
                    </a:moveTo>
                    <a:lnTo>
                      <a:pt x="0" y="8"/>
                    </a:lnTo>
                    <a:lnTo>
                      <a:pt x="5" y="14"/>
                    </a:lnTo>
                    <a:lnTo>
                      <a:pt x="9" y="20"/>
                    </a:lnTo>
                    <a:lnTo>
                      <a:pt x="9" y="31"/>
                    </a:lnTo>
                    <a:lnTo>
                      <a:pt x="10" y="42"/>
                    </a:lnTo>
                    <a:lnTo>
                      <a:pt x="17" y="42"/>
                    </a:lnTo>
                    <a:lnTo>
                      <a:pt x="18" y="31"/>
                    </a:lnTo>
                    <a:lnTo>
                      <a:pt x="16" y="20"/>
                    </a:lnTo>
                    <a:lnTo>
                      <a:pt x="12" y="9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70" name="Freeform 457"/>
              <p:cNvSpPr>
                <a:spLocks/>
              </p:cNvSpPr>
              <p:nvPr/>
            </p:nvSpPr>
            <p:spPr bwMode="auto">
              <a:xfrm>
                <a:off x="3421" y="2255"/>
                <a:ext cx="12" cy="29"/>
              </a:xfrm>
              <a:custGeom>
                <a:avLst/>
                <a:gdLst>
                  <a:gd name="T0" fmla="*/ 1 w 12"/>
                  <a:gd name="T1" fmla="*/ 0 h 29"/>
                  <a:gd name="T2" fmla="*/ 1 w 12"/>
                  <a:gd name="T3" fmla="*/ 0 h 29"/>
                  <a:gd name="T4" fmla="*/ 0 w 12"/>
                  <a:gd name="T5" fmla="*/ 8 h 29"/>
                  <a:gd name="T6" fmla="*/ 0 w 12"/>
                  <a:gd name="T7" fmla="*/ 14 h 29"/>
                  <a:gd name="T8" fmla="*/ 2 w 12"/>
                  <a:gd name="T9" fmla="*/ 21 h 29"/>
                  <a:gd name="T10" fmla="*/ 7 w 12"/>
                  <a:gd name="T11" fmla="*/ 29 h 29"/>
                  <a:gd name="T12" fmla="*/ 12 w 12"/>
                  <a:gd name="T13" fmla="*/ 24 h 29"/>
                  <a:gd name="T14" fmla="*/ 10 w 12"/>
                  <a:gd name="T15" fmla="*/ 19 h 29"/>
                  <a:gd name="T16" fmla="*/ 7 w 12"/>
                  <a:gd name="T17" fmla="*/ 14 h 29"/>
                  <a:gd name="T18" fmla="*/ 7 w 12"/>
                  <a:gd name="T19" fmla="*/ 8 h 29"/>
                  <a:gd name="T20" fmla="*/ 8 w 12"/>
                  <a:gd name="T21" fmla="*/ 3 h 29"/>
                  <a:gd name="T22" fmla="*/ 8 w 12"/>
                  <a:gd name="T23" fmla="*/ 3 h 29"/>
                  <a:gd name="T24" fmla="*/ 1 w 12"/>
                  <a:gd name="T25" fmla="*/ 0 h 2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"/>
                  <a:gd name="T40" fmla="*/ 0 h 29"/>
                  <a:gd name="T41" fmla="*/ 12 w 12"/>
                  <a:gd name="T42" fmla="*/ 29 h 2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" h="29">
                    <a:moveTo>
                      <a:pt x="1" y="0"/>
                    </a:moveTo>
                    <a:lnTo>
                      <a:pt x="1" y="0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7" y="29"/>
                    </a:lnTo>
                    <a:lnTo>
                      <a:pt x="12" y="24"/>
                    </a:lnTo>
                    <a:lnTo>
                      <a:pt x="10" y="19"/>
                    </a:lnTo>
                    <a:lnTo>
                      <a:pt x="7" y="14"/>
                    </a:lnTo>
                    <a:lnTo>
                      <a:pt x="7" y="8"/>
                    </a:lnTo>
                    <a:lnTo>
                      <a:pt x="8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71" name="Freeform 458"/>
              <p:cNvSpPr>
                <a:spLocks/>
              </p:cNvSpPr>
              <p:nvPr/>
            </p:nvSpPr>
            <p:spPr bwMode="auto">
              <a:xfrm>
                <a:off x="3420" y="2219"/>
                <a:ext cx="12" cy="39"/>
              </a:xfrm>
              <a:custGeom>
                <a:avLst/>
                <a:gdLst>
                  <a:gd name="T0" fmla="*/ 1 w 12"/>
                  <a:gd name="T1" fmla="*/ 0 h 39"/>
                  <a:gd name="T2" fmla="*/ 0 w 12"/>
                  <a:gd name="T3" fmla="*/ 6 h 39"/>
                  <a:gd name="T4" fmla="*/ 2 w 12"/>
                  <a:gd name="T5" fmla="*/ 11 h 39"/>
                  <a:gd name="T6" fmla="*/ 4 w 12"/>
                  <a:gd name="T7" fmla="*/ 19 h 39"/>
                  <a:gd name="T8" fmla="*/ 4 w 12"/>
                  <a:gd name="T9" fmla="*/ 29 h 39"/>
                  <a:gd name="T10" fmla="*/ 2 w 12"/>
                  <a:gd name="T11" fmla="*/ 36 h 39"/>
                  <a:gd name="T12" fmla="*/ 9 w 12"/>
                  <a:gd name="T13" fmla="*/ 39 h 39"/>
                  <a:gd name="T14" fmla="*/ 12 w 12"/>
                  <a:gd name="T15" fmla="*/ 29 h 39"/>
                  <a:gd name="T16" fmla="*/ 12 w 12"/>
                  <a:gd name="T17" fmla="*/ 19 h 39"/>
                  <a:gd name="T18" fmla="*/ 9 w 12"/>
                  <a:gd name="T19" fmla="*/ 8 h 39"/>
                  <a:gd name="T20" fmla="*/ 4 w 12"/>
                  <a:gd name="T21" fmla="*/ 1 h 39"/>
                  <a:gd name="T22" fmla="*/ 3 w 12"/>
                  <a:gd name="T23" fmla="*/ 7 h 39"/>
                  <a:gd name="T24" fmla="*/ 4 w 12"/>
                  <a:gd name="T25" fmla="*/ 1 h 39"/>
                  <a:gd name="T26" fmla="*/ 2 w 12"/>
                  <a:gd name="T27" fmla="*/ 0 h 39"/>
                  <a:gd name="T28" fmla="*/ 1 w 12"/>
                  <a:gd name="T29" fmla="*/ 1 h 39"/>
                  <a:gd name="T30" fmla="*/ 0 w 12"/>
                  <a:gd name="T31" fmla="*/ 4 h 39"/>
                  <a:gd name="T32" fmla="*/ 0 w 12"/>
                  <a:gd name="T33" fmla="*/ 6 h 39"/>
                  <a:gd name="T34" fmla="*/ 1 w 12"/>
                  <a:gd name="T35" fmla="*/ 0 h 3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39"/>
                  <a:gd name="T56" fmla="*/ 12 w 12"/>
                  <a:gd name="T57" fmla="*/ 39 h 3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39">
                    <a:moveTo>
                      <a:pt x="1" y="0"/>
                    </a:moveTo>
                    <a:lnTo>
                      <a:pt x="0" y="6"/>
                    </a:lnTo>
                    <a:lnTo>
                      <a:pt x="2" y="11"/>
                    </a:lnTo>
                    <a:lnTo>
                      <a:pt x="4" y="19"/>
                    </a:lnTo>
                    <a:lnTo>
                      <a:pt x="4" y="29"/>
                    </a:lnTo>
                    <a:lnTo>
                      <a:pt x="2" y="36"/>
                    </a:lnTo>
                    <a:lnTo>
                      <a:pt x="9" y="39"/>
                    </a:lnTo>
                    <a:lnTo>
                      <a:pt x="12" y="29"/>
                    </a:lnTo>
                    <a:lnTo>
                      <a:pt x="12" y="19"/>
                    </a:lnTo>
                    <a:lnTo>
                      <a:pt x="9" y="8"/>
                    </a:lnTo>
                    <a:lnTo>
                      <a:pt x="4" y="1"/>
                    </a:lnTo>
                    <a:lnTo>
                      <a:pt x="3" y="7"/>
                    </a:lnTo>
                    <a:lnTo>
                      <a:pt x="4" y="1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72" name="Freeform 459"/>
              <p:cNvSpPr>
                <a:spLocks/>
              </p:cNvSpPr>
              <p:nvPr/>
            </p:nvSpPr>
            <p:spPr bwMode="auto">
              <a:xfrm>
                <a:off x="3421" y="2198"/>
                <a:ext cx="53" cy="28"/>
              </a:xfrm>
              <a:custGeom>
                <a:avLst/>
                <a:gdLst>
                  <a:gd name="T0" fmla="*/ 52 w 53"/>
                  <a:gd name="T1" fmla="*/ 1 h 28"/>
                  <a:gd name="T2" fmla="*/ 49 w 53"/>
                  <a:gd name="T3" fmla="*/ 0 h 28"/>
                  <a:gd name="T4" fmla="*/ 42 w 53"/>
                  <a:gd name="T5" fmla="*/ 3 h 28"/>
                  <a:gd name="T6" fmla="*/ 36 w 53"/>
                  <a:gd name="T7" fmla="*/ 5 h 28"/>
                  <a:gd name="T8" fmla="*/ 30 w 53"/>
                  <a:gd name="T9" fmla="*/ 9 h 28"/>
                  <a:gd name="T10" fmla="*/ 24 w 53"/>
                  <a:gd name="T11" fmla="*/ 11 h 28"/>
                  <a:gd name="T12" fmla="*/ 17 w 53"/>
                  <a:gd name="T13" fmla="*/ 15 h 28"/>
                  <a:gd name="T14" fmla="*/ 11 w 53"/>
                  <a:gd name="T15" fmla="*/ 17 h 28"/>
                  <a:gd name="T16" fmla="*/ 5 w 53"/>
                  <a:gd name="T17" fmla="*/ 20 h 28"/>
                  <a:gd name="T18" fmla="*/ 0 w 53"/>
                  <a:gd name="T19" fmla="*/ 21 h 28"/>
                  <a:gd name="T20" fmla="*/ 2 w 53"/>
                  <a:gd name="T21" fmla="*/ 28 h 28"/>
                  <a:gd name="T22" fmla="*/ 7 w 53"/>
                  <a:gd name="T23" fmla="*/ 27 h 28"/>
                  <a:gd name="T24" fmla="*/ 13 w 53"/>
                  <a:gd name="T25" fmla="*/ 25 h 28"/>
                  <a:gd name="T26" fmla="*/ 19 w 53"/>
                  <a:gd name="T27" fmla="*/ 22 h 28"/>
                  <a:gd name="T28" fmla="*/ 27 w 53"/>
                  <a:gd name="T29" fmla="*/ 18 h 28"/>
                  <a:gd name="T30" fmla="*/ 33 w 53"/>
                  <a:gd name="T31" fmla="*/ 16 h 28"/>
                  <a:gd name="T32" fmla="*/ 39 w 53"/>
                  <a:gd name="T33" fmla="*/ 12 h 28"/>
                  <a:gd name="T34" fmla="*/ 45 w 53"/>
                  <a:gd name="T35" fmla="*/ 10 h 28"/>
                  <a:gd name="T36" fmla="*/ 51 w 53"/>
                  <a:gd name="T37" fmla="*/ 7 h 28"/>
                  <a:gd name="T38" fmla="*/ 47 w 53"/>
                  <a:gd name="T39" fmla="*/ 6 h 28"/>
                  <a:gd name="T40" fmla="*/ 51 w 53"/>
                  <a:gd name="T41" fmla="*/ 7 h 28"/>
                  <a:gd name="T42" fmla="*/ 53 w 53"/>
                  <a:gd name="T43" fmla="*/ 5 h 28"/>
                  <a:gd name="T44" fmla="*/ 53 w 53"/>
                  <a:gd name="T45" fmla="*/ 3 h 28"/>
                  <a:gd name="T46" fmla="*/ 52 w 53"/>
                  <a:gd name="T47" fmla="*/ 0 h 28"/>
                  <a:gd name="T48" fmla="*/ 49 w 53"/>
                  <a:gd name="T49" fmla="*/ 0 h 28"/>
                  <a:gd name="T50" fmla="*/ 52 w 53"/>
                  <a:gd name="T51" fmla="*/ 1 h 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3"/>
                  <a:gd name="T79" fmla="*/ 0 h 28"/>
                  <a:gd name="T80" fmla="*/ 53 w 53"/>
                  <a:gd name="T81" fmla="*/ 28 h 2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3" h="28">
                    <a:moveTo>
                      <a:pt x="52" y="1"/>
                    </a:moveTo>
                    <a:lnTo>
                      <a:pt x="49" y="0"/>
                    </a:lnTo>
                    <a:lnTo>
                      <a:pt x="42" y="3"/>
                    </a:lnTo>
                    <a:lnTo>
                      <a:pt x="36" y="5"/>
                    </a:lnTo>
                    <a:lnTo>
                      <a:pt x="30" y="9"/>
                    </a:lnTo>
                    <a:lnTo>
                      <a:pt x="24" y="11"/>
                    </a:lnTo>
                    <a:lnTo>
                      <a:pt x="17" y="15"/>
                    </a:lnTo>
                    <a:lnTo>
                      <a:pt x="11" y="17"/>
                    </a:lnTo>
                    <a:lnTo>
                      <a:pt x="5" y="20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7" y="27"/>
                    </a:lnTo>
                    <a:lnTo>
                      <a:pt x="13" y="25"/>
                    </a:lnTo>
                    <a:lnTo>
                      <a:pt x="19" y="22"/>
                    </a:lnTo>
                    <a:lnTo>
                      <a:pt x="27" y="18"/>
                    </a:lnTo>
                    <a:lnTo>
                      <a:pt x="33" y="16"/>
                    </a:lnTo>
                    <a:lnTo>
                      <a:pt x="39" y="12"/>
                    </a:lnTo>
                    <a:lnTo>
                      <a:pt x="45" y="10"/>
                    </a:lnTo>
                    <a:lnTo>
                      <a:pt x="51" y="7"/>
                    </a:lnTo>
                    <a:lnTo>
                      <a:pt x="47" y="6"/>
                    </a:lnTo>
                    <a:lnTo>
                      <a:pt x="51" y="7"/>
                    </a:lnTo>
                    <a:lnTo>
                      <a:pt x="53" y="5"/>
                    </a:lnTo>
                    <a:lnTo>
                      <a:pt x="53" y="3"/>
                    </a:lnTo>
                    <a:lnTo>
                      <a:pt x="52" y="0"/>
                    </a:lnTo>
                    <a:lnTo>
                      <a:pt x="49" y="0"/>
                    </a:lnTo>
                    <a:lnTo>
                      <a:pt x="52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73" name="Freeform 460"/>
              <p:cNvSpPr>
                <a:spLocks/>
              </p:cNvSpPr>
              <p:nvPr/>
            </p:nvSpPr>
            <p:spPr bwMode="auto">
              <a:xfrm>
                <a:off x="3468" y="2199"/>
                <a:ext cx="43" cy="125"/>
              </a:xfrm>
              <a:custGeom>
                <a:avLst/>
                <a:gdLst>
                  <a:gd name="T0" fmla="*/ 41 w 43"/>
                  <a:gd name="T1" fmla="*/ 124 h 125"/>
                  <a:gd name="T2" fmla="*/ 41 w 43"/>
                  <a:gd name="T3" fmla="*/ 121 h 125"/>
                  <a:gd name="T4" fmla="*/ 43 w 43"/>
                  <a:gd name="T5" fmla="*/ 103 h 125"/>
                  <a:gd name="T6" fmla="*/ 43 w 43"/>
                  <a:gd name="T7" fmla="*/ 86 h 125"/>
                  <a:gd name="T8" fmla="*/ 41 w 43"/>
                  <a:gd name="T9" fmla="*/ 70 h 125"/>
                  <a:gd name="T10" fmla="*/ 37 w 43"/>
                  <a:gd name="T11" fmla="*/ 53 h 125"/>
                  <a:gd name="T12" fmla="*/ 32 w 43"/>
                  <a:gd name="T13" fmla="*/ 38 h 125"/>
                  <a:gd name="T14" fmla="*/ 25 w 43"/>
                  <a:gd name="T15" fmla="*/ 24 h 125"/>
                  <a:gd name="T16" fmla="*/ 16 w 43"/>
                  <a:gd name="T17" fmla="*/ 11 h 125"/>
                  <a:gd name="T18" fmla="*/ 5 w 43"/>
                  <a:gd name="T19" fmla="*/ 0 h 125"/>
                  <a:gd name="T20" fmla="*/ 0 w 43"/>
                  <a:gd name="T21" fmla="*/ 5 h 125"/>
                  <a:gd name="T22" fmla="*/ 9 w 43"/>
                  <a:gd name="T23" fmla="*/ 16 h 125"/>
                  <a:gd name="T24" fmla="*/ 17 w 43"/>
                  <a:gd name="T25" fmla="*/ 28 h 125"/>
                  <a:gd name="T26" fmla="*/ 25 w 43"/>
                  <a:gd name="T27" fmla="*/ 41 h 125"/>
                  <a:gd name="T28" fmla="*/ 30 w 43"/>
                  <a:gd name="T29" fmla="*/ 55 h 125"/>
                  <a:gd name="T30" fmla="*/ 33 w 43"/>
                  <a:gd name="T31" fmla="*/ 70 h 125"/>
                  <a:gd name="T32" fmla="*/ 33 w 43"/>
                  <a:gd name="T33" fmla="*/ 86 h 125"/>
                  <a:gd name="T34" fmla="*/ 33 w 43"/>
                  <a:gd name="T35" fmla="*/ 103 h 125"/>
                  <a:gd name="T36" fmla="*/ 33 w 43"/>
                  <a:gd name="T37" fmla="*/ 121 h 125"/>
                  <a:gd name="T38" fmla="*/ 33 w 43"/>
                  <a:gd name="T39" fmla="*/ 119 h 125"/>
                  <a:gd name="T40" fmla="*/ 33 w 43"/>
                  <a:gd name="T41" fmla="*/ 121 h 125"/>
                  <a:gd name="T42" fmla="*/ 34 w 43"/>
                  <a:gd name="T43" fmla="*/ 124 h 125"/>
                  <a:gd name="T44" fmla="*/ 37 w 43"/>
                  <a:gd name="T45" fmla="*/ 125 h 125"/>
                  <a:gd name="T46" fmla="*/ 39 w 43"/>
                  <a:gd name="T47" fmla="*/ 124 h 125"/>
                  <a:gd name="T48" fmla="*/ 41 w 43"/>
                  <a:gd name="T49" fmla="*/ 121 h 125"/>
                  <a:gd name="T50" fmla="*/ 41 w 43"/>
                  <a:gd name="T51" fmla="*/ 124 h 12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3"/>
                  <a:gd name="T79" fmla="*/ 0 h 125"/>
                  <a:gd name="T80" fmla="*/ 43 w 43"/>
                  <a:gd name="T81" fmla="*/ 125 h 12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3" h="125">
                    <a:moveTo>
                      <a:pt x="41" y="124"/>
                    </a:moveTo>
                    <a:lnTo>
                      <a:pt x="41" y="121"/>
                    </a:lnTo>
                    <a:lnTo>
                      <a:pt x="43" y="103"/>
                    </a:lnTo>
                    <a:lnTo>
                      <a:pt x="43" y="86"/>
                    </a:lnTo>
                    <a:lnTo>
                      <a:pt x="41" y="70"/>
                    </a:lnTo>
                    <a:lnTo>
                      <a:pt x="37" y="53"/>
                    </a:lnTo>
                    <a:lnTo>
                      <a:pt x="32" y="38"/>
                    </a:lnTo>
                    <a:lnTo>
                      <a:pt x="25" y="24"/>
                    </a:lnTo>
                    <a:lnTo>
                      <a:pt x="16" y="11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9" y="16"/>
                    </a:lnTo>
                    <a:lnTo>
                      <a:pt x="17" y="28"/>
                    </a:lnTo>
                    <a:lnTo>
                      <a:pt x="25" y="41"/>
                    </a:lnTo>
                    <a:lnTo>
                      <a:pt x="30" y="55"/>
                    </a:lnTo>
                    <a:lnTo>
                      <a:pt x="33" y="70"/>
                    </a:lnTo>
                    <a:lnTo>
                      <a:pt x="33" y="86"/>
                    </a:lnTo>
                    <a:lnTo>
                      <a:pt x="33" y="103"/>
                    </a:lnTo>
                    <a:lnTo>
                      <a:pt x="33" y="121"/>
                    </a:lnTo>
                    <a:lnTo>
                      <a:pt x="33" y="119"/>
                    </a:lnTo>
                    <a:lnTo>
                      <a:pt x="33" y="121"/>
                    </a:lnTo>
                    <a:lnTo>
                      <a:pt x="34" y="124"/>
                    </a:lnTo>
                    <a:lnTo>
                      <a:pt x="37" y="125"/>
                    </a:lnTo>
                    <a:lnTo>
                      <a:pt x="39" y="124"/>
                    </a:lnTo>
                    <a:lnTo>
                      <a:pt x="41" y="121"/>
                    </a:lnTo>
                    <a:lnTo>
                      <a:pt x="41" y="1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74" name="Freeform 461"/>
              <p:cNvSpPr>
                <a:spLocks/>
              </p:cNvSpPr>
              <p:nvPr/>
            </p:nvSpPr>
            <p:spPr bwMode="auto">
              <a:xfrm>
                <a:off x="3452" y="2318"/>
                <a:ext cx="57" cy="48"/>
              </a:xfrm>
              <a:custGeom>
                <a:avLst/>
                <a:gdLst>
                  <a:gd name="T0" fmla="*/ 0 w 57"/>
                  <a:gd name="T1" fmla="*/ 46 h 48"/>
                  <a:gd name="T2" fmla="*/ 5 w 57"/>
                  <a:gd name="T3" fmla="*/ 48 h 48"/>
                  <a:gd name="T4" fmla="*/ 10 w 57"/>
                  <a:gd name="T5" fmla="*/ 46 h 48"/>
                  <a:gd name="T6" fmla="*/ 16 w 57"/>
                  <a:gd name="T7" fmla="*/ 42 h 48"/>
                  <a:gd name="T8" fmla="*/ 24 w 57"/>
                  <a:gd name="T9" fmla="*/ 36 h 48"/>
                  <a:gd name="T10" fmla="*/ 31 w 57"/>
                  <a:gd name="T11" fmla="*/ 30 h 48"/>
                  <a:gd name="T12" fmla="*/ 38 w 57"/>
                  <a:gd name="T13" fmla="*/ 23 h 48"/>
                  <a:gd name="T14" fmla="*/ 46 w 57"/>
                  <a:gd name="T15" fmla="*/ 16 h 48"/>
                  <a:gd name="T16" fmla="*/ 52 w 57"/>
                  <a:gd name="T17" fmla="*/ 9 h 48"/>
                  <a:gd name="T18" fmla="*/ 57 w 57"/>
                  <a:gd name="T19" fmla="*/ 5 h 48"/>
                  <a:gd name="T20" fmla="*/ 49 w 57"/>
                  <a:gd name="T21" fmla="*/ 0 h 48"/>
                  <a:gd name="T22" fmla="*/ 47 w 57"/>
                  <a:gd name="T23" fmla="*/ 5 h 48"/>
                  <a:gd name="T24" fmla="*/ 41 w 57"/>
                  <a:gd name="T25" fmla="*/ 11 h 48"/>
                  <a:gd name="T26" fmla="*/ 33 w 57"/>
                  <a:gd name="T27" fmla="*/ 18 h 48"/>
                  <a:gd name="T28" fmla="*/ 26 w 57"/>
                  <a:gd name="T29" fmla="*/ 23 h 48"/>
                  <a:gd name="T30" fmla="*/ 19 w 57"/>
                  <a:gd name="T31" fmla="*/ 29 h 48"/>
                  <a:gd name="T32" fmla="*/ 11 w 57"/>
                  <a:gd name="T33" fmla="*/ 35 h 48"/>
                  <a:gd name="T34" fmla="*/ 5 w 57"/>
                  <a:gd name="T35" fmla="*/ 39 h 48"/>
                  <a:gd name="T36" fmla="*/ 3 w 57"/>
                  <a:gd name="T37" fmla="*/ 41 h 48"/>
                  <a:gd name="T38" fmla="*/ 8 w 57"/>
                  <a:gd name="T39" fmla="*/ 44 h 48"/>
                  <a:gd name="T40" fmla="*/ 3 w 57"/>
                  <a:gd name="T41" fmla="*/ 41 h 48"/>
                  <a:gd name="T42" fmla="*/ 0 w 57"/>
                  <a:gd name="T43" fmla="*/ 42 h 48"/>
                  <a:gd name="T44" fmla="*/ 0 w 57"/>
                  <a:gd name="T45" fmla="*/ 46 h 48"/>
                  <a:gd name="T46" fmla="*/ 2 w 57"/>
                  <a:gd name="T47" fmla="*/ 48 h 48"/>
                  <a:gd name="T48" fmla="*/ 5 w 57"/>
                  <a:gd name="T49" fmla="*/ 48 h 48"/>
                  <a:gd name="T50" fmla="*/ 0 w 57"/>
                  <a:gd name="T51" fmla="*/ 46 h 4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7"/>
                  <a:gd name="T79" fmla="*/ 0 h 48"/>
                  <a:gd name="T80" fmla="*/ 57 w 57"/>
                  <a:gd name="T81" fmla="*/ 48 h 4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7" h="48">
                    <a:moveTo>
                      <a:pt x="0" y="46"/>
                    </a:moveTo>
                    <a:lnTo>
                      <a:pt x="5" y="48"/>
                    </a:lnTo>
                    <a:lnTo>
                      <a:pt x="10" y="46"/>
                    </a:lnTo>
                    <a:lnTo>
                      <a:pt x="16" y="42"/>
                    </a:lnTo>
                    <a:lnTo>
                      <a:pt x="24" y="36"/>
                    </a:lnTo>
                    <a:lnTo>
                      <a:pt x="31" y="30"/>
                    </a:lnTo>
                    <a:lnTo>
                      <a:pt x="38" y="23"/>
                    </a:lnTo>
                    <a:lnTo>
                      <a:pt x="46" y="16"/>
                    </a:lnTo>
                    <a:lnTo>
                      <a:pt x="52" y="9"/>
                    </a:lnTo>
                    <a:lnTo>
                      <a:pt x="57" y="5"/>
                    </a:lnTo>
                    <a:lnTo>
                      <a:pt x="49" y="0"/>
                    </a:lnTo>
                    <a:lnTo>
                      <a:pt x="47" y="5"/>
                    </a:lnTo>
                    <a:lnTo>
                      <a:pt x="41" y="11"/>
                    </a:lnTo>
                    <a:lnTo>
                      <a:pt x="33" y="18"/>
                    </a:lnTo>
                    <a:lnTo>
                      <a:pt x="26" y="23"/>
                    </a:lnTo>
                    <a:lnTo>
                      <a:pt x="19" y="29"/>
                    </a:lnTo>
                    <a:lnTo>
                      <a:pt x="11" y="35"/>
                    </a:lnTo>
                    <a:lnTo>
                      <a:pt x="5" y="39"/>
                    </a:lnTo>
                    <a:lnTo>
                      <a:pt x="3" y="41"/>
                    </a:lnTo>
                    <a:lnTo>
                      <a:pt x="8" y="44"/>
                    </a:lnTo>
                    <a:lnTo>
                      <a:pt x="3" y="41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8"/>
                    </a:lnTo>
                    <a:lnTo>
                      <a:pt x="5" y="48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75" name="Freeform 462"/>
              <p:cNvSpPr>
                <a:spLocks/>
              </p:cNvSpPr>
              <p:nvPr/>
            </p:nvSpPr>
            <p:spPr bwMode="auto">
              <a:xfrm>
                <a:off x="2967" y="2537"/>
                <a:ext cx="735" cy="782"/>
              </a:xfrm>
              <a:custGeom>
                <a:avLst/>
                <a:gdLst>
                  <a:gd name="T0" fmla="*/ 440 w 735"/>
                  <a:gd name="T1" fmla="*/ 21 h 782"/>
                  <a:gd name="T2" fmla="*/ 394 w 735"/>
                  <a:gd name="T3" fmla="*/ 14 h 782"/>
                  <a:gd name="T4" fmla="*/ 366 w 735"/>
                  <a:gd name="T5" fmla="*/ 0 h 782"/>
                  <a:gd name="T6" fmla="*/ 322 w 735"/>
                  <a:gd name="T7" fmla="*/ 9 h 782"/>
                  <a:gd name="T8" fmla="*/ 287 w 735"/>
                  <a:gd name="T9" fmla="*/ 22 h 782"/>
                  <a:gd name="T10" fmla="*/ 272 w 735"/>
                  <a:gd name="T11" fmla="*/ 42 h 782"/>
                  <a:gd name="T12" fmla="*/ 255 w 735"/>
                  <a:gd name="T13" fmla="*/ 75 h 782"/>
                  <a:gd name="T14" fmla="*/ 228 w 735"/>
                  <a:gd name="T15" fmla="*/ 88 h 782"/>
                  <a:gd name="T16" fmla="*/ 226 w 735"/>
                  <a:gd name="T17" fmla="*/ 116 h 782"/>
                  <a:gd name="T18" fmla="*/ 198 w 735"/>
                  <a:gd name="T19" fmla="*/ 115 h 782"/>
                  <a:gd name="T20" fmla="*/ 178 w 735"/>
                  <a:gd name="T21" fmla="*/ 134 h 782"/>
                  <a:gd name="T22" fmla="*/ 143 w 735"/>
                  <a:gd name="T23" fmla="*/ 160 h 782"/>
                  <a:gd name="T24" fmla="*/ 117 w 735"/>
                  <a:gd name="T25" fmla="*/ 188 h 782"/>
                  <a:gd name="T26" fmla="*/ 87 w 735"/>
                  <a:gd name="T27" fmla="*/ 203 h 782"/>
                  <a:gd name="T28" fmla="*/ 65 w 735"/>
                  <a:gd name="T29" fmla="*/ 232 h 782"/>
                  <a:gd name="T30" fmla="*/ 42 w 735"/>
                  <a:gd name="T31" fmla="*/ 249 h 782"/>
                  <a:gd name="T32" fmla="*/ 32 w 735"/>
                  <a:gd name="T33" fmla="*/ 288 h 782"/>
                  <a:gd name="T34" fmla="*/ 0 w 735"/>
                  <a:gd name="T35" fmla="*/ 309 h 782"/>
                  <a:gd name="T36" fmla="*/ 6 w 735"/>
                  <a:gd name="T37" fmla="*/ 354 h 782"/>
                  <a:gd name="T38" fmla="*/ 17 w 735"/>
                  <a:gd name="T39" fmla="*/ 387 h 782"/>
                  <a:gd name="T40" fmla="*/ 33 w 735"/>
                  <a:gd name="T41" fmla="*/ 428 h 782"/>
                  <a:gd name="T42" fmla="*/ 17 w 735"/>
                  <a:gd name="T43" fmla="*/ 469 h 782"/>
                  <a:gd name="T44" fmla="*/ 29 w 735"/>
                  <a:gd name="T45" fmla="*/ 498 h 782"/>
                  <a:gd name="T46" fmla="*/ 40 w 735"/>
                  <a:gd name="T47" fmla="*/ 537 h 782"/>
                  <a:gd name="T48" fmla="*/ 72 w 735"/>
                  <a:gd name="T49" fmla="*/ 562 h 782"/>
                  <a:gd name="T50" fmla="*/ 98 w 735"/>
                  <a:gd name="T51" fmla="*/ 588 h 782"/>
                  <a:gd name="T52" fmla="*/ 128 w 735"/>
                  <a:gd name="T53" fmla="*/ 630 h 782"/>
                  <a:gd name="T54" fmla="*/ 156 w 735"/>
                  <a:gd name="T55" fmla="*/ 647 h 782"/>
                  <a:gd name="T56" fmla="*/ 177 w 735"/>
                  <a:gd name="T57" fmla="*/ 670 h 782"/>
                  <a:gd name="T58" fmla="*/ 215 w 735"/>
                  <a:gd name="T59" fmla="*/ 680 h 782"/>
                  <a:gd name="T60" fmla="*/ 238 w 735"/>
                  <a:gd name="T61" fmla="*/ 704 h 782"/>
                  <a:gd name="T62" fmla="*/ 296 w 735"/>
                  <a:gd name="T63" fmla="*/ 731 h 782"/>
                  <a:gd name="T64" fmla="*/ 325 w 735"/>
                  <a:gd name="T65" fmla="*/ 728 h 782"/>
                  <a:gd name="T66" fmla="*/ 351 w 735"/>
                  <a:gd name="T67" fmla="*/ 754 h 782"/>
                  <a:gd name="T68" fmla="*/ 383 w 735"/>
                  <a:gd name="T69" fmla="*/ 747 h 782"/>
                  <a:gd name="T70" fmla="*/ 388 w 735"/>
                  <a:gd name="T71" fmla="*/ 776 h 782"/>
                  <a:gd name="T72" fmla="*/ 412 w 735"/>
                  <a:gd name="T73" fmla="*/ 778 h 782"/>
                  <a:gd name="T74" fmla="*/ 431 w 735"/>
                  <a:gd name="T75" fmla="*/ 761 h 782"/>
                  <a:gd name="T76" fmla="*/ 450 w 735"/>
                  <a:gd name="T77" fmla="*/ 765 h 782"/>
                  <a:gd name="T78" fmla="*/ 493 w 735"/>
                  <a:gd name="T79" fmla="*/ 739 h 782"/>
                  <a:gd name="T80" fmla="*/ 484 w 735"/>
                  <a:gd name="T81" fmla="*/ 719 h 782"/>
                  <a:gd name="T82" fmla="*/ 522 w 735"/>
                  <a:gd name="T83" fmla="*/ 709 h 782"/>
                  <a:gd name="T84" fmla="*/ 529 w 735"/>
                  <a:gd name="T85" fmla="*/ 671 h 782"/>
                  <a:gd name="T86" fmla="*/ 564 w 735"/>
                  <a:gd name="T87" fmla="*/ 637 h 782"/>
                  <a:gd name="T88" fmla="*/ 576 w 735"/>
                  <a:gd name="T89" fmla="*/ 614 h 782"/>
                  <a:gd name="T90" fmla="*/ 583 w 735"/>
                  <a:gd name="T91" fmla="*/ 583 h 782"/>
                  <a:gd name="T92" fmla="*/ 609 w 735"/>
                  <a:gd name="T93" fmla="*/ 567 h 782"/>
                  <a:gd name="T94" fmla="*/ 629 w 735"/>
                  <a:gd name="T95" fmla="*/ 515 h 782"/>
                  <a:gd name="T96" fmla="*/ 676 w 735"/>
                  <a:gd name="T97" fmla="*/ 470 h 782"/>
                  <a:gd name="T98" fmla="*/ 701 w 735"/>
                  <a:gd name="T99" fmla="*/ 403 h 782"/>
                  <a:gd name="T100" fmla="*/ 735 w 735"/>
                  <a:gd name="T101" fmla="*/ 355 h 782"/>
                  <a:gd name="T102" fmla="*/ 726 w 735"/>
                  <a:gd name="T103" fmla="*/ 316 h 782"/>
                  <a:gd name="T104" fmla="*/ 723 w 735"/>
                  <a:gd name="T105" fmla="*/ 284 h 782"/>
                  <a:gd name="T106" fmla="*/ 694 w 735"/>
                  <a:gd name="T107" fmla="*/ 266 h 782"/>
                  <a:gd name="T108" fmla="*/ 671 w 735"/>
                  <a:gd name="T109" fmla="*/ 240 h 782"/>
                  <a:gd name="T110" fmla="*/ 657 w 735"/>
                  <a:gd name="T111" fmla="*/ 208 h 782"/>
                  <a:gd name="T112" fmla="*/ 632 w 735"/>
                  <a:gd name="T113" fmla="*/ 180 h 782"/>
                  <a:gd name="T114" fmla="*/ 615 w 735"/>
                  <a:gd name="T115" fmla="*/ 169 h 782"/>
                  <a:gd name="T116" fmla="*/ 600 w 735"/>
                  <a:gd name="T117" fmla="*/ 140 h 782"/>
                  <a:gd name="T118" fmla="*/ 557 w 735"/>
                  <a:gd name="T119" fmla="*/ 127 h 782"/>
                  <a:gd name="T120" fmla="*/ 532 w 735"/>
                  <a:gd name="T121" fmla="*/ 95 h 782"/>
                  <a:gd name="T122" fmla="*/ 494 w 735"/>
                  <a:gd name="T123" fmla="*/ 76 h 782"/>
                  <a:gd name="T124" fmla="*/ 475 w 735"/>
                  <a:gd name="T125" fmla="*/ 49 h 78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735"/>
                  <a:gd name="T190" fmla="*/ 0 h 782"/>
                  <a:gd name="T191" fmla="*/ 735 w 735"/>
                  <a:gd name="T192" fmla="*/ 782 h 78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735" h="782">
                    <a:moveTo>
                      <a:pt x="459" y="49"/>
                    </a:moveTo>
                    <a:lnTo>
                      <a:pt x="456" y="42"/>
                    </a:lnTo>
                    <a:lnTo>
                      <a:pt x="453" y="34"/>
                    </a:lnTo>
                    <a:lnTo>
                      <a:pt x="448" y="27"/>
                    </a:lnTo>
                    <a:lnTo>
                      <a:pt x="440" y="21"/>
                    </a:lnTo>
                    <a:lnTo>
                      <a:pt x="433" y="16"/>
                    </a:lnTo>
                    <a:lnTo>
                      <a:pt x="425" y="14"/>
                    </a:lnTo>
                    <a:lnTo>
                      <a:pt x="417" y="11"/>
                    </a:lnTo>
                    <a:lnTo>
                      <a:pt x="409" y="12"/>
                    </a:lnTo>
                    <a:lnTo>
                      <a:pt x="394" y="14"/>
                    </a:lnTo>
                    <a:lnTo>
                      <a:pt x="385" y="10"/>
                    </a:lnTo>
                    <a:lnTo>
                      <a:pt x="383" y="5"/>
                    </a:lnTo>
                    <a:lnTo>
                      <a:pt x="387" y="0"/>
                    </a:lnTo>
                    <a:lnTo>
                      <a:pt x="377" y="0"/>
                    </a:lnTo>
                    <a:lnTo>
                      <a:pt x="366" y="0"/>
                    </a:lnTo>
                    <a:lnTo>
                      <a:pt x="356" y="1"/>
                    </a:lnTo>
                    <a:lnTo>
                      <a:pt x="345" y="3"/>
                    </a:lnTo>
                    <a:lnTo>
                      <a:pt x="337" y="4"/>
                    </a:lnTo>
                    <a:lnTo>
                      <a:pt x="328" y="6"/>
                    </a:lnTo>
                    <a:lnTo>
                      <a:pt x="322" y="9"/>
                    </a:lnTo>
                    <a:lnTo>
                      <a:pt x="317" y="12"/>
                    </a:lnTo>
                    <a:lnTo>
                      <a:pt x="311" y="19"/>
                    </a:lnTo>
                    <a:lnTo>
                      <a:pt x="306" y="22"/>
                    </a:lnTo>
                    <a:lnTo>
                      <a:pt x="299" y="23"/>
                    </a:lnTo>
                    <a:lnTo>
                      <a:pt x="287" y="22"/>
                    </a:lnTo>
                    <a:lnTo>
                      <a:pt x="282" y="25"/>
                    </a:lnTo>
                    <a:lnTo>
                      <a:pt x="277" y="27"/>
                    </a:lnTo>
                    <a:lnTo>
                      <a:pt x="275" y="31"/>
                    </a:lnTo>
                    <a:lnTo>
                      <a:pt x="278" y="34"/>
                    </a:lnTo>
                    <a:lnTo>
                      <a:pt x="272" y="42"/>
                    </a:lnTo>
                    <a:lnTo>
                      <a:pt x="267" y="49"/>
                    </a:lnTo>
                    <a:lnTo>
                      <a:pt x="264" y="58"/>
                    </a:lnTo>
                    <a:lnTo>
                      <a:pt x="262" y="64"/>
                    </a:lnTo>
                    <a:lnTo>
                      <a:pt x="260" y="70"/>
                    </a:lnTo>
                    <a:lnTo>
                      <a:pt x="255" y="75"/>
                    </a:lnTo>
                    <a:lnTo>
                      <a:pt x="249" y="79"/>
                    </a:lnTo>
                    <a:lnTo>
                      <a:pt x="243" y="81"/>
                    </a:lnTo>
                    <a:lnTo>
                      <a:pt x="237" y="82"/>
                    </a:lnTo>
                    <a:lnTo>
                      <a:pt x="232" y="84"/>
                    </a:lnTo>
                    <a:lnTo>
                      <a:pt x="228" y="88"/>
                    </a:lnTo>
                    <a:lnTo>
                      <a:pt x="227" y="93"/>
                    </a:lnTo>
                    <a:lnTo>
                      <a:pt x="227" y="98"/>
                    </a:lnTo>
                    <a:lnTo>
                      <a:pt x="227" y="103"/>
                    </a:lnTo>
                    <a:lnTo>
                      <a:pt x="226" y="109"/>
                    </a:lnTo>
                    <a:lnTo>
                      <a:pt x="226" y="116"/>
                    </a:lnTo>
                    <a:lnTo>
                      <a:pt x="217" y="115"/>
                    </a:lnTo>
                    <a:lnTo>
                      <a:pt x="211" y="114"/>
                    </a:lnTo>
                    <a:lnTo>
                      <a:pt x="206" y="114"/>
                    </a:lnTo>
                    <a:lnTo>
                      <a:pt x="201" y="115"/>
                    </a:lnTo>
                    <a:lnTo>
                      <a:pt x="198" y="115"/>
                    </a:lnTo>
                    <a:lnTo>
                      <a:pt x="195" y="117"/>
                    </a:lnTo>
                    <a:lnTo>
                      <a:pt x="192" y="119"/>
                    </a:lnTo>
                    <a:lnTo>
                      <a:pt x="189" y="121"/>
                    </a:lnTo>
                    <a:lnTo>
                      <a:pt x="184" y="127"/>
                    </a:lnTo>
                    <a:lnTo>
                      <a:pt x="178" y="134"/>
                    </a:lnTo>
                    <a:lnTo>
                      <a:pt x="172" y="142"/>
                    </a:lnTo>
                    <a:lnTo>
                      <a:pt x="165" y="144"/>
                    </a:lnTo>
                    <a:lnTo>
                      <a:pt x="156" y="145"/>
                    </a:lnTo>
                    <a:lnTo>
                      <a:pt x="149" y="151"/>
                    </a:lnTo>
                    <a:lnTo>
                      <a:pt x="143" y="160"/>
                    </a:lnTo>
                    <a:lnTo>
                      <a:pt x="140" y="171"/>
                    </a:lnTo>
                    <a:lnTo>
                      <a:pt x="133" y="172"/>
                    </a:lnTo>
                    <a:lnTo>
                      <a:pt x="126" y="176"/>
                    </a:lnTo>
                    <a:lnTo>
                      <a:pt x="120" y="181"/>
                    </a:lnTo>
                    <a:lnTo>
                      <a:pt x="117" y="188"/>
                    </a:lnTo>
                    <a:lnTo>
                      <a:pt x="110" y="186"/>
                    </a:lnTo>
                    <a:lnTo>
                      <a:pt x="104" y="187"/>
                    </a:lnTo>
                    <a:lnTo>
                      <a:pt x="96" y="190"/>
                    </a:lnTo>
                    <a:lnTo>
                      <a:pt x="92" y="195"/>
                    </a:lnTo>
                    <a:lnTo>
                      <a:pt x="87" y="203"/>
                    </a:lnTo>
                    <a:lnTo>
                      <a:pt x="83" y="211"/>
                    </a:lnTo>
                    <a:lnTo>
                      <a:pt x="82" y="220"/>
                    </a:lnTo>
                    <a:lnTo>
                      <a:pt x="81" y="230"/>
                    </a:lnTo>
                    <a:lnTo>
                      <a:pt x="72" y="231"/>
                    </a:lnTo>
                    <a:lnTo>
                      <a:pt x="65" y="232"/>
                    </a:lnTo>
                    <a:lnTo>
                      <a:pt x="56" y="233"/>
                    </a:lnTo>
                    <a:lnTo>
                      <a:pt x="50" y="236"/>
                    </a:lnTo>
                    <a:lnTo>
                      <a:pt x="45" y="239"/>
                    </a:lnTo>
                    <a:lnTo>
                      <a:pt x="43" y="244"/>
                    </a:lnTo>
                    <a:lnTo>
                      <a:pt x="42" y="249"/>
                    </a:lnTo>
                    <a:lnTo>
                      <a:pt x="45" y="255"/>
                    </a:lnTo>
                    <a:lnTo>
                      <a:pt x="51" y="267"/>
                    </a:lnTo>
                    <a:lnTo>
                      <a:pt x="51" y="277"/>
                    </a:lnTo>
                    <a:lnTo>
                      <a:pt x="44" y="284"/>
                    </a:lnTo>
                    <a:lnTo>
                      <a:pt x="32" y="288"/>
                    </a:lnTo>
                    <a:lnTo>
                      <a:pt x="25" y="290"/>
                    </a:lnTo>
                    <a:lnTo>
                      <a:pt x="16" y="293"/>
                    </a:lnTo>
                    <a:lnTo>
                      <a:pt x="9" y="297"/>
                    </a:lnTo>
                    <a:lnTo>
                      <a:pt x="3" y="303"/>
                    </a:lnTo>
                    <a:lnTo>
                      <a:pt x="0" y="309"/>
                    </a:lnTo>
                    <a:lnTo>
                      <a:pt x="0" y="315"/>
                    </a:lnTo>
                    <a:lnTo>
                      <a:pt x="6" y="323"/>
                    </a:lnTo>
                    <a:lnTo>
                      <a:pt x="17" y="332"/>
                    </a:lnTo>
                    <a:lnTo>
                      <a:pt x="10" y="344"/>
                    </a:lnTo>
                    <a:lnTo>
                      <a:pt x="6" y="354"/>
                    </a:lnTo>
                    <a:lnTo>
                      <a:pt x="7" y="362"/>
                    </a:lnTo>
                    <a:lnTo>
                      <a:pt x="15" y="370"/>
                    </a:lnTo>
                    <a:lnTo>
                      <a:pt x="21" y="376"/>
                    </a:lnTo>
                    <a:lnTo>
                      <a:pt x="21" y="381"/>
                    </a:lnTo>
                    <a:lnTo>
                      <a:pt x="17" y="387"/>
                    </a:lnTo>
                    <a:lnTo>
                      <a:pt x="12" y="394"/>
                    </a:lnTo>
                    <a:lnTo>
                      <a:pt x="9" y="404"/>
                    </a:lnTo>
                    <a:lnTo>
                      <a:pt x="9" y="416"/>
                    </a:lnTo>
                    <a:lnTo>
                      <a:pt x="15" y="426"/>
                    </a:lnTo>
                    <a:lnTo>
                      <a:pt x="33" y="428"/>
                    </a:lnTo>
                    <a:lnTo>
                      <a:pt x="26" y="439"/>
                    </a:lnTo>
                    <a:lnTo>
                      <a:pt x="20" y="448"/>
                    </a:lnTo>
                    <a:lnTo>
                      <a:pt x="17" y="454"/>
                    </a:lnTo>
                    <a:lnTo>
                      <a:pt x="16" y="461"/>
                    </a:lnTo>
                    <a:lnTo>
                      <a:pt x="17" y="469"/>
                    </a:lnTo>
                    <a:lnTo>
                      <a:pt x="18" y="478"/>
                    </a:lnTo>
                    <a:lnTo>
                      <a:pt x="20" y="488"/>
                    </a:lnTo>
                    <a:lnTo>
                      <a:pt x="18" y="495"/>
                    </a:lnTo>
                    <a:lnTo>
                      <a:pt x="25" y="497"/>
                    </a:lnTo>
                    <a:lnTo>
                      <a:pt x="29" y="498"/>
                    </a:lnTo>
                    <a:lnTo>
                      <a:pt x="33" y="502"/>
                    </a:lnTo>
                    <a:lnTo>
                      <a:pt x="34" y="505"/>
                    </a:lnTo>
                    <a:lnTo>
                      <a:pt x="34" y="514"/>
                    </a:lnTo>
                    <a:lnTo>
                      <a:pt x="35" y="526"/>
                    </a:lnTo>
                    <a:lnTo>
                      <a:pt x="40" y="537"/>
                    </a:lnTo>
                    <a:lnTo>
                      <a:pt x="51" y="542"/>
                    </a:lnTo>
                    <a:lnTo>
                      <a:pt x="56" y="547"/>
                    </a:lnTo>
                    <a:lnTo>
                      <a:pt x="61" y="553"/>
                    </a:lnTo>
                    <a:lnTo>
                      <a:pt x="66" y="558"/>
                    </a:lnTo>
                    <a:lnTo>
                      <a:pt x="72" y="562"/>
                    </a:lnTo>
                    <a:lnTo>
                      <a:pt x="77" y="567"/>
                    </a:lnTo>
                    <a:lnTo>
                      <a:pt x="82" y="571"/>
                    </a:lnTo>
                    <a:lnTo>
                      <a:pt x="88" y="573"/>
                    </a:lnTo>
                    <a:lnTo>
                      <a:pt x="93" y="576"/>
                    </a:lnTo>
                    <a:lnTo>
                      <a:pt x="98" y="588"/>
                    </a:lnTo>
                    <a:lnTo>
                      <a:pt x="103" y="598"/>
                    </a:lnTo>
                    <a:lnTo>
                      <a:pt x="111" y="608"/>
                    </a:lnTo>
                    <a:lnTo>
                      <a:pt x="125" y="617"/>
                    </a:lnTo>
                    <a:lnTo>
                      <a:pt x="126" y="623"/>
                    </a:lnTo>
                    <a:lnTo>
                      <a:pt x="128" y="630"/>
                    </a:lnTo>
                    <a:lnTo>
                      <a:pt x="133" y="634"/>
                    </a:lnTo>
                    <a:lnTo>
                      <a:pt x="137" y="639"/>
                    </a:lnTo>
                    <a:lnTo>
                      <a:pt x="143" y="643"/>
                    </a:lnTo>
                    <a:lnTo>
                      <a:pt x="149" y="645"/>
                    </a:lnTo>
                    <a:lnTo>
                      <a:pt x="156" y="647"/>
                    </a:lnTo>
                    <a:lnTo>
                      <a:pt x="164" y="647"/>
                    </a:lnTo>
                    <a:lnTo>
                      <a:pt x="166" y="654"/>
                    </a:lnTo>
                    <a:lnTo>
                      <a:pt x="170" y="660"/>
                    </a:lnTo>
                    <a:lnTo>
                      <a:pt x="173" y="666"/>
                    </a:lnTo>
                    <a:lnTo>
                      <a:pt x="177" y="670"/>
                    </a:lnTo>
                    <a:lnTo>
                      <a:pt x="182" y="673"/>
                    </a:lnTo>
                    <a:lnTo>
                      <a:pt x="188" y="676"/>
                    </a:lnTo>
                    <a:lnTo>
                      <a:pt x="194" y="678"/>
                    </a:lnTo>
                    <a:lnTo>
                      <a:pt x="201" y="678"/>
                    </a:lnTo>
                    <a:lnTo>
                      <a:pt x="215" y="680"/>
                    </a:lnTo>
                    <a:lnTo>
                      <a:pt x="223" y="683"/>
                    </a:lnTo>
                    <a:lnTo>
                      <a:pt x="227" y="689"/>
                    </a:lnTo>
                    <a:lnTo>
                      <a:pt x="228" y="695"/>
                    </a:lnTo>
                    <a:lnTo>
                      <a:pt x="231" y="699"/>
                    </a:lnTo>
                    <a:lnTo>
                      <a:pt x="238" y="704"/>
                    </a:lnTo>
                    <a:lnTo>
                      <a:pt x="249" y="710"/>
                    </a:lnTo>
                    <a:lnTo>
                      <a:pt x="261" y="716"/>
                    </a:lnTo>
                    <a:lnTo>
                      <a:pt x="275" y="722"/>
                    </a:lnTo>
                    <a:lnTo>
                      <a:pt x="287" y="727"/>
                    </a:lnTo>
                    <a:lnTo>
                      <a:pt x="296" y="731"/>
                    </a:lnTo>
                    <a:lnTo>
                      <a:pt x="304" y="733"/>
                    </a:lnTo>
                    <a:lnTo>
                      <a:pt x="310" y="733"/>
                    </a:lnTo>
                    <a:lnTo>
                      <a:pt x="315" y="733"/>
                    </a:lnTo>
                    <a:lnTo>
                      <a:pt x="320" y="732"/>
                    </a:lnTo>
                    <a:lnTo>
                      <a:pt x="325" y="728"/>
                    </a:lnTo>
                    <a:lnTo>
                      <a:pt x="326" y="733"/>
                    </a:lnTo>
                    <a:lnTo>
                      <a:pt x="329" y="739"/>
                    </a:lnTo>
                    <a:lnTo>
                      <a:pt x="335" y="744"/>
                    </a:lnTo>
                    <a:lnTo>
                      <a:pt x="343" y="749"/>
                    </a:lnTo>
                    <a:lnTo>
                      <a:pt x="351" y="754"/>
                    </a:lnTo>
                    <a:lnTo>
                      <a:pt x="360" y="755"/>
                    </a:lnTo>
                    <a:lnTo>
                      <a:pt x="367" y="754"/>
                    </a:lnTo>
                    <a:lnTo>
                      <a:pt x="375" y="749"/>
                    </a:lnTo>
                    <a:lnTo>
                      <a:pt x="378" y="747"/>
                    </a:lnTo>
                    <a:lnTo>
                      <a:pt x="383" y="747"/>
                    </a:lnTo>
                    <a:lnTo>
                      <a:pt x="387" y="749"/>
                    </a:lnTo>
                    <a:lnTo>
                      <a:pt x="388" y="753"/>
                    </a:lnTo>
                    <a:lnTo>
                      <a:pt x="387" y="759"/>
                    </a:lnTo>
                    <a:lnTo>
                      <a:pt x="387" y="767"/>
                    </a:lnTo>
                    <a:lnTo>
                      <a:pt x="388" y="776"/>
                    </a:lnTo>
                    <a:lnTo>
                      <a:pt x="392" y="780"/>
                    </a:lnTo>
                    <a:lnTo>
                      <a:pt x="398" y="781"/>
                    </a:lnTo>
                    <a:lnTo>
                      <a:pt x="404" y="782"/>
                    </a:lnTo>
                    <a:lnTo>
                      <a:pt x="410" y="781"/>
                    </a:lnTo>
                    <a:lnTo>
                      <a:pt x="412" y="778"/>
                    </a:lnTo>
                    <a:lnTo>
                      <a:pt x="414" y="773"/>
                    </a:lnTo>
                    <a:lnTo>
                      <a:pt x="418" y="767"/>
                    </a:lnTo>
                    <a:lnTo>
                      <a:pt x="423" y="763"/>
                    </a:lnTo>
                    <a:lnTo>
                      <a:pt x="428" y="760"/>
                    </a:lnTo>
                    <a:lnTo>
                      <a:pt x="431" y="761"/>
                    </a:lnTo>
                    <a:lnTo>
                      <a:pt x="432" y="765"/>
                    </a:lnTo>
                    <a:lnTo>
                      <a:pt x="432" y="769"/>
                    </a:lnTo>
                    <a:lnTo>
                      <a:pt x="434" y="770"/>
                    </a:lnTo>
                    <a:lnTo>
                      <a:pt x="440" y="769"/>
                    </a:lnTo>
                    <a:lnTo>
                      <a:pt x="450" y="765"/>
                    </a:lnTo>
                    <a:lnTo>
                      <a:pt x="460" y="760"/>
                    </a:lnTo>
                    <a:lnTo>
                      <a:pt x="467" y="756"/>
                    </a:lnTo>
                    <a:lnTo>
                      <a:pt x="475" y="752"/>
                    </a:lnTo>
                    <a:lnTo>
                      <a:pt x="484" y="745"/>
                    </a:lnTo>
                    <a:lnTo>
                      <a:pt x="493" y="739"/>
                    </a:lnTo>
                    <a:lnTo>
                      <a:pt x="495" y="736"/>
                    </a:lnTo>
                    <a:lnTo>
                      <a:pt x="493" y="731"/>
                    </a:lnTo>
                    <a:lnTo>
                      <a:pt x="490" y="726"/>
                    </a:lnTo>
                    <a:lnTo>
                      <a:pt x="488" y="721"/>
                    </a:lnTo>
                    <a:lnTo>
                      <a:pt x="484" y="719"/>
                    </a:lnTo>
                    <a:lnTo>
                      <a:pt x="495" y="716"/>
                    </a:lnTo>
                    <a:lnTo>
                      <a:pt x="504" y="715"/>
                    </a:lnTo>
                    <a:lnTo>
                      <a:pt x="511" y="713"/>
                    </a:lnTo>
                    <a:lnTo>
                      <a:pt x="517" y="710"/>
                    </a:lnTo>
                    <a:lnTo>
                      <a:pt x="522" y="709"/>
                    </a:lnTo>
                    <a:lnTo>
                      <a:pt x="525" y="705"/>
                    </a:lnTo>
                    <a:lnTo>
                      <a:pt x="527" y="703"/>
                    </a:lnTo>
                    <a:lnTo>
                      <a:pt x="527" y="699"/>
                    </a:lnTo>
                    <a:lnTo>
                      <a:pt x="527" y="688"/>
                    </a:lnTo>
                    <a:lnTo>
                      <a:pt x="529" y="671"/>
                    </a:lnTo>
                    <a:lnTo>
                      <a:pt x="534" y="655"/>
                    </a:lnTo>
                    <a:lnTo>
                      <a:pt x="544" y="647"/>
                    </a:lnTo>
                    <a:lnTo>
                      <a:pt x="550" y="644"/>
                    </a:lnTo>
                    <a:lnTo>
                      <a:pt x="557" y="641"/>
                    </a:lnTo>
                    <a:lnTo>
                      <a:pt x="564" y="637"/>
                    </a:lnTo>
                    <a:lnTo>
                      <a:pt x="568" y="632"/>
                    </a:lnTo>
                    <a:lnTo>
                      <a:pt x="573" y="627"/>
                    </a:lnTo>
                    <a:lnTo>
                      <a:pt x="576" y="622"/>
                    </a:lnTo>
                    <a:lnTo>
                      <a:pt x="577" y="617"/>
                    </a:lnTo>
                    <a:lnTo>
                      <a:pt x="576" y="614"/>
                    </a:lnTo>
                    <a:lnTo>
                      <a:pt x="583" y="609"/>
                    </a:lnTo>
                    <a:lnTo>
                      <a:pt x="587" y="603"/>
                    </a:lnTo>
                    <a:lnTo>
                      <a:pt x="587" y="595"/>
                    </a:lnTo>
                    <a:lnTo>
                      <a:pt x="584" y="589"/>
                    </a:lnTo>
                    <a:lnTo>
                      <a:pt x="583" y="583"/>
                    </a:lnTo>
                    <a:lnTo>
                      <a:pt x="585" y="577"/>
                    </a:lnTo>
                    <a:lnTo>
                      <a:pt x="589" y="572"/>
                    </a:lnTo>
                    <a:lnTo>
                      <a:pt x="595" y="571"/>
                    </a:lnTo>
                    <a:lnTo>
                      <a:pt x="603" y="570"/>
                    </a:lnTo>
                    <a:lnTo>
                      <a:pt x="609" y="567"/>
                    </a:lnTo>
                    <a:lnTo>
                      <a:pt x="614" y="561"/>
                    </a:lnTo>
                    <a:lnTo>
                      <a:pt x="615" y="554"/>
                    </a:lnTo>
                    <a:lnTo>
                      <a:pt x="615" y="543"/>
                    </a:lnTo>
                    <a:lnTo>
                      <a:pt x="621" y="528"/>
                    </a:lnTo>
                    <a:lnTo>
                      <a:pt x="629" y="515"/>
                    </a:lnTo>
                    <a:lnTo>
                      <a:pt x="640" y="505"/>
                    </a:lnTo>
                    <a:lnTo>
                      <a:pt x="653" y="497"/>
                    </a:lnTo>
                    <a:lnTo>
                      <a:pt x="664" y="487"/>
                    </a:lnTo>
                    <a:lnTo>
                      <a:pt x="672" y="477"/>
                    </a:lnTo>
                    <a:lnTo>
                      <a:pt x="676" y="470"/>
                    </a:lnTo>
                    <a:lnTo>
                      <a:pt x="678" y="459"/>
                    </a:lnTo>
                    <a:lnTo>
                      <a:pt x="683" y="439"/>
                    </a:lnTo>
                    <a:lnTo>
                      <a:pt x="689" y="420"/>
                    </a:lnTo>
                    <a:lnTo>
                      <a:pt x="696" y="408"/>
                    </a:lnTo>
                    <a:lnTo>
                      <a:pt x="701" y="403"/>
                    </a:lnTo>
                    <a:lnTo>
                      <a:pt x="710" y="397"/>
                    </a:lnTo>
                    <a:lnTo>
                      <a:pt x="718" y="388"/>
                    </a:lnTo>
                    <a:lnTo>
                      <a:pt x="726" y="377"/>
                    </a:lnTo>
                    <a:lnTo>
                      <a:pt x="733" y="367"/>
                    </a:lnTo>
                    <a:lnTo>
                      <a:pt x="735" y="355"/>
                    </a:lnTo>
                    <a:lnTo>
                      <a:pt x="733" y="344"/>
                    </a:lnTo>
                    <a:lnTo>
                      <a:pt x="726" y="333"/>
                    </a:lnTo>
                    <a:lnTo>
                      <a:pt x="723" y="331"/>
                    </a:lnTo>
                    <a:lnTo>
                      <a:pt x="723" y="323"/>
                    </a:lnTo>
                    <a:lnTo>
                      <a:pt x="726" y="316"/>
                    </a:lnTo>
                    <a:lnTo>
                      <a:pt x="729" y="309"/>
                    </a:lnTo>
                    <a:lnTo>
                      <a:pt x="732" y="303"/>
                    </a:lnTo>
                    <a:lnTo>
                      <a:pt x="732" y="295"/>
                    </a:lnTo>
                    <a:lnTo>
                      <a:pt x="728" y="289"/>
                    </a:lnTo>
                    <a:lnTo>
                      <a:pt x="723" y="284"/>
                    </a:lnTo>
                    <a:lnTo>
                      <a:pt x="716" y="280"/>
                    </a:lnTo>
                    <a:lnTo>
                      <a:pt x="707" y="273"/>
                    </a:lnTo>
                    <a:lnTo>
                      <a:pt x="699" y="270"/>
                    </a:lnTo>
                    <a:lnTo>
                      <a:pt x="695" y="272"/>
                    </a:lnTo>
                    <a:lnTo>
                      <a:pt x="694" y="266"/>
                    </a:lnTo>
                    <a:lnTo>
                      <a:pt x="692" y="260"/>
                    </a:lnTo>
                    <a:lnTo>
                      <a:pt x="688" y="254"/>
                    </a:lnTo>
                    <a:lnTo>
                      <a:pt x="683" y="249"/>
                    </a:lnTo>
                    <a:lnTo>
                      <a:pt x="677" y="244"/>
                    </a:lnTo>
                    <a:lnTo>
                      <a:pt x="671" y="240"/>
                    </a:lnTo>
                    <a:lnTo>
                      <a:pt x="665" y="239"/>
                    </a:lnTo>
                    <a:lnTo>
                      <a:pt x="659" y="239"/>
                    </a:lnTo>
                    <a:lnTo>
                      <a:pt x="659" y="226"/>
                    </a:lnTo>
                    <a:lnTo>
                      <a:pt x="659" y="215"/>
                    </a:lnTo>
                    <a:lnTo>
                      <a:pt x="657" y="208"/>
                    </a:lnTo>
                    <a:lnTo>
                      <a:pt x="655" y="203"/>
                    </a:lnTo>
                    <a:lnTo>
                      <a:pt x="650" y="198"/>
                    </a:lnTo>
                    <a:lnTo>
                      <a:pt x="644" y="190"/>
                    </a:lnTo>
                    <a:lnTo>
                      <a:pt x="638" y="183"/>
                    </a:lnTo>
                    <a:lnTo>
                      <a:pt x="632" y="180"/>
                    </a:lnTo>
                    <a:lnTo>
                      <a:pt x="626" y="180"/>
                    </a:lnTo>
                    <a:lnTo>
                      <a:pt x="621" y="180"/>
                    </a:lnTo>
                    <a:lnTo>
                      <a:pt x="616" y="180"/>
                    </a:lnTo>
                    <a:lnTo>
                      <a:pt x="612" y="180"/>
                    </a:lnTo>
                    <a:lnTo>
                      <a:pt x="615" y="169"/>
                    </a:lnTo>
                    <a:lnTo>
                      <a:pt x="615" y="160"/>
                    </a:lnTo>
                    <a:lnTo>
                      <a:pt x="614" y="154"/>
                    </a:lnTo>
                    <a:lnTo>
                      <a:pt x="610" y="148"/>
                    </a:lnTo>
                    <a:lnTo>
                      <a:pt x="606" y="144"/>
                    </a:lnTo>
                    <a:lnTo>
                      <a:pt x="600" y="140"/>
                    </a:lnTo>
                    <a:lnTo>
                      <a:pt x="594" y="137"/>
                    </a:lnTo>
                    <a:lnTo>
                      <a:pt x="585" y="134"/>
                    </a:lnTo>
                    <a:lnTo>
                      <a:pt x="576" y="131"/>
                    </a:lnTo>
                    <a:lnTo>
                      <a:pt x="567" y="128"/>
                    </a:lnTo>
                    <a:lnTo>
                      <a:pt x="557" y="127"/>
                    </a:lnTo>
                    <a:lnTo>
                      <a:pt x="550" y="126"/>
                    </a:lnTo>
                    <a:lnTo>
                      <a:pt x="548" y="119"/>
                    </a:lnTo>
                    <a:lnTo>
                      <a:pt x="544" y="111"/>
                    </a:lnTo>
                    <a:lnTo>
                      <a:pt x="538" y="103"/>
                    </a:lnTo>
                    <a:lnTo>
                      <a:pt x="532" y="95"/>
                    </a:lnTo>
                    <a:lnTo>
                      <a:pt x="523" y="89"/>
                    </a:lnTo>
                    <a:lnTo>
                      <a:pt x="515" y="84"/>
                    </a:lnTo>
                    <a:lnTo>
                      <a:pt x="505" y="82"/>
                    </a:lnTo>
                    <a:lnTo>
                      <a:pt x="495" y="82"/>
                    </a:lnTo>
                    <a:lnTo>
                      <a:pt x="494" y="76"/>
                    </a:lnTo>
                    <a:lnTo>
                      <a:pt x="492" y="69"/>
                    </a:lnTo>
                    <a:lnTo>
                      <a:pt x="489" y="62"/>
                    </a:lnTo>
                    <a:lnTo>
                      <a:pt x="485" y="56"/>
                    </a:lnTo>
                    <a:lnTo>
                      <a:pt x="481" y="51"/>
                    </a:lnTo>
                    <a:lnTo>
                      <a:pt x="475" y="49"/>
                    </a:lnTo>
                    <a:lnTo>
                      <a:pt x="467" y="48"/>
                    </a:lnTo>
                    <a:lnTo>
                      <a:pt x="459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76" name="Freeform 463"/>
              <p:cNvSpPr>
                <a:spLocks/>
              </p:cNvSpPr>
              <p:nvPr/>
            </p:nvSpPr>
            <p:spPr bwMode="auto">
              <a:xfrm>
                <a:off x="3376" y="2545"/>
                <a:ext cx="53" cy="41"/>
              </a:xfrm>
              <a:custGeom>
                <a:avLst/>
                <a:gdLst>
                  <a:gd name="T0" fmla="*/ 0 w 53"/>
                  <a:gd name="T1" fmla="*/ 8 h 41"/>
                  <a:gd name="T2" fmla="*/ 0 w 53"/>
                  <a:gd name="T3" fmla="*/ 8 h 41"/>
                  <a:gd name="T4" fmla="*/ 8 w 53"/>
                  <a:gd name="T5" fmla="*/ 7 h 41"/>
                  <a:gd name="T6" fmla="*/ 14 w 53"/>
                  <a:gd name="T7" fmla="*/ 9 h 41"/>
                  <a:gd name="T8" fmla="*/ 23 w 53"/>
                  <a:gd name="T9" fmla="*/ 12 h 41"/>
                  <a:gd name="T10" fmla="*/ 29 w 53"/>
                  <a:gd name="T11" fmla="*/ 17 h 41"/>
                  <a:gd name="T12" fmla="*/ 36 w 53"/>
                  <a:gd name="T13" fmla="*/ 21 h 41"/>
                  <a:gd name="T14" fmla="*/ 40 w 53"/>
                  <a:gd name="T15" fmla="*/ 29 h 41"/>
                  <a:gd name="T16" fmla="*/ 44 w 53"/>
                  <a:gd name="T17" fmla="*/ 35 h 41"/>
                  <a:gd name="T18" fmla="*/ 46 w 53"/>
                  <a:gd name="T19" fmla="*/ 41 h 41"/>
                  <a:gd name="T20" fmla="*/ 53 w 53"/>
                  <a:gd name="T21" fmla="*/ 41 h 41"/>
                  <a:gd name="T22" fmla="*/ 51 w 53"/>
                  <a:gd name="T23" fmla="*/ 32 h 41"/>
                  <a:gd name="T24" fmla="*/ 47 w 53"/>
                  <a:gd name="T25" fmla="*/ 24 h 41"/>
                  <a:gd name="T26" fmla="*/ 41 w 53"/>
                  <a:gd name="T27" fmla="*/ 17 h 41"/>
                  <a:gd name="T28" fmla="*/ 34 w 53"/>
                  <a:gd name="T29" fmla="*/ 9 h 41"/>
                  <a:gd name="T30" fmla="*/ 25 w 53"/>
                  <a:gd name="T31" fmla="*/ 4 h 41"/>
                  <a:gd name="T32" fmla="*/ 17 w 53"/>
                  <a:gd name="T33" fmla="*/ 2 h 41"/>
                  <a:gd name="T34" fmla="*/ 8 w 53"/>
                  <a:gd name="T35" fmla="*/ 0 h 41"/>
                  <a:gd name="T36" fmla="*/ 0 w 53"/>
                  <a:gd name="T37" fmla="*/ 1 h 41"/>
                  <a:gd name="T38" fmla="*/ 0 w 53"/>
                  <a:gd name="T39" fmla="*/ 1 h 41"/>
                  <a:gd name="T40" fmla="*/ 0 w 53"/>
                  <a:gd name="T41" fmla="*/ 8 h 4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3"/>
                  <a:gd name="T64" fmla="*/ 0 h 41"/>
                  <a:gd name="T65" fmla="*/ 53 w 53"/>
                  <a:gd name="T66" fmla="*/ 41 h 4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3" h="41">
                    <a:moveTo>
                      <a:pt x="0" y="8"/>
                    </a:moveTo>
                    <a:lnTo>
                      <a:pt x="0" y="8"/>
                    </a:lnTo>
                    <a:lnTo>
                      <a:pt x="8" y="7"/>
                    </a:lnTo>
                    <a:lnTo>
                      <a:pt x="14" y="9"/>
                    </a:lnTo>
                    <a:lnTo>
                      <a:pt x="23" y="12"/>
                    </a:lnTo>
                    <a:lnTo>
                      <a:pt x="29" y="17"/>
                    </a:lnTo>
                    <a:lnTo>
                      <a:pt x="36" y="21"/>
                    </a:lnTo>
                    <a:lnTo>
                      <a:pt x="40" y="29"/>
                    </a:lnTo>
                    <a:lnTo>
                      <a:pt x="44" y="35"/>
                    </a:lnTo>
                    <a:lnTo>
                      <a:pt x="46" y="41"/>
                    </a:lnTo>
                    <a:lnTo>
                      <a:pt x="53" y="41"/>
                    </a:lnTo>
                    <a:lnTo>
                      <a:pt x="51" y="32"/>
                    </a:lnTo>
                    <a:lnTo>
                      <a:pt x="47" y="24"/>
                    </a:lnTo>
                    <a:lnTo>
                      <a:pt x="41" y="17"/>
                    </a:lnTo>
                    <a:lnTo>
                      <a:pt x="34" y="9"/>
                    </a:lnTo>
                    <a:lnTo>
                      <a:pt x="25" y="4"/>
                    </a:lnTo>
                    <a:lnTo>
                      <a:pt x="17" y="2"/>
                    </a:lnTo>
                    <a:lnTo>
                      <a:pt x="8" y="0"/>
                    </a:lnTo>
                    <a:lnTo>
                      <a:pt x="0" y="1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77" name="Freeform 464"/>
              <p:cNvSpPr>
                <a:spLocks/>
              </p:cNvSpPr>
              <p:nvPr/>
            </p:nvSpPr>
            <p:spPr bwMode="auto">
              <a:xfrm>
                <a:off x="3346" y="2532"/>
                <a:ext cx="30" cy="22"/>
              </a:xfrm>
              <a:custGeom>
                <a:avLst/>
                <a:gdLst>
                  <a:gd name="T0" fmla="*/ 8 w 30"/>
                  <a:gd name="T1" fmla="*/ 10 h 22"/>
                  <a:gd name="T2" fmla="*/ 5 w 30"/>
                  <a:gd name="T3" fmla="*/ 2 h 22"/>
                  <a:gd name="T4" fmla="*/ 0 w 30"/>
                  <a:gd name="T5" fmla="*/ 10 h 22"/>
                  <a:gd name="T6" fmla="*/ 4 w 30"/>
                  <a:gd name="T7" fmla="*/ 19 h 22"/>
                  <a:gd name="T8" fmla="*/ 15 w 30"/>
                  <a:gd name="T9" fmla="*/ 22 h 22"/>
                  <a:gd name="T10" fmla="*/ 30 w 30"/>
                  <a:gd name="T11" fmla="*/ 21 h 22"/>
                  <a:gd name="T12" fmla="*/ 30 w 30"/>
                  <a:gd name="T13" fmla="*/ 14 h 22"/>
                  <a:gd name="T14" fmla="*/ 15 w 30"/>
                  <a:gd name="T15" fmla="*/ 15 h 22"/>
                  <a:gd name="T16" fmla="*/ 9 w 30"/>
                  <a:gd name="T17" fmla="*/ 11 h 22"/>
                  <a:gd name="T18" fmla="*/ 8 w 30"/>
                  <a:gd name="T19" fmla="*/ 10 h 22"/>
                  <a:gd name="T20" fmla="*/ 10 w 30"/>
                  <a:gd name="T21" fmla="*/ 9 h 22"/>
                  <a:gd name="T22" fmla="*/ 8 w 30"/>
                  <a:gd name="T23" fmla="*/ 0 h 22"/>
                  <a:gd name="T24" fmla="*/ 10 w 30"/>
                  <a:gd name="T25" fmla="*/ 9 h 22"/>
                  <a:gd name="T26" fmla="*/ 13 w 30"/>
                  <a:gd name="T27" fmla="*/ 6 h 22"/>
                  <a:gd name="T28" fmla="*/ 11 w 30"/>
                  <a:gd name="T29" fmla="*/ 3 h 22"/>
                  <a:gd name="T30" fmla="*/ 9 w 30"/>
                  <a:gd name="T31" fmla="*/ 2 h 22"/>
                  <a:gd name="T32" fmla="*/ 5 w 30"/>
                  <a:gd name="T33" fmla="*/ 2 h 22"/>
                  <a:gd name="T34" fmla="*/ 8 w 30"/>
                  <a:gd name="T35" fmla="*/ 10 h 2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22"/>
                  <a:gd name="T56" fmla="*/ 30 w 30"/>
                  <a:gd name="T57" fmla="*/ 22 h 2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22">
                    <a:moveTo>
                      <a:pt x="8" y="10"/>
                    </a:moveTo>
                    <a:lnTo>
                      <a:pt x="5" y="2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5" y="22"/>
                    </a:lnTo>
                    <a:lnTo>
                      <a:pt x="30" y="21"/>
                    </a:lnTo>
                    <a:lnTo>
                      <a:pt x="30" y="14"/>
                    </a:lnTo>
                    <a:lnTo>
                      <a:pt x="15" y="15"/>
                    </a:lnTo>
                    <a:lnTo>
                      <a:pt x="9" y="11"/>
                    </a:lnTo>
                    <a:lnTo>
                      <a:pt x="8" y="10"/>
                    </a:lnTo>
                    <a:lnTo>
                      <a:pt x="10" y="9"/>
                    </a:lnTo>
                    <a:lnTo>
                      <a:pt x="8" y="0"/>
                    </a:lnTo>
                    <a:lnTo>
                      <a:pt x="10" y="9"/>
                    </a:lnTo>
                    <a:lnTo>
                      <a:pt x="13" y="6"/>
                    </a:lnTo>
                    <a:lnTo>
                      <a:pt x="11" y="3"/>
                    </a:lnTo>
                    <a:lnTo>
                      <a:pt x="9" y="2"/>
                    </a:lnTo>
                    <a:lnTo>
                      <a:pt x="5" y="2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78" name="Freeform 465"/>
              <p:cNvSpPr>
                <a:spLocks/>
              </p:cNvSpPr>
              <p:nvPr/>
            </p:nvSpPr>
            <p:spPr bwMode="auto">
              <a:xfrm>
                <a:off x="3281" y="2532"/>
                <a:ext cx="73" cy="20"/>
              </a:xfrm>
              <a:custGeom>
                <a:avLst/>
                <a:gdLst>
                  <a:gd name="T0" fmla="*/ 6 w 73"/>
                  <a:gd name="T1" fmla="*/ 20 h 20"/>
                  <a:gd name="T2" fmla="*/ 7 w 73"/>
                  <a:gd name="T3" fmla="*/ 20 h 20"/>
                  <a:gd name="T4" fmla="*/ 9 w 73"/>
                  <a:gd name="T5" fmla="*/ 17 h 20"/>
                  <a:gd name="T6" fmla="*/ 15 w 73"/>
                  <a:gd name="T7" fmla="*/ 15 h 20"/>
                  <a:gd name="T8" fmla="*/ 23 w 73"/>
                  <a:gd name="T9" fmla="*/ 13 h 20"/>
                  <a:gd name="T10" fmla="*/ 31 w 73"/>
                  <a:gd name="T11" fmla="*/ 11 h 20"/>
                  <a:gd name="T12" fmla="*/ 42 w 73"/>
                  <a:gd name="T13" fmla="*/ 10 h 20"/>
                  <a:gd name="T14" fmla="*/ 52 w 73"/>
                  <a:gd name="T15" fmla="*/ 10 h 20"/>
                  <a:gd name="T16" fmla="*/ 63 w 73"/>
                  <a:gd name="T17" fmla="*/ 10 h 20"/>
                  <a:gd name="T18" fmla="*/ 73 w 73"/>
                  <a:gd name="T19" fmla="*/ 10 h 20"/>
                  <a:gd name="T20" fmla="*/ 73 w 73"/>
                  <a:gd name="T21" fmla="*/ 0 h 20"/>
                  <a:gd name="T22" fmla="*/ 63 w 73"/>
                  <a:gd name="T23" fmla="*/ 0 h 20"/>
                  <a:gd name="T24" fmla="*/ 52 w 73"/>
                  <a:gd name="T25" fmla="*/ 0 h 20"/>
                  <a:gd name="T26" fmla="*/ 42 w 73"/>
                  <a:gd name="T27" fmla="*/ 3 h 20"/>
                  <a:gd name="T28" fmla="*/ 31 w 73"/>
                  <a:gd name="T29" fmla="*/ 4 h 20"/>
                  <a:gd name="T30" fmla="*/ 23 w 73"/>
                  <a:gd name="T31" fmla="*/ 5 h 20"/>
                  <a:gd name="T32" fmla="*/ 13 w 73"/>
                  <a:gd name="T33" fmla="*/ 8 h 20"/>
                  <a:gd name="T34" fmla="*/ 7 w 73"/>
                  <a:gd name="T35" fmla="*/ 10 h 20"/>
                  <a:gd name="T36" fmla="*/ 0 w 73"/>
                  <a:gd name="T37" fmla="*/ 15 h 20"/>
                  <a:gd name="T38" fmla="*/ 1 w 73"/>
                  <a:gd name="T39" fmla="*/ 15 h 20"/>
                  <a:gd name="T40" fmla="*/ 6 w 73"/>
                  <a:gd name="T41" fmla="*/ 20 h 2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3"/>
                  <a:gd name="T64" fmla="*/ 0 h 20"/>
                  <a:gd name="T65" fmla="*/ 73 w 73"/>
                  <a:gd name="T66" fmla="*/ 20 h 2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3" h="20">
                    <a:moveTo>
                      <a:pt x="6" y="20"/>
                    </a:moveTo>
                    <a:lnTo>
                      <a:pt x="7" y="20"/>
                    </a:lnTo>
                    <a:lnTo>
                      <a:pt x="9" y="17"/>
                    </a:lnTo>
                    <a:lnTo>
                      <a:pt x="15" y="15"/>
                    </a:lnTo>
                    <a:lnTo>
                      <a:pt x="23" y="13"/>
                    </a:lnTo>
                    <a:lnTo>
                      <a:pt x="31" y="11"/>
                    </a:lnTo>
                    <a:lnTo>
                      <a:pt x="42" y="10"/>
                    </a:lnTo>
                    <a:lnTo>
                      <a:pt x="52" y="10"/>
                    </a:lnTo>
                    <a:lnTo>
                      <a:pt x="63" y="10"/>
                    </a:lnTo>
                    <a:lnTo>
                      <a:pt x="73" y="10"/>
                    </a:lnTo>
                    <a:lnTo>
                      <a:pt x="73" y="0"/>
                    </a:lnTo>
                    <a:lnTo>
                      <a:pt x="63" y="0"/>
                    </a:lnTo>
                    <a:lnTo>
                      <a:pt x="52" y="0"/>
                    </a:lnTo>
                    <a:lnTo>
                      <a:pt x="42" y="3"/>
                    </a:lnTo>
                    <a:lnTo>
                      <a:pt x="31" y="4"/>
                    </a:lnTo>
                    <a:lnTo>
                      <a:pt x="23" y="5"/>
                    </a:lnTo>
                    <a:lnTo>
                      <a:pt x="13" y="8"/>
                    </a:lnTo>
                    <a:lnTo>
                      <a:pt x="7" y="10"/>
                    </a:lnTo>
                    <a:lnTo>
                      <a:pt x="0" y="15"/>
                    </a:lnTo>
                    <a:lnTo>
                      <a:pt x="1" y="15"/>
                    </a:lnTo>
                    <a:lnTo>
                      <a:pt x="6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79" name="Freeform 466"/>
              <p:cNvSpPr>
                <a:spLocks/>
              </p:cNvSpPr>
              <p:nvPr/>
            </p:nvSpPr>
            <p:spPr bwMode="auto">
              <a:xfrm>
                <a:off x="3250" y="2547"/>
                <a:ext cx="37" cy="18"/>
              </a:xfrm>
              <a:custGeom>
                <a:avLst/>
                <a:gdLst>
                  <a:gd name="T0" fmla="*/ 4 w 37"/>
                  <a:gd name="T1" fmla="*/ 16 h 18"/>
                  <a:gd name="T2" fmla="*/ 4 w 37"/>
                  <a:gd name="T3" fmla="*/ 16 h 18"/>
                  <a:gd name="T4" fmla="*/ 16 w 37"/>
                  <a:gd name="T5" fmla="*/ 18 h 18"/>
                  <a:gd name="T6" fmla="*/ 24 w 37"/>
                  <a:gd name="T7" fmla="*/ 16 h 18"/>
                  <a:gd name="T8" fmla="*/ 31 w 37"/>
                  <a:gd name="T9" fmla="*/ 11 h 18"/>
                  <a:gd name="T10" fmla="*/ 37 w 37"/>
                  <a:gd name="T11" fmla="*/ 5 h 18"/>
                  <a:gd name="T12" fmla="*/ 32 w 37"/>
                  <a:gd name="T13" fmla="*/ 0 h 18"/>
                  <a:gd name="T14" fmla="*/ 26 w 37"/>
                  <a:gd name="T15" fmla="*/ 6 h 18"/>
                  <a:gd name="T16" fmla="*/ 22 w 37"/>
                  <a:gd name="T17" fmla="*/ 9 h 18"/>
                  <a:gd name="T18" fmla="*/ 16 w 37"/>
                  <a:gd name="T19" fmla="*/ 9 h 18"/>
                  <a:gd name="T20" fmla="*/ 4 w 37"/>
                  <a:gd name="T21" fmla="*/ 9 h 18"/>
                  <a:gd name="T22" fmla="*/ 4 w 37"/>
                  <a:gd name="T23" fmla="*/ 9 h 18"/>
                  <a:gd name="T24" fmla="*/ 4 w 37"/>
                  <a:gd name="T25" fmla="*/ 9 h 18"/>
                  <a:gd name="T26" fmla="*/ 1 w 37"/>
                  <a:gd name="T27" fmla="*/ 10 h 18"/>
                  <a:gd name="T28" fmla="*/ 0 w 37"/>
                  <a:gd name="T29" fmla="*/ 12 h 18"/>
                  <a:gd name="T30" fmla="*/ 1 w 37"/>
                  <a:gd name="T31" fmla="*/ 15 h 18"/>
                  <a:gd name="T32" fmla="*/ 4 w 37"/>
                  <a:gd name="T33" fmla="*/ 16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18"/>
                  <a:gd name="T53" fmla="*/ 37 w 37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18">
                    <a:moveTo>
                      <a:pt x="4" y="16"/>
                    </a:moveTo>
                    <a:lnTo>
                      <a:pt x="4" y="16"/>
                    </a:lnTo>
                    <a:lnTo>
                      <a:pt x="16" y="18"/>
                    </a:lnTo>
                    <a:lnTo>
                      <a:pt x="24" y="16"/>
                    </a:lnTo>
                    <a:lnTo>
                      <a:pt x="31" y="11"/>
                    </a:lnTo>
                    <a:lnTo>
                      <a:pt x="37" y="5"/>
                    </a:lnTo>
                    <a:lnTo>
                      <a:pt x="32" y="0"/>
                    </a:lnTo>
                    <a:lnTo>
                      <a:pt x="26" y="6"/>
                    </a:lnTo>
                    <a:lnTo>
                      <a:pt x="22" y="9"/>
                    </a:lnTo>
                    <a:lnTo>
                      <a:pt x="16" y="9"/>
                    </a:lnTo>
                    <a:lnTo>
                      <a:pt x="4" y="9"/>
                    </a:lnTo>
                    <a:lnTo>
                      <a:pt x="1" y="10"/>
                    </a:lnTo>
                    <a:lnTo>
                      <a:pt x="0" y="12"/>
                    </a:lnTo>
                    <a:lnTo>
                      <a:pt x="1" y="15"/>
                    </a:lnTo>
                    <a:lnTo>
                      <a:pt x="4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80" name="Freeform 467"/>
              <p:cNvSpPr>
                <a:spLocks/>
              </p:cNvSpPr>
              <p:nvPr/>
            </p:nvSpPr>
            <p:spPr bwMode="auto">
              <a:xfrm>
                <a:off x="3238" y="2556"/>
                <a:ext cx="16" cy="19"/>
              </a:xfrm>
              <a:custGeom>
                <a:avLst/>
                <a:gdLst>
                  <a:gd name="T0" fmla="*/ 10 w 16"/>
                  <a:gd name="T1" fmla="*/ 19 h 19"/>
                  <a:gd name="T2" fmla="*/ 8 w 16"/>
                  <a:gd name="T3" fmla="*/ 12 h 19"/>
                  <a:gd name="T4" fmla="*/ 7 w 16"/>
                  <a:gd name="T5" fmla="*/ 12 h 19"/>
                  <a:gd name="T6" fmla="*/ 8 w 16"/>
                  <a:gd name="T7" fmla="*/ 12 h 19"/>
                  <a:gd name="T8" fmla="*/ 12 w 16"/>
                  <a:gd name="T9" fmla="*/ 9 h 19"/>
                  <a:gd name="T10" fmla="*/ 16 w 16"/>
                  <a:gd name="T11" fmla="*/ 7 h 19"/>
                  <a:gd name="T12" fmla="*/ 16 w 16"/>
                  <a:gd name="T13" fmla="*/ 0 h 19"/>
                  <a:gd name="T14" fmla="*/ 10 w 16"/>
                  <a:gd name="T15" fmla="*/ 2 h 19"/>
                  <a:gd name="T16" fmla="*/ 4 w 16"/>
                  <a:gd name="T17" fmla="*/ 4 h 19"/>
                  <a:gd name="T18" fmla="*/ 0 w 16"/>
                  <a:gd name="T19" fmla="*/ 12 h 19"/>
                  <a:gd name="T20" fmla="*/ 6 w 16"/>
                  <a:gd name="T21" fmla="*/ 19 h 19"/>
                  <a:gd name="T22" fmla="*/ 5 w 16"/>
                  <a:gd name="T23" fmla="*/ 12 h 19"/>
                  <a:gd name="T24" fmla="*/ 6 w 16"/>
                  <a:gd name="T25" fmla="*/ 19 h 19"/>
                  <a:gd name="T26" fmla="*/ 10 w 16"/>
                  <a:gd name="T27" fmla="*/ 19 h 19"/>
                  <a:gd name="T28" fmla="*/ 11 w 16"/>
                  <a:gd name="T29" fmla="*/ 17 h 19"/>
                  <a:gd name="T30" fmla="*/ 11 w 16"/>
                  <a:gd name="T31" fmla="*/ 13 h 19"/>
                  <a:gd name="T32" fmla="*/ 8 w 16"/>
                  <a:gd name="T33" fmla="*/ 12 h 19"/>
                  <a:gd name="T34" fmla="*/ 10 w 16"/>
                  <a:gd name="T35" fmla="*/ 19 h 1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"/>
                  <a:gd name="T55" fmla="*/ 0 h 19"/>
                  <a:gd name="T56" fmla="*/ 16 w 16"/>
                  <a:gd name="T57" fmla="*/ 19 h 1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" h="19">
                    <a:moveTo>
                      <a:pt x="10" y="19"/>
                    </a:moveTo>
                    <a:lnTo>
                      <a:pt x="8" y="12"/>
                    </a:lnTo>
                    <a:lnTo>
                      <a:pt x="7" y="12"/>
                    </a:lnTo>
                    <a:lnTo>
                      <a:pt x="8" y="12"/>
                    </a:lnTo>
                    <a:lnTo>
                      <a:pt x="12" y="9"/>
                    </a:lnTo>
                    <a:lnTo>
                      <a:pt x="16" y="7"/>
                    </a:lnTo>
                    <a:lnTo>
                      <a:pt x="16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0" y="12"/>
                    </a:lnTo>
                    <a:lnTo>
                      <a:pt x="6" y="19"/>
                    </a:lnTo>
                    <a:lnTo>
                      <a:pt x="5" y="12"/>
                    </a:lnTo>
                    <a:lnTo>
                      <a:pt x="6" y="19"/>
                    </a:lnTo>
                    <a:lnTo>
                      <a:pt x="10" y="19"/>
                    </a:lnTo>
                    <a:lnTo>
                      <a:pt x="11" y="17"/>
                    </a:lnTo>
                    <a:lnTo>
                      <a:pt x="11" y="13"/>
                    </a:lnTo>
                    <a:lnTo>
                      <a:pt x="8" y="12"/>
                    </a:lnTo>
                    <a:lnTo>
                      <a:pt x="1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81" name="Freeform 468"/>
              <p:cNvSpPr>
                <a:spLocks/>
              </p:cNvSpPr>
              <p:nvPr/>
            </p:nvSpPr>
            <p:spPr bwMode="auto">
              <a:xfrm>
                <a:off x="3224" y="2568"/>
                <a:ext cx="24" cy="33"/>
              </a:xfrm>
              <a:custGeom>
                <a:avLst/>
                <a:gdLst>
                  <a:gd name="T0" fmla="*/ 10 w 24"/>
                  <a:gd name="T1" fmla="*/ 33 h 33"/>
                  <a:gd name="T2" fmla="*/ 10 w 24"/>
                  <a:gd name="T3" fmla="*/ 33 h 33"/>
                  <a:gd name="T4" fmla="*/ 10 w 24"/>
                  <a:gd name="T5" fmla="*/ 28 h 33"/>
                  <a:gd name="T6" fmla="*/ 14 w 24"/>
                  <a:gd name="T7" fmla="*/ 19 h 33"/>
                  <a:gd name="T8" fmla="*/ 19 w 24"/>
                  <a:gd name="T9" fmla="*/ 13 h 33"/>
                  <a:gd name="T10" fmla="*/ 24 w 24"/>
                  <a:gd name="T11" fmla="*/ 7 h 33"/>
                  <a:gd name="T12" fmla="*/ 19 w 24"/>
                  <a:gd name="T13" fmla="*/ 0 h 33"/>
                  <a:gd name="T14" fmla="*/ 11 w 24"/>
                  <a:gd name="T15" fmla="*/ 8 h 33"/>
                  <a:gd name="T16" fmla="*/ 7 w 24"/>
                  <a:gd name="T17" fmla="*/ 17 h 33"/>
                  <a:gd name="T18" fmla="*/ 3 w 24"/>
                  <a:gd name="T19" fmla="*/ 25 h 33"/>
                  <a:gd name="T20" fmla="*/ 0 w 24"/>
                  <a:gd name="T21" fmla="*/ 33 h 33"/>
                  <a:gd name="T22" fmla="*/ 0 w 24"/>
                  <a:gd name="T23" fmla="*/ 33 h 33"/>
                  <a:gd name="T24" fmla="*/ 10 w 24"/>
                  <a:gd name="T25" fmla="*/ 33 h 3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"/>
                  <a:gd name="T40" fmla="*/ 0 h 33"/>
                  <a:gd name="T41" fmla="*/ 24 w 24"/>
                  <a:gd name="T42" fmla="*/ 33 h 3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" h="33">
                    <a:moveTo>
                      <a:pt x="10" y="33"/>
                    </a:moveTo>
                    <a:lnTo>
                      <a:pt x="10" y="33"/>
                    </a:lnTo>
                    <a:lnTo>
                      <a:pt x="10" y="28"/>
                    </a:lnTo>
                    <a:lnTo>
                      <a:pt x="14" y="19"/>
                    </a:lnTo>
                    <a:lnTo>
                      <a:pt x="19" y="13"/>
                    </a:lnTo>
                    <a:lnTo>
                      <a:pt x="24" y="7"/>
                    </a:lnTo>
                    <a:lnTo>
                      <a:pt x="19" y="0"/>
                    </a:lnTo>
                    <a:lnTo>
                      <a:pt x="11" y="8"/>
                    </a:lnTo>
                    <a:lnTo>
                      <a:pt x="7" y="17"/>
                    </a:lnTo>
                    <a:lnTo>
                      <a:pt x="3" y="25"/>
                    </a:lnTo>
                    <a:lnTo>
                      <a:pt x="0" y="33"/>
                    </a:lnTo>
                    <a:lnTo>
                      <a:pt x="10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82" name="Freeform 469"/>
              <p:cNvSpPr>
                <a:spLocks/>
              </p:cNvSpPr>
              <p:nvPr/>
            </p:nvSpPr>
            <p:spPr bwMode="auto">
              <a:xfrm>
                <a:off x="3210" y="2601"/>
                <a:ext cx="24" cy="22"/>
              </a:xfrm>
              <a:custGeom>
                <a:avLst/>
                <a:gdLst>
                  <a:gd name="T0" fmla="*/ 0 w 24"/>
                  <a:gd name="T1" fmla="*/ 22 h 22"/>
                  <a:gd name="T2" fmla="*/ 0 w 24"/>
                  <a:gd name="T3" fmla="*/ 22 h 22"/>
                  <a:gd name="T4" fmla="*/ 7 w 24"/>
                  <a:gd name="T5" fmla="*/ 19 h 22"/>
                  <a:gd name="T6" fmla="*/ 14 w 24"/>
                  <a:gd name="T7" fmla="*/ 13 h 22"/>
                  <a:gd name="T8" fmla="*/ 21 w 24"/>
                  <a:gd name="T9" fmla="*/ 8 h 22"/>
                  <a:gd name="T10" fmla="*/ 24 w 24"/>
                  <a:gd name="T11" fmla="*/ 0 h 22"/>
                  <a:gd name="T12" fmla="*/ 14 w 24"/>
                  <a:gd name="T13" fmla="*/ 0 h 22"/>
                  <a:gd name="T14" fmla="*/ 13 w 24"/>
                  <a:gd name="T15" fmla="*/ 3 h 22"/>
                  <a:gd name="T16" fmla="*/ 10 w 24"/>
                  <a:gd name="T17" fmla="*/ 8 h 22"/>
                  <a:gd name="T18" fmla="*/ 5 w 24"/>
                  <a:gd name="T19" fmla="*/ 12 h 22"/>
                  <a:gd name="T20" fmla="*/ 0 w 24"/>
                  <a:gd name="T21" fmla="*/ 12 h 22"/>
                  <a:gd name="T22" fmla="*/ 0 w 24"/>
                  <a:gd name="T23" fmla="*/ 12 h 22"/>
                  <a:gd name="T24" fmla="*/ 0 w 24"/>
                  <a:gd name="T25" fmla="*/ 22 h 2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"/>
                  <a:gd name="T40" fmla="*/ 0 h 22"/>
                  <a:gd name="T41" fmla="*/ 24 w 24"/>
                  <a:gd name="T42" fmla="*/ 22 h 2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" h="22">
                    <a:moveTo>
                      <a:pt x="0" y="22"/>
                    </a:moveTo>
                    <a:lnTo>
                      <a:pt x="0" y="22"/>
                    </a:lnTo>
                    <a:lnTo>
                      <a:pt x="7" y="19"/>
                    </a:lnTo>
                    <a:lnTo>
                      <a:pt x="14" y="13"/>
                    </a:lnTo>
                    <a:lnTo>
                      <a:pt x="21" y="8"/>
                    </a:lnTo>
                    <a:lnTo>
                      <a:pt x="24" y="0"/>
                    </a:lnTo>
                    <a:lnTo>
                      <a:pt x="14" y="0"/>
                    </a:lnTo>
                    <a:lnTo>
                      <a:pt x="13" y="3"/>
                    </a:lnTo>
                    <a:lnTo>
                      <a:pt x="10" y="8"/>
                    </a:lnTo>
                    <a:lnTo>
                      <a:pt x="5" y="12"/>
                    </a:lnTo>
                    <a:lnTo>
                      <a:pt x="0" y="12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83" name="Freeform 470"/>
              <p:cNvSpPr>
                <a:spLocks/>
              </p:cNvSpPr>
              <p:nvPr/>
            </p:nvSpPr>
            <p:spPr bwMode="auto">
              <a:xfrm>
                <a:off x="3189" y="2613"/>
                <a:ext cx="21" cy="17"/>
              </a:xfrm>
              <a:custGeom>
                <a:avLst/>
                <a:gdLst>
                  <a:gd name="T0" fmla="*/ 10 w 21"/>
                  <a:gd name="T1" fmla="*/ 17 h 17"/>
                  <a:gd name="T2" fmla="*/ 10 w 21"/>
                  <a:gd name="T3" fmla="*/ 17 h 17"/>
                  <a:gd name="T4" fmla="*/ 10 w 21"/>
                  <a:gd name="T5" fmla="*/ 13 h 17"/>
                  <a:gd name="T6" fmla="*/ 12 w 21"/>
                  <a:gd name="T7" fmla="*/ 12 h 17"/>
                  <a:gd name="T8" fmla="*/ 16 w 21"/>
                  <a:gd name="T9" fmla="*/ 10 h 17"/>
                  <a:gd name="T10" fmla="*/ 21 w 21"/>
                  <a:gd name="T11" fmla="*/ 10 h 17"/>
                  <a:gd name="T12" fmla="*/ 21 w 21"/>
                  <a:gd name="T13" fmla="*/ 0 h 17"/>
                  <a:gd name="T14" fmla="*/ 13 w 21"/>
                  <a:gd name="T15" fmla="*/ 2 h 17"/>
                  <a:gd name="T16" fmla="*/ 7 w 21"/>
                  <a:gd name="T17" fmla="*/ 5 h 17"/>
                  <a:gd name="T18" fmla="*/ 3 w 21"/>
                  <a:gd name="T19" fmla="*/ 11 h 17"/>
                  <a:gd name="T20" fmla="*/ 0 w 21"/>
                  <a:gd name="T21" fmla="*/ 17 h 17"/>
                  <a:gd name="T22" fmla="*/ 0 w 21"/>
                  <a:gd name="T23" fmla="*/ 17 h 17"/>
                  <a:gd name="T24" fmla="*/ 10 w 21"/>
                  <a:gd name="T25" fmla="*/ 17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"/>
                  <a:gd name="T40" fmla="*/ 0 h 17"/>
                  <a:gd name="T41" fmla="*/ 21 w 21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" h="17">
                    <a:moveTo>
                      <a:pt x="10" y="17"/>
                    </a:moveTo>
                    <a:lnTo>
                      <a:pt x="10" y="17"/>
                    </a:lnTo>
                    <a:lnTo>
                      <a:pt x="10" y="13"/>
                    </a:lnTo>
                    <a:lnTo>
                      <a:pt x="12" y="12"/>
                    </a:lnTo>
                    <a:lnTo>
                      <a:pt x="16" y="10"/>
                    </a:lnTo>
                    <a:lnTo>
                      <a:pt x="21" y="1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7" y="5"/>
                    </a:lnTo>
                    <a:lnTo>
                      <a:pt x="3" y="11"/>
                    </a:lnTo>
                    <a:lnTo>
                      <a:pt x="0" y="17"/>
                    </a:lnTo>
                    <a:lnTo>
                      <a:pt x="10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84" name="Freeform 471"/>
              <p:cNvSpPr>
                <a:spLocks/>
              </p:cNvSpPr>
              <p:nvPr/>
            </p:nvSpPr>
            <p:spPr bwMode="auto">
              <a:xfrm>
                <a:off x="3188" y="2630"/>
                <a:ext cx="11" cy="28"/>
              </a:xfrm>
              <a:custGeom>
                <a:avLst/>
                <a:gdLst>
                  <a:gd name="T0" fmla="*/ 5 w 11"/>
                  <a:gd name="T1" fmla="*/ 27 h 28"/>
                  <a:gd name="T2" fmla="*/ 10 w 11"/>
                  <a:gd name="T3" fmla="*/ 23 h 28"/>
                  <a:gd name="T4" fmla="*/ 8 w 11"/>
                  <a:gd name="T5" fmla="*/ 16 h 28"/>
                  <a:gd name="T6" fmla="*/ 10 w 11"/>
                  <a:gd name="T7" fmla="*/ 10 h 28"/>
                  <a:gd name="T8" fmla="*/ 11 w 11"/>
                  <a:gd name="T9" fmla="*/ 5 h 28"/>
                  <a:gd name="T10" fmla="*/ 11 w 11"/>
                  <a:gd name="T11" fmla="*/ 0 h 28"/>
                  <a:gd name="T12" fmla="*/ 1 w 11"/>
                  <a:gd name="T13" fmla="*/ 0 h 28"/>
                  <a:gd name="T14" fmla="*/ 1 w 11"/>
                  <a:gd name="T15" fmla="*/ 5 h 28"/>
                  <a:gd name="T16" fmla="*/ 2 w 11"/>
                  <a:gd name="T17" fmla="*/ 10 h 28"/>
                  <a:gd name="T18" fmla="*/ 1 w 11"/>
                  <a:gd name="T19" fmla="*/ 16 h 28"/>
                  <a:gd name="T20" fmla="*/ 0 w 11"/>
                  <a:gd name="T21" fmla="*/ 23 h 28"/>
                  <a:gd name="T22" fmla="*/ 5 w 11"/>
                  <a:gd name="T23" fmla="*/ 19 h 28"/>
                  <a:gd name="T24" fmla="*/ 0 w 11"/>
                  <a:gd name="T25" fmla="*/ 23 h 28"/>
                  <a:gd name="T26" fmla="*/ 1 w 11"/>
                  <a:gd name="T27" fmla="*/ 27 h 28"/>
                  <a:gd name="T28" fmla="*/ 5 w 11"/>
                  <a:gd name="T29" fmla="*/ 28 h 28"/>
                  <a:gd name="T30" fmla="*/ 8 w 11"/>
                  <a:gd name="T31" fmla="*/ 27 h 28"/>
                  <a:gd name="T32" fmla="*/ 10 w 11"/>
                  <a:gd name="T33" fmla="*/ 23 h 28"/>
                  <a:gd name="T34" fmla="*/ 5 w 11"/>
                  <a:gd name="T35" fmla="*/ 27 h 2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28"/>
                  <a:gd name="T56" fmla="*/ 11 w 11"/>
                  <a:gd name="T57" fmla="*/ 28 h 2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28">
                    <a:moveTo>
                      <a:pt x="5" y="27"/>
                    </a:moveTo>
                    <a:lnTo>
                      <a:pt x="10" y="23"/>
                    </a:lnTo>
                    <a:lnTo>
                      <a:pt x="8" y="16"/>
                    </a:lnTo>
                    <a:lnTo>
                      <a:pt x="10" y="10"/>
                    </a:lnTo>
                    <a:lnTo>
                      <a:pt x="11" y="5"/>
                    </a:lnTo>
                    <a:lnTo>
                      <a:pt x="11" y="0"/>
                    </a:lnTo>
                    <a:lnTo>
                      <a:pt x="1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1" y="16"/>
                    </a:lnTo>
                    <a:lnTo>
                      <a:pt x="0" y="23"/>
                    </a:lnTo>
                    <a:lnTo>
                      <a:pt x="5" y="19"/>
                    </a:lnTo>
                    <a:lnTo>
                      <a:pt x="0" y="23"/>
                    </a:lnTo>
                    <a:lnTo>
                      <a:pt x="1" y="27"/>
                    </a:lnTo>
                    <a:lnTo>
                      <a:pt x="5" y="28"/>
                    </a:lnTo>
                    <a:lnTo>
                      <a:pt x="8" y="27"/>
                    </a:lnTo>
                    <a:lnTo>
                      <a:pt x="10" y="23"/>
                    </a:lnTo>
                    <a:lnTo>
                      <a:pt x="5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85" name="Freeform 472"/>
              <p:cNvSpPr>
                <a:spLocks/>
              </p:cNvSpPr>
              <p:nvPr/>
            </p:nvSpPr>
            <p:spPr bwMode="auto">
              <a:xfrm>
                <a:off x="3154" y="2647"/>
                <a:ext cx="39" cy="15"/>
              </a:xfrm>
              <a:custGeom>
                <a:avLst/>
                <a:gdLst>
                  <a:gd name="T0" fmla="*/ 5 w 39"/>
                  <a:gd name="T1" fmla="*/ 15 h 15"/>
                  <a:gd name="T2" fmla="*/ 5 w 39"/>
                  <a:gd name="T3" fmla="*/ 15 h 15"/>
                  <a:gd name="T4" fmla="*/ 7 w 39"/>
                  <a:gd name="T5" fmla="*/ 12 h 15"/>
                  <a:gd name="T6" fmla="*/ 11 w 39"/>
                  <a:gd name="T7" fmla="*/ 11 h 15"/>
                  <a:gd name="T8" fmla="*/ 12 w 39"/>
                  <a:gd name="T9" fmla="*/ 9 h 15"/>
                  <a:gd name="T10" fmla="*/ 14 w 39"/>
                  <a:gd name="T11" fmla="*/ 9 h 15"/>
                  <a:gd name="T12" fmla="*/ 19 w 39"/>
                  <a:gd name="T13" fmla="*/ 7 h 15"/>
                  <a:gd name="T14" fmla="*/ 24 w 39"/>
                  <a:gd name="T15" fmla="*/ 7 h 15"/>
                  <a:gd name="T16" fmla="*/ 30 w 39"/>
                  <a:gd name="T17" fmla="*/ 9 h 15"/>
                  <a:gd name="T18" fmla="*/ 39 w 39"/>
                  <a:gd name="T19" fmla="*/ 10 h 15"/>
                  <a:gd name="T20" fmla="*/ 39 w 39"/>
                  <a:gd name="T21" fmla="*/ 2 h 15"/>
                  <a:gd name="T22" fmla="*/ 30 w 39"/>
                  <a:gd name="T23" fmla="*/ 1 h 15"/>
                  <a:gd name="T24" fmla="*/ 24 w 39"/>
                  <a:gd name="T25" fmla="*/ 0 h 15"/>
                  <a:gd name="T26" fmla="*/ 19 w 39"/>
                  <a:gd name="T27" fmla="*/ 0 h 15"/>
                  <a:gd name="T28" fmla="*/ 14 w 39"/>
                  <a:gd name="T29" fmla="*/ 1 h 15"/>
                  <a:gd name="T30" fmla="*/ 9 w 39"/>
                  <a:gd name="T31" fmla="*/ 1 h 15"/>
                  <a:gd name="T32" fmla="*/ 6 w 39"/>
                  <a:gd name="T33" fmla="*/ 4 h 15"/>
                  <a:gd name="T34" fmla="*/ 2 w 39"/>
                  <a:gd name="T35" fmla="*/ 5 h 15"/>
                  <a:gd name="T36" fmla="*/ 0 w 39"/>
                  <a:gd name="T37" fmla="*/ 7 h 15"/>
                  <a:gd name="T38" fmla="*/ 0 w 39"/>
                  <a:gd name="T39" fmla="*/ 7 h 15"/>
                  <a:gd name="T40" fmla="*/ 5 w 39"/>
                  <a:gd name="T41" fmla="*/ 15 h 1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9"/>
                  <a:gd name="T64" fmla="*/ 0 h 15"/>
                  <a:gd name="T65" fmla="*/ 39 w 39"/>
                  <a:gd name="T66" fmla="*/ 15 h 1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9" h="15">
                    <a:moveTo>
                      <a:pt x="5" y="15"/>
                    </a:moveTo>
                    <a:lnTo>
                      <a:pt x="5" y="15"/>
                    </a:lnTo>
                    <a:lnTo>
                      <a:pt x="7" y="12"/>
                    </a:lnTo>
                    <a:lnTo>
                      <a:pt x="11" y="11"/>
                    </a:lnTo>
                    <a:lnTo>
                      <a:pt x="12" y="9"/>
                    </a:lnTo>
                    <a:lnTo>
                      <a:pt x="14" y="9"/>
                    </a:lnTo>
                    <a:lnTo>
                      <a:pt x="19" y="7"/>
                    </a:lnTo>
                    <a:lnTo>
                      <a:pt x="24" y="7"/>
                    </a:lnTo>
                    <a:lnTo>
                      <a:pt x="30" y="9"/>
                    </a:lnTo>
                    <a:lnTo>
                      <a:pt x="39" y="10"/>
                    </a:lnTo>
                    <a:lnTo>
                      <a:pt x="39" y="2"/>
                    </a:lnTo>
                    <a:lnTo>
                      <a:pt x="30" y="1"/>
                    </a:lnTo>
                    <a:lnTo>
                      <a:pt x="24" y="0"/>
                    </a:lnTo>
                    <a:lnTo>
                      <a:pt x="19" y="0"/>
                    </a:lnTo>
                    <a:lnTo>
                      <a:pt x="14" y="1"/>
                    </a:lnTo>
                    <a:lnTo>
                      <a:pt x="9" y="1"/>
                    </a:lnTo>
                    <a:lnTo>
                      <a:pt x="6" y="4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86" name="Freeform 473"/>
              <p:cNvSpPr>
                <a:spLocks/>
              </p:cNvSpPr>
              <p:nvPr/>
            </p:nvSpPr>
            <p:spPr bwMode="auto">
              <a:xfrm>
                <a:off x="3132" y="2654"/>
                <a:ext cx="27" cy="32"/>
              </a:xfrm>
              <a:custGeom>
                <a:avLst/>
                <a:gdLst>
                  <a:gd name="T0" fmla="*/ 0 w 27"/>
                  <a:gd name="T1" fmla="*/ 32 h 32"/>
                  <a:gd name="T2" fmla="*/ 0 w 27"/>
                  <a:gd name="T3" fmla="*/ 32 h 32"/>
                  <a:gd name="T4" fmla="*/ 10 w 27"/>
                  <a:gd name="T5" fmla="*/ 28 h 32"/>
                  <a:gd name="T6" fmla="*/ 17 w 27"/>
                  <a:gd name="T7" fmla="*/ 20 h 32"/>
                  <a:gd name="T8" fmla="*/ 23 w 27"/>
                  <a:gd name="T9" fmla="*/ 12 h 32"/>
                  <a:gd name="T10" fmla="*/ 27 w 27"/>
                  <a:gd name="T11" fmla="*/ 8 h 32"/>
                  <a:gd name="T12" fmla="*/ 22 w 27"/>
                  <a:gd name="T13" fmla="*/ 0 h 32"/>
                  <a:gd name="T14" fmla="*/ 16 w 27"/>
                  <a:gd name="T15" fmla="*/ 8 h 32"/>
                  <a:gd name="T16" fmla="*/ 10 w 27"/>
                  <a:gd name="T17" fmla="*/ 15 h 32"/>
                  <a:gd name="T18" fmla="*/ 5 w 27"/>
                  <a:gd name="T19" fmla="*/ 21 h 32"/>
                  <a:gd name="T20" fmla="*/ 0 w 27"/>
                  <a:gd name="T21" fmla="*/ 22 h 32"/>
                  <a:gd name="T22" fmla="*/ 0 w 27"/>
                  <a:gd name="T23" fmla="*/ 22 h 32"/>
                  <a:gd name="T24" fmla="*/ 0 w 27"/>
                  <a:gd name="T25" fmla="*/ 32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"/>
                  <a:gd name="T40" fmla="*/ 0 h 32"/>
                  <a:gd name="T41" fmla="*/ 27 w 27"/>
                  <a:gd name="T42" fmla="*/ 32 h 3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" h="32">
                    <a:moveTo>
                      <a:pt x="0" y="32"/>
                    </a:moveTo>
                    <a:lnTo>
                      <a:pt x="0" y="32"/>
                    </a:lnTo>
                    <a:lnTo>
                      <a:pt x="10" y="28"/>
                    </a:lnTo>
                    <a:lnTo>
                      <a:pt x="17" y="20"/>
                    </a:lnTo>
                    <a:lnTo>
                      <a:pt x="23" y="12"/>
                    </a:lnTo>
                    <a:lnTo>
                      <a:pt x="27" y="8"/>
                    </a:lnTo>
                    <a:lnTo>
                      <a:pt x="22" y="0"/>
                    </a:lnTo>
                    <a:lnTo>
                      <a:pt x="16" y="8"/>
                    </a:lnTo>
                    <a:lnTo>
                      <a:pt x="10" y="15"/>
                    </a:lnTo>
                    <a:lnTo>
                      <a:pt x="5" y="21"/>
                    </a:lnTo>
                    <a:lnTo>
                      <a:pt x="0" y="22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87" name="Freeform 474"/>
              <p:cNvSpPr>
                <a:spLocks/>
              </p:cNvSpPr>
              <p:nvPr/>
            </p:nvSpPr>
            <p:spPr bwMode="auto">
              <a:xfrm>
                <a:off x="3104" y="2676"/>
                <a:ext cx="28" cy="37"/>
              </a:xfrm>
              <a:custGeom>
                <a:avLst/>
                <a:gdLst>
                  <a:gd name="T0" fmla="*/ 3 w 28"/>
                  <a:gd name="T1" fmla="*/ 37 h 37"/>
                  <a:gd name="T2" fmla="*/ 7 w 28"/>
                  <a:gd name="T3" fmla="*/ 32 h 37"/>
                  <a:gd name="T4" fmla="*/ 9 w 28"/>
                  <a:gd name="T5" fmla="*/ 22 h 37"/>
                  <a:gd name="T6" fmla="*/ 14 w 28"/>
                  <a:gd name="T7" fmla="*/ 15 h 37"/>
                  <a:gd name="T8" fmla="*/ 20 w 28"/>
                  <a:gd name="T9" fmla="*/ 10 h 37"/>
                  <a:gd name="T10" fmla="*/ 28 w 28"/>
                  <a:gd name="T11" fmla="*/ 10 h 37"/>
                  <a:gd name="T12" fmla="*/ 28 w 28"/>
                  <a:gd name="T13" fmla="*/ 0 h 37"/>
                  <a:gd name="T14" fmla="*/ 18 w 28"/>
                  <a:gd name="T15" fmla="*/ 3 h 37"/>
                  <a:gd name="T16" fmla="*/ 9 w 28"/>
                  <a:gd name="T17" fmla="*/ 10 h 37"/>
                  <a:gd name="T18" fmla="*/ 2 w 28"/>
                  <a:gd name="T19" fmla="*/ 20 h 37"/>
                  <a:gd name="T20" fmla="*/ 0 w 28"/>
                  <a:gd name="T21" fmla="*/ 32 h 37"/>
                  <a:gd name="T22" fmla="*/ 3 w 28"/>
                  <a:gd name="T23" fmla="*/ 27 h 37"/>
                  <a:gd name="T24" fmla="*/ 0 w 28"/>
                  <a:gd name="T25" fmla="*/ 32 h 37"/>
                  <a:gd name="T26" fmla="*/ 1 w 28"/>
                  <a:gd name="T27" fmla="*/ 34 h 37"/>
                  <a:gd name="T28" fmla="*/ 3 w 28"/>
                  <a:gd name="T29" fmla="*/ 36 h 37"/>
                  <a:gd name="T30" fmla="*/ 6 w 28"/>
                  <a:gd name="T31" fmla="*/ 34 h 37"/>
                  <a:gd name="T32" fmla="*/ 7 w 28"/>
                  <a:gd name="T33" fmla="*/ 32 h 37"/>
                  <a:gd name="T34" fmla="*/ 3 w 28"/>
                  <a:gd name="T35" fmla="*/ 37 h 3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8"/>
                  <a:gd name="T55" fmla="*/ 0 h 37"/>
                  <a:gd name="T56" fmla="*/ 28 w 28"/>
                  <a:gd name="T57" fmla="*/ 37 h 3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8" h="37">
                    <a:moveTo>
                      <a:pt x="3" y="37"/>
                    </a:moveTo>
                    <a:lnTo>
                      <a:pt x="7" y="32"/>
                    </a:lnTo>
                    <a:lnTo>
                      <a:pt x="9" y="22"/>
                    </a:lnTo>
                    <a:lnTo>
                      <a:pt x="14" y="15"/>
                    </a:lnTo>
                    <a:lnTo>
                      <a:pt x="20" y="10"/>
                    </a:lnTo>
                    <a:lnTo>
                      <a:pt x="28" y="10"/>
                    </a:lnTo>
                    <a:lnTo>
                      <a:pt x="28" y="0"/>
                    </a:lnTo>
                    <a:lnTo>
                      <a:pt x="18" y="3"/>
                    </a:lnTo>
                    <a:lnTo>
                      <a:pt x="9" y="10"/>
                    </a:lnTo>
                    <a:lnTo>
                      <a:pt x="2" y="20"/>
                    </a:lnTo>
                    <a:lnTo>
                      <a:pt x="0" y="32"/>
                    </a:lnTo>
                    <a:lnTo>
                      <a:pt x="3" y="27"/>
                    </a:lnTo>
                    <a:lnTo>
                      <a:pt x="0" y="32"/>
                    </a:lnTo>
                    <a:lnTo>
                      <a:pt x="1" y="34"/>
                    </a:lnTo>
                    <a:lnTo>
                      <a:pt x="3" y="36"/>
                    </a:lnTo>
                    <a:lnTo>
                      <a:pt x="6" y="34"/>
                    </a:lnTo>
                    <a:lnTo>
                      <a:pt x="7" y="32"/>
                    </a:lnTo>
                    <a:lnTo>
                      <a:pt x="3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88" name="Freeform 475"/>
              <p:cNvSpPr>
                <a:spLocks/>
              </p:cNvSpPr>
              <p:nvPr/>
            </p:nvSpPr>
            <p:spPr bwMode="auto">
              <a:xfrm>
                <a:off x="3081" y="2703"/>
                <a:ext cx="26" cy="26"/>
              </a:xfrm>
              <a:custGeom>
                <a:avLst/>
                <a:gdLst>
                  <a:gd name="T0" fmla="*/ 2 w 26"/>
                  <a:gd name="T1" fmla="*/ 26 h 26"/>
                  <a:gd name="T2" fmla="*/ 7 w 26"/>
                  <a:gd name="T3" fmla="*/ 22 h 26"/>
                  <a:gd name="T4" fmla="*/ 9 w 26"/>
                  <a:gd name="T5" fmla="*/ 17 h 26"/>
                  <a:gd name="T6" fmla="*/ 14 w 26"/>
                  <a:gd name="T7" fmla="*/ 14 h 26"/>
                  <a:gd name="T8" fmla="*/ 20 w 26"/>
                  <a:gd name="T9" fmla="*/ 10 h 26"/>
                  <a:gd name="T10" fmla="*/ 26 w 26"/>
                  <a:gd name="T11" fmla="*/ 10 h 26"/>
                  <a:gd name="T12" fmla="*/ 26 w 26"/>
                  <a:gd name="T13" fmla="*/ 0 h 26"/>
                  <a:gd name="T14" fmla="*/ 18 w 26"/>
                  <a:gd name="T15" fmla="*/ 3 h 26"/>
                  <a:gd name="T16" fmla="*/ 9 w 26"/>
                  <a:gd name="T17" fmla="*/ 6 h 26"/>
                  <a:gd name="T18" fmla="*/ 2 w 26"/>
                  <a:gd name="T19" fmla="*/ 12 h 26"/>
                  <a:gd name="T20" fmla="*/ 0 w 26"/>
                  <a:gd name="T21" fmla="*/ 22 h 26"/>
                  <a:gd name="T22" fmla="*/ 4 w 26"/>
                  <a:gd name="T23" fmla="*/ 18 h 26"/>
                  <a:gd name="T24" fmla="*/ 0 w 26"/>
                  <a:gd name="T25" fmla="*/ 22 h 26"/>
                  <a:gd name="T26" fmla="*/ 1 w 26"/>
                  <a:gd name="T27" fmla="*/ 24 h 26"/>
                  <a:gd name="T28" fmla="*/ 3 w 26"/>
                  <a:gd name="T29" fmla="*/ 26 h 26"/>
                  <a:gd name="T30" fmla="*/ 6 w 26"/>
                  <a:gd name="T31" fmla="*/ 24 h 26"/>
                  <a:gd name="T32" fmla="*/ 7 w 26"/>
                  <a:gd name="T33" fmla="*/ 22 h 26"/>
                  <a:gd name="T34" fmla="*/ 2 w 26"/>
                  <a:gd name="T35" fmla="*/ 26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"/>
                  <a:gd name="T55" fmla="*/ 0 h 26"/>
                  <a:gd name="T56" fmla="*/ 26 w 26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" h="26">
                    <a:moveTo>
                      <a:pt x="2" y="26"/>
                    </a:moveTo>
                    <a:lnTo>
                      <a:pt x="7" y="22"/>
                    </a:lnTo>
                    <a:lnTo>
                      <a:pt x="9" y="17"/>
                    </a:lnTo>
                    <a:lnTo>
                      <a:pt x="14" y="14"/>
                    </a:lnTo>
                    <a:lnTo>
                      <a:pt x="20" y="10"/>
                    </a:lnTo>
                    <a:lnTo>
                      <a:pt x="26" y="10"/>
                    </a:lnTo>
                    <a:lnTo>
                      <a:pt x="26" y="0"/>
                    </a:lnTo>
                    <a:lnTo>
                      <a:pt x="18" y="3"/>
                    </a:lnTo>
                    <a:lnTo>
                      <a:pt x="9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4" y="18"/>
                    </a:lnTo>
                    <a:lnTo>
                      <a:pt x="0" y="22"/>
                    </a:lnTo>
                    <a:lnTo>
                      <a:pt x="1" y="24"/>
                    </a:lnTo>
                    <a:lnTo>
                      <a:pt x="3" y="26"/>
                    </a:lnTo>
                    <a:lnTo>
                      <a:pt x="6" y="24"/>
                    </a:lnTo>
                    <a:lnTo>
                      <a:pt x="7" y="22"/>
                    </a:lnTo>
                    <a:lnTo>
                      <a:pt x="2" y="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89" name="Freeform 476"/>
              <p:cNvSpPr>
                <a:spLocks/>
              </p:cNvSpPr>
              <p:nvPr/>
            </p:nvSpPr>
            <p:spPr bwMode="auto">
              <a:xfrm>
                <a:off x="3043" y="2719"/>
                <a:ext cx="42" cy="52"/>
              </a:xfrm>
              <a:custGeom>
                <a:avLst/>
                <a:gdLst>
                  <a:gd name="T0" fmla="*/ 5 w 42"/>
                  <a:gd name="T1" fmla="*/ 51 h 52"/>
                  <a:gd name="T2" fmla="*/ 9 w 42"/>
                  <a:gd name="T3" fmla="*/ 48 h 52"/>
                  <a:gd name="T4" fmla="*/ 9 w 42"/>
                  <a:gd name="T5" fmla="*/ 38 h 52"/>
                  <a:gd name="T6" fmla="*/ 11 w 42"/>
                  <a:gd name="T7" fmla="*/ 30 h 52"/>
                  <a:gd name="T8" fmla="*/ 14 w 42"/>
                  <a:gd name="T9" fmla="*/ 22 h 52"/>
                  <a:gd name="T10" fmla="*/ 19 w 42"/>
                  <a:gd name="T11" fmla="*/ 16 h 52"/>
                  <a:gd name="T12" fmla="*/ 23 w 42"/>
                  <a:gd name="T13" fmla="*/ 12 h 52"/>
                  <a:gd name="T14" fmla="*/ 29 w 42"/>
                  <a:gd name="T15" fmla="*/ 8 h 52"/>
                  <a:gd name="T16" fmla="*/ 34 w 42"/>
                  <a:gd name="T17" fmla="*/ 7 h 52"/>
                  <a:gd name="T18" fmla="*/ 40 w 42"/>
                  <a:gd name="T19" fmla="*/ 10 h 52"/>
                  <a:gd name="T20" fmla="*/ 42 w 42"/>
                  <a:gd name="T21" fmla="*/ 2 h 52"/>
                  <a:gd name="T22" fmla="*/ 34 w 42"/>
                  <a:gd name="T23" fmla="*/ 0 h 52"/>
                  <a:gd name="T24" fmla="*/ 27 w 42"/>
                  <a:gd name="T25" fmla="*/ 1 h 52"/>
                  <a:gd name="T26" fmla="*/ 18 w 42"/>
                  <a:gd name="T27" fmla="*/ 5 h 52"/>
                  <a:gd name="T28" fmla="*/ 12 w 42"/>
                  <a:gd name="T29" fmla="*/ 11 h 52"/>
                  <a:gd name="T30" fmla="*/ 7 w 42"/>
                  <a:gd name="T31" fmla="*/ 19 h 52"/>
                  <a:gd name="T32" fmla="*/ 3 w 42"/>
                  <a:gd name="T33" fmla="*/ 28 h 52"/>
                  <a:gd name="T34" fmla="*/ 2 w 42"/>
                  <a:gd name="T35" fmla="*/ 38 h 52"/>
                  <a:gd name="T36" fmla="*/ 0 w 42"/>
                  <a:gd name="T37" fmla="*/ 48 h 52"/>
                  <a:gd name="T38" fmla="*/ 5 w 42"/>
                  <a:gd name="T39" fmla="*/ 44 h 52"/>
                  <a:gd name="T40" fmla="*/ 0 w 42"/>
                  <a:gd name="T41" fmla="*/ 48 h 52"/>
                  <a:gd name="T42" fmla="*/ 1 w 42"/>
                  <a:gd name="T43" fmla="*/ 51 h 52"/>
                  <a:gd name="T44" fmla="*/ 5 w 42"/>
                  <a:gd name="T45" fmla="*/ 52 h 52"/>
                  <a:gd name="T46" fmla="*/ 8 w 42"/>
                  <a:gd name="T47" fmla="*/ 51 h 52"/>
                  <a:gd name="T48" fmla="*/ 9 w 42"/>
                  <a:gd name="T49" fmla="*/ 48 h 52"/>
                  <a:gd name="T50" fmla="*/ 5 w 42"/>
                  <a:gd name="T51" fmla="*/ 51 h 5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2"/>
                  <a:gd name="T79" fmla="*/ 0 h 52"/>
                  <a:gd name="T80" fmla="*/ 42 w 42"/>
                  <a:gd name="T81" fmla="*/ 52 h 5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2" h="52">
                    <a:moveTo>
                      <a:pt x="5" y="51"/>
                    </a:moveTo>
                    <a:lnTo>
                      <a:pt x="9" y="48"/>
                    </a:lnTo>
                    <a:lnTo>
                      <a:pt x="9" y="38"/>
                    </a:lnTo>
                    <a:lnTo>
                      <a:pt x="11" y="30"/>
                    </a:lnTo>
                    <a:lnTo>
                      <a:pt x="14" y="22"/>
                    </a:lnTo>
                    <a:lnTo>
                      <a:pt x="19" y="16"/>
                    </a:lnTo>
                    <a:lnTo>
                      <a:pt x="23" y="12"/>
                    </a:lnTo>
                    <a:lnTo>
                      <a:pt x="29" y="8"/>
                    </a:lnTo>
                    <a:lnTo>
                      <a:pt x="34" y="7"/>
                    </a:lnTo>
                    <a:lnTo>
                      <a:pt x="40" y="10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7" y="1"/>
                    </a:lnTo>
                    <a:lnTo>
                      <a:pt x="18" y="5"/>
                    </a:lnTo>
                    <a:lnTo>
                      <a:pt x="12" y="11"/>
                    </a:lnTo>
                    <a:lnTo>
                      <a:pt x="7" y="19"/>
                    </a:lnTo>
                    <a:lnTo>
                      <a:pt x="3" y="28"/>
                    </a:lnTo>
                    <a:lnTo>
                      <a:pt x="2" y="38"/>
                    </a:lnTo>
                    <a:lnTo>
                      <a:pt x="0" y="48"/>
                    </a:lnTo>
                    <a:lnTo>
                      <a:pt x="5" y="44"/>
                    </a:lnTo>
                    <a:lnTo>
                      <a:pt x="0" y="48"/>
                    </a:lnTo>
                    <a:lnTo>
                      <a:pt x="1" y="51"/>
                    </a:lnTo>
                    <a:lnTo>
                      <a:pt x="5" y="52"/>
                    </a:lnTo>
                    <a:lnTo>
                      <a:pt x="8" y="51"/>
                    </a:lnTo>
                    <a:lnTo>
                      <a:pt x="9" y="48"/>
                    </a:lnTo>
                    <a:lnTo>
                      <a:pt x="5" y="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90" name="Freeform 477"/>
              <p:cNvSpPr>
                <a:spLocks/>
              </p:cNvSpPr>
              <p:nvPr/>
            </p:nvSpPr>
            <p:spPr bwMode="auto">
              <a:xfrm>
                <a:off x="3005" y="2763"/>
                <a:ext cx="43" cy="32"/>
              </a:xfrm>
              <a:custGeom>
                <a:avLst/>
                <a:gdLst>
                  <a:gd name="T0" fmla="*/ 11 w 43"/>
                  <a:gd name="T1" fmla="*/ 27 h 32"/>
                  <a:gd name="T2" fmla="*/ 11 w 43"/>
                  <a:gd name="T3" fmla="*/ 27 h 32"/>
                  <a:gd name="T4" fmla="*/ 7 w 43"/>
                  <a:gd name="T5" fmla="*/ 23 h 32"/>
                  <a:gd name="T6" fmla="*/ 8 w 43"/>
                  <a:gd name="T7" fmla="*/ 19 h 32"/>
                  <a:gd name="T8" fmla="*/ 11 w 43"/>
                  <a:gd name="T9" fmla="*/ 16 h 32"/>
                  <a:gd name="T10" fmla="*/ 13 w 43"/>
                  <a:gd name="T11" fmla="*/ 13 h 32"/>
                  <a:gd name="T12" fmla="*/ 18 w 43"/>
                  <a:gd name="T13" fmla="*/ 11 h 32"/>
                  <a:gd name="T14" fmla="*/ 27 w 43"/>
                  <a:gd name="T15" fmla="*/ 10 h 32"/>
                  <a:gd name="T16" fmla="*/ 34 w 43"/>
                  <a:gd name="T17" fmla="*/ 8 h 32"/>
                  <a:gd name="T18" fmla="*/ 43 w 43"/>
                  <a:gd name="T19" fmla="*/ 7 h 32"/>
                  <a:gd name="T20" fmla="*/ 43 w 43"/>
                  <a:gd name="T21" fmla="*/ 0 h 32"/>
                  <a:gd name="T22" fmla="*/ 34 w 43"/>
                  <a:gd name="T23" fmla="*/ 1 h 32"/>
                  <a:gd name="T24" fmla="*/ 27 w 43"/>
                  <a:gd name="T25" fmla="*/ 2 h 32"/>
                  <a:gd name="T26" fmla="*/ 18 w 43"/>
                  <a:gd name="T27" fmla="*/ 4 h 32"/>
                  <a:gd name="T28" fmla="*/ 11 w 43"/>
                  <a:gd name="T29" fmla="*/ 6 h 32"/>
                  <a:gd name="T30" fmla="*/ 4 w 43"/>
                  <a:gd name="T31" fmla="*/ 11 h 32"/>
                  <a:gd name="T32" fmla="*/ 1 w 43"/>
                  <a:gd name="T33" fmla="*/ 17 h 32"/>
                  <a:gd name="T34" fmla="*/ 0 w 43"/>
                  <a:gd name="T35" fmla="*/ 23 h 32"/>
                  <a:gd name="T36" fmla="*/ 4 w 43"/>
                  <a:gd name="T37" fmla="*/ 32 h 32"/>
                  <a:gd name="T38" fmla="*/ 4 w 43"/>
                  <a:gd name="T39" fmla="*/ 32 h 32"/>
                  <a:gd name="T40" fmla="*/ 11 w 43"/>
                  <a:gd name="T41" fmla="*/ 27 h 3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3"/>
                  <a:gd name="T64" fmla="*/ 0 h 32"/>
                  <a:gd name="T65" fmla="*/ 43 w 43"/>
                  <a:gd name="T66" fmla="*/ 32 h 3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3" h="32">
                    <a:moveTo>
                      <a:pt x="11" y="27"/>
                    </a:moveTo>
                    <a:lnTo>
                      <a:pt x="11" y="27"/>
                    </a:lnTo>
                    <a:lnTo>
                      <a:pt x="7" y="23"/>
                    </a:lnTo>
                    <a:lnTo>
                      <a:pt x="8" y="19"/>
                    </a:lnTo>
                    <a:lnTo>
                      <a:pt x="11" y="16"/>
                    </a:lnTo>
                    <a:lnTo>
                      <a:pt x="13" y="13"/>
                    </a:lnTo>
                    <a:lnTo>
                      <a:pt x="18" y="11"/>
                    </a:lnTo>
                    <a:lnTo>
                      <a:pt x="27" y="10"/>
                    </a:lnTo>
                    <a:lnTo>
                      <a:pt x="34" y="8"/>
                    </a:lnTo>
                    <a:lnTo>
                      <a:pt x="43" y="7"/>
                    </a:lnTo>
                    <a:lnTo>
                      <a:pt x="43" y="0"/>
                    </a:lnTo>
                    <a:lnTo>
                      <a:pt x="34" y="1"/>
                    </a:lnTo>
                    <a:lnTo>
                      <a:pt x="27" y="2"/>
                    </a:lnTo>
                    <a:lnTo>
                      <a:pt x="18" y="4"/>
                    </a:lnTo>
                    <a:lnTo>
                      <a:pt x="11" y="6"/>
                    </a:lnTo>
                    <a:lnTo>
                      <a:pt x="4" y="11"/>
                    </a:lnTo>
                    <a:lnTo>
                      <a:pt x="1" y="17"/>
                    </a:lnTo>
                    <a:lnTo>
                      <a:pt x="0" y="23"/>
                    </a:lnTo>
                    <a:lnTo>
                      <a:pt x="4" y="32"/>
                    </a:lnTo>
                    <a:lnTo>
                      <a:pt x="1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91" name="Freeform 478"/>
              <p:cNvSpPr>
                <a:spLocks/>
              </p:cNvSpPr>
              <p:nvPr/>
            </p:nvSpPr>
            <p:spPr bwMode="auto">
              <a:xfrm>
                <a:off x="2999" y="2790"/>
                <a:ext cx="23" cy="39"/>
              </a:xfrm>
              <a:custGeom>
                <a:avLst/>
                <a:gdLst>
                  <a:gd name="T0" fmla="*/ 0 w 23"/>
                  <a:gd name="T1" fmla="*/ 39 h 39"/>
                  <a:gd name="T2" fmla="*/ 0 w 23"/>
                  <a:gd name="T3" fmla="*/ 39 h 39"/>
                  <a:gd name="T4" fmla="*/ 13 w 23"/>
                  <a:gd name="T5" fmla="*/ 35 h 39"/>
                  <a:gd name="T6" fmla="*/ 23 w 23"/>
                  <a:gd name="T7" fmla="*/ 25 h 39"/>
                  <a:gd name="T8" fmla="*/ 23 w 23"/>
                  <a:gd name="T9" fmla="*/ 13 h 39"/>
                  <a:gd name="T10" fmla="*/ 17 w 23"/>
                  <a:gd name="T11" fmla="*/ 0 h 39"/>
                  <a:gd name="T12" fmla="*/ 10 w 23"/>
                  <a:gd name="T13" fmla="*/ 5 h 39"/>
                  <a:gd name="T14" fmla="*/ 16 w 23"/>
                  <a:gd name="T15" fmla="*/ 16 h 39"/>
                  <a:gd name="T16" fmla="*/ 16 w 23"/>
                  <a:gd name="T17" fmla="*/ 23 h 39"/>
                  <a:gd name="T18" fmla="*/ 11 w 23"/>
                  <a:gd name="T19" fmla="*/ 28 h 39"/>
                  <a:gd name="T20" fmla="*/ 0 w 23"/>
                  <a:gd name="T21" fmla="*/ 31 h 39"/>
                  <a:gd name="T22" fmla="*/ 0 w 23"/>
                  <a:gd name="T23" fmla="*/ 31 h 39"/>
                  <a:gd name="T24" fmla="*/ 0 w 23"/>
                  <a:gd name="T25" fmla="*/ 39 h 3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3"/>
                  <a:gd name="T40" fmla="*/ 0 h 39"/>
                  <a:gd name="T41" fmla="*/ 23 w 23"/>
                  <a:gd name="T42" fmla="*/ 39 h 3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3" h="39">
                    <a:moveTo>
                      <a:pt x="0" y="39"/>
                    </a:moveTo>
                    <a:lnTo>
                      <a:pt x="0" y="39"/>
                    </a:lnTo>
                    <a:lnTo>
                      <a:pt x="13" y="35"/>
                    </a:lnTo>
                    <a:lnTo>
                      <a:pt x="23" y="25"/>
                    </a:lnTo>
                    <a:lnTo>
                      <a:pt x="23" y="13"/>
                    </a:lnTo>
                    <a:lnTo>
                      <a:pt x="17" y="0"/>
                    </a:lnTo>
                    <a:lnTo>
                      <a:pt x="10" y="5"/>
                    </a:lnTo>
                    <a:lnTo>
                      <a:pt x="16" y="16"/>
                    </a:lnTo>
                    <a:lnTo>
                      <a:pt x="16" y="23"/>
                    </a:lnTo>
                    <a:lnTo>
                      <a:pt x="11" y="28"/>
                    </a:lnTo>
                    <a:lnTo>
                      <a:pt x="0" y="31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92" name="Freeform 479"/>
              <p:cNvSpPr>
                <a:spLocks/>
              </p:cNvSpPr>
              <p:nvPr/>
            </p:nvSpPr>
            <p:spPr bwMode="auto">
              <a:xfrm>
                <a:off x="2963" y="2821"/>
                <a:ext cx="36" cy="52"/>
              </a:xfrm>
              <a:custGeom>
                <a:avLst/>
                <a:gdLst>
                  <a:gd name="T0" fmla="*/ 25 w 36"/>
                  <a:gd name="T1" fmla="*/ 50 h 52"/>
                  <a:gd name="T2" fmla="*/ 24 w 36"/>
                  <a:gd name="T3" fmla="*/ 44 h 52"/>
                  <a:gd name="T4" fmla="*/ 13 w 36"/>
                  <a:gd name="T5" fmla="*/ 37 h 52"/>
                  <a:gd name="T6" fmla="*/ 8 w 36"/>
                  <a:gd name="T7" fmla="*/ 30 h 52"/>
                  <a:gd name="T8" fmla="*/ 8 w 36"/>
                  <a:gd name="T9" fmla="*/ 25 h 52"/>
                  <a:gd name="T10" fmla="*/ 10 w 36"/>
                  <a:gd name="T11" fmla="*/ 21 h 52"/>
                  <a:gd name="T12" fmla="*/ 15 w 36"/>
                  <a:gd name="T13" fmla="*/ 16 h 52"/>
                  <a:gd name="T14" fmla="*/ 21 w 36"/>
                  <a:gd name="T15" fmla="*/ 13 h 52"/>
                  <a:gd name="T16" fmla="*/ 30 w 36"/>
                  <a:gd name="T17" fmla="*/ 10 h 52"/>
                  <a:gd name="T18" fmla="*/ 36 w 36"/>
                  <a:gd name="T19" fmla="*/ 8 h 52"/>
                  <a:gd name="T20" fmla="*/ 36 w 36"/>
                  <a:gd name="T21" fmla="*/ 0 h 52"/>
                  <a:gd name="T22" fmla="*/ 27 w 36"/>
                  <a:gd name="T23" fmla="*/ 3 h 52"/>
                  <a:gd name="T24" fmla="*/ 19 w 36"/>
                  <a:gd name="T25" fmla="*/ 5 h 52"/>
                  <a:gd name="T26" fmla="*/ 10 w 36"/>
                  <a:gd name="T27" fmla="*/ 9 h 52"/>
                  <a:gd name="T28" fmla="*/ 3 w 36"/>
                  <a:gd name="T29" fmla="*/ 16 h 52"/>
                  <a:gd name="T30" fmla="*/ 0 w 36"/>
                  <a:gd name="T31" fmla="*/ 25 h 52"/>
                  <a:gd name="T32" fmla="*/ 0 w 36"/>
                  <a:gd name="T33" fmla="*/ 32 h 52"/>
                  <a:gd name="T34" fmla="*/ 8 w 36"/>
                  <a:gd name="T35" fmla="*/ 42 h 52"/>
                  <a:gd name="T36" fmla="*/ 19 w 36"/>
                  <a:gd name="T37" fmla="*/ 52 h 52"/>
                  <a:gd name="T38" fmla="*/ 18 w 36"/>
                  <a:gd name="T39" fmla="*/ 46 h 52"/>
                  <a:gd name="T40" fmla="*/ 19 w 36"/>
                  <a:gd name="T41" fmla="*/ 52 h 52"/>
                  <a:gd name="T42" fmla="*/ 22 w 36"/>
                  <a:gd name="T43" fmla="*/ 52 h 52"/>
                  <a:gd name="T44" fmla="*/ 25 w 36"/>
                  <a:gd name="T45" fmla="*/ 49 h 52"/>
                  <a:gd name="T46" fmla="*/ 26 w 36"/>
                  <a:gd name="T47" fmla="*/ 47 h 52"/>
                  <a:gd name="T48" fmla="*/ 24 w 36"/>
                  <a:gd name="T49" fmla="*/ 44 h 52"/>
                  <a:gd name="T50" fmla="*/ 25 w 36"/>
                  <a:gd name="T51" fmla="*/ 50 h 5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6"/>
                  <a:gd name="T79" fmla="*/ 0 h 52"/>
                  <a:gd name="T80" fmla="*/ 36 w 36"/>
                  <a:gd name="T81" fmla="*/ 52 h 5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6" h="52">
                    <a:moveTo>
                      <a:pt x="25" y="50"/>
                    </a:moveTo>
                    <a:lnTo>
                      <a:pt x="24" y="44"/>
                    </a:lnTo>
                    <a:lnTo>
                      <a:pt x="13" y="37"/>
                    </a:lnTo>
                    <a:lnTo>
                      <a:pt x="8" y="30"/>
                    </a:lnTo>
                    <a:lnTo>
                      <a:pt x="8" y="25"/>
                    </a:lnTo>
                    <a:lnTo>
                      <a:pt x="10" y="21"/>
                    </a:lnTo>
                    <a:lnTo>
                      <a:pt x="15" y="16"/>
                    </a:lnTo>
                    <a:lnTo>
                      <a:pt x="21" y="13"/>
                    </a:lnTo>
                    <a:lnTo>
                      <a:pt x="30" y="10"/>
                    </a:lnTo>
                    <a:lnTo>
                      <a:pt x="36" y="8"/>
                    </a:lnTo>
                    <a:lnTo>
                      <a:pt x="36" y="0"/>
                    </a:lnTo>
                    <a:lnTo>
                      <a:pt x="27" y="3"/>
                    </a:lnTo>
                    <a:lnTo>
                      <a:pt x="19" y="5"/>
                    </a:lnTo>
                    <a:lnTo>
                      <a:pt x="10" y="9"/>
                    </a:lnTo>
                    <a:lnTo>
                      <a:pt x="3" y="16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8" y="42"/>
                    </a:lnTo>
                    <a:lnTo>
                      <a:pt x="19" y="52"/>
                    </a:lnTo>
                    <a:lnTo>
                      <a:pt x="18" y="46"/>
                    </a:lnTo>
                    <a:lnTo>
                      <a:pt x="19" y="52"/>
                    </a:lnTo>
                    <a:lnTo>
                      <a:pt x="22" y="52"/>
                    </a:lnTo>
                    <a:lnTo>
                      <a:pt x="25" y="49"/>
                    </a:lnTo>
                    <a:lnTo>
                      <a:pt x="26" y="47"/>
                    </a:lnTo>
                    <a:lnTo>
                      <a:pt x="24" y="44"/>
                    </a:lnTo>
                    <a:lnTo>
                      <a:pt x="25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93" name="Freeform 480"/>
              <p:cNvSpPr>
                <a:spLocks/>
              </p:cNvSpPr>
              <p:nvPr/>
            </p:nvSpPr>
            <p:spPr bwMode="auto">
              <a:xfrm>
                <a:off x="2970" y="2867"/>
                <a:ext cx="18" cy="43"/>
              </a:xfrm>
              <a:custGeom>
                <a:avLst/>
                <a:gdLst>
                  <a:gd name="T0" fmla="*/ 14 w 18"/>
                  <a:gd name="T1" fmla="*/ 36 h 43"/>
                  <a:gd name="T2" fmla="*/ 14 w 18"/>
                  <a:gd name="T3" fmla="*/ 36 h 43"/>
                  <a:gd name="T4" fmla="*/ 8 w 18"/>
                  <a:gd name="T5" fmla="*/ 31 h 43"/>
                  <a:gd name="T6" fmla="*/ 7 w 18"/>
                  <a:gd name="T7" fmla="*/ 24 h 43"/>
                  <a:gd name="T8" fmla="*/ 11 w 18"/>
                  <a:gd name="T9" fmla="*/ 15 h 43"/>
                  <a:gd name="T10" fmla="*/ 18 w 18"/>
                  <a:gd name="T11" fmla="*/ 4 h 43"/>
                  <a:gd name="T12" fmla="*/ 11 w 18"/>
                  <a:gd name="T13" fmla="*/ 0 h 43"/>
                  <a:gd name="T14" fmla="*/ 3 w 18"/>
                  <a:gd name="T15" fmla="*/ 13 h 43"/>
                  <a:gd name="T16" fmla="*/ 0 w 18"/>
                  <a:gd name="T17" fmla="*/ 24 h 43"/>
                  <a:gd name="T18" fmla="*/ 1 w 18"/>
                  <a:gd name="T19" fmla="*/ 34 h 43"/>
                  <a:gd name="T20" fmla="*/ 9 w 18"/>
                  <a:gd name="T21" fmla="*/ 43 h 43"/>
                  <a:gd name="T22" fmla="*/ 9 w 18"/>
                  <a:gd name="T23" fmla="*/ 43 h 43"/>
                  <a:gd name="T24" fmla="*/ 14 w 18"/>
                  <a:gd name="T25" fmla="*/ 36 h 4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43"/>
                  <a:gd name="T41" fmla="*/ 18 w 18"/>
                  <a:gd name="T42" fmla="*/ 43 h 4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43">
                    <a:moveTo>
                      <a:pt x="14" y="36"/>
                    </a:moveTo>
                    <a:lnTo>
                      <a:pt x="14" y="36"/>
                    </a:lnTo>
                    <a:lnTo>
                      <a:pt x="8" y="31"/>
                    </a:lnTo>
                    <a:lnTo>
                      <a:pt x="7" y="24"/>
                    </a:lnTo>
                    <a:lnTo>
                      <a:pt x="11" y="15"/>
                    </a:lnTo>
                    <a:lnTo>
                      <a:pt x="18" y="4"/>
                    </a:lnTo>
                    <a:lnTo>
                      <a:pt x="11" y="0"/>
                    </a:lnTo>
                    <a:lnTo>
                      <a:pt x="3" y="13"/>
                    </a:lnTo>
                    <a:lnTo>
                      <a:pt x="0" y="24"/>
                    </a:lnTo>
                    <a:lnTo>
                      <a:pt x="1" y="34"/>
                    </a:lnTo>
                    <a:lnTo>
                      <a:pt x="9" y="43"/>
                    </a:lnTo>
                    <a:lnTo>
                      <a:pt x="14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94" name="Freeform 481"/>
              <p:cNvSpPr>
                <a:spLocks/>
              </p:cNvSpPr>
              <p:nvPr/>
            </p:nvSpPr>
            <p:spPr bwMode="auto">
              <a:xfrm>
                <a:off x="2976" y="2903"/>
                <a:ext cx="16" cy="31"/>
              </a:xfrm>
              <a:custGeom>
                <a:avLst/>
                <a:gdLst>
                  <a:gd name="T0" fmla="*/ 7 w 16"/>
                  <a:gd name="T1" fmla="*/ 31 h 31"/>
                  <a:gd name="T2" fmla="*/ 7 w 16"/>
                  <a:gd name="T3" fmla="*/ 31 h 31"/>
                  <a:gd name="T4" fmla="*/ 12 w 16"/>
                  <a:gd name="T5" fmla="*/ 23 h 31"/>
                  <a:gd name="T6" fmla="*/ 16 w 16"/>
                  <a:gd name="T7" fmla="*/ 16 h 31"/>
                  <a:gd name="T8" fmla="*/ 16 w 16"/>
                  <a:gd name="T9" fmla="*/ 9 h 31"/>
                  <a:gd name="T10" fmla="*/ 8 w 16"/>
                  <a:gd name="T11" fmla="*/ 0 h 31"/>
                  <a:gd name="T12" fmla="*/ 3 w 16"/>
                  <a:gd name="T13" fmla="*/ 7 h 31"/>
                  <a:gd name="T14" fmla="*/ 8 w 16"/>
                  <a:gd name="T15" fmla="*/ 11 h 31"/>
                  <a:gd name="T16" fmla="*/ 8 w 16"/>
                  <a:gd name="T17" fmla="*/ 14 h 31"/>
                  <a:gd name="T18" fmla="*/ 5 w 16"/>
                  <a:gd name="T19" fmla="*/ 18 h 31"/>
                  <a:gd name="T20" fmla="*/ 0 w 16"/>
                  <a:gd name="T21" fmla="*/ 26 h 31"/>
                  <a:gd name="T22" fmla="*/ 0 w 16"/>
                  <a:gd name="T23" fmla="*/ 26 h 31"/>
                  <a:gd name="T24" fmla="*/ 7 w 16"/>
                  <a:gd name="T25" fmla="*/ 31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31"/>
                  <a:gd name="T41" fmla="*/ 16 w 16"/>
                  <a:gd name="T42" fmla="*/ 31 h 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31">
                    <a:moveTo>
                      <a:pt x="7" y="31"/>
                    </a:moveTo>
                    <a:lnTo>
                      <a:pt x="7" y="31"/>
                    </a:lnTo>
                    <a:lnTo>
                      <a:pt x="12" y="23"/>
                    </a:lnTo>
                    <a:lnTo>
                      <a:pt x="16" y="16"/>
                    </a:lnTo>
                    <a:lnTo>
                      <a:pt x="16" y="9"/>
                    </a:lnTo>
                    <a:lnTo>
                      <a:pt x="8" y="0"/>
                    </a:lnTo>
                    <a:lnTo>
                      <a:pt x="3" y="7"/>
                    </a:lnTo>
                    <a:lnTo>
                      <a:pt x="8" y="11"/>
                    </a:lnTo>
                    <a:lnTo>
                      <a:pt x="8" y="14"/>
                    </a:lnTo>
                    <a:lnTo>
                      <a:pt x="5" y="18"/>
                    </a:lnTo>
                    <a:lnTo>
                      <a:pt x="0" y="26"/>
                    </a:lnTo>
                    <a:lnTo>
                      <a:pt x="7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95" name="Freeform 482"/>
              <p:cNvSpPr>
                <a:spLocks/>
              </p:cNvSpPr>
              <p:nvPr/>
            </p:nvSpPr>
            <p:spPr bwMode="auto">
              <a:xfrm>
                <a:off x="2972" y="2929"/>
                <a:ext cx="32" cy="40"/>
              </a:xfrm>
              <a:custGeom>
                <a:avLst/>
                <a:gdLst>
                  <a:gd name="T0" fmla="*/ 32 w 32"/>
                  <a:gd name="T1" fmla="*/ 39 h 40"/>
                  <a:gd name="T2" fmla="*/ 28 w 32"/>
                  <a:gd name="T3" fmla="*/ 33 h 40"/>
                  <a:gd name="T4" fmla="*/ 11 w 32"/>
                  <a:gd name="T5" fmla="*/ 30 h 40"/>
                  <a:gd name="T6" fmla="*/ 7 w 32"/>
                  <a:gd name="T7" fmla="*/ 23 h 40"/>
                  <a:gd name="T8" fmla="*/ 7 w 32"/>
                  <a:gd name="T9" fmla="*/ 12 h 40"/>
                  <a:gd name="T10" fmla="*/ 11 w 32"/>
                  <a:gd name="T11" fmla="*/ 5 h 40"/>
                  <a:gd name="T12" fmla="*/ 4 w 32"/>
                  <a:gd name="T13" fmla="*/ 0 h 40"/>
                  <a:gd name="T14" fmla="*/ 0 w 32"/>
                  <a:gd name="T15" fmla="*/ 12 h 40"/>
                  <a:gd name="T16" fmla="*/ 0 w 32"/>
                  <a:gd name="T17" fmla="*/ 25 h 40"/>
                  <a:gd name="T18" fmla="*/ 9 w 32"/>
                  <a:gd name="T19" fmla="*/ 38 h 40"/>
                  <a:gd name="T20" fmla="*/ 28 w 32"/>
                  <a:gd name="T21" fmla="*/ 40 h 40"/>
                  <a:gd name="T22" fmla="*/ 24 w 32"/>
                  <a:gd name="T23" fmla="*/ 34 h 40"/>
                  <a:gd name="T24" fmla="*/ 28 w 32"/>
                  <a:gd name="T25" fmla="*/ 40 h 40"/>
                  <a:gd name="T26" fmla="*/ 30 w 32"/>
                  <a:gd name="T27" fmla="*/ 39 h 40"/>
                  <a:gd name="T28" fmla="*/ 32 w 32"/>
                  <a:gd name="T29" fmla="*/ 36 h 40"/>
                  <a:gd name="T30" fmla="*/ 30 w 32"/>
                  <a:gd name="T31" fmla="*/ 34 h 40"/>
                  <a:gd name="T32" fmla="*/ 28 w 32"/>
                  <a:gd name="T33" fmla="*/ 33 h 40"/>
                  <a:gd name="T34" fmla="*/ 32 w 32"/>
                  <a:gd name="T35" fmla="*/ 39 h 4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2"/>
                  <a:gd name="T55" fmla="*/ 0 h 40"/>
                  <a:gd name="T56" fmla="*/ 32 w 32"/>
                  <a:gd name="T57" fmla="*/ 40 h 4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2" h="40">
                    <a:moveTo>
                      <a:pt x="32" y="39"/>
                    </a:moveTo>
                    <a:lnTo>
                      <a:pt x="28" y="33"/>
                    </a:lnTo>
                    <a:lnTo>
                      <a:pt x="11" y="30"/>
                    </a:lnTo>
                    <a:lnTo>
                      <a:pt x="7" y="23"/>
                    </a:lnTo>
                    <a:lnTo>
                      <a:pt x="7" y="12"/>
                    </a:lnTo>
                    <a:lnTo>
                      <a:pt x="11" y="5"/>
                    </a:lnTo>
                    <a:lnTo>
                      <a:pt x="4" y="0"/>
                    </a:lnTo>
                    <a:lnTo>
                      <a:pt x="0" y="12"/>
                    </a:lnTo>
                    <a:lnTo>
                      <a:pt x="0" y="25"/>
                    </a:lnTo>
                    <a:lnTo>
                      <a:pt x="9" y="38"/>
                    </a:lnTo>
                    <a:lnTo>
                      <a:pt x="28" y="40"/>
                    </a:lnTo>
                    <a:lnTo>
                      <a:pt x="24" y="34"/>
                    </a:lnTo>
                    <a:lnTo>
                      <a:pt x="28" y="40"/>
                    </a:lnTo>
                    <a:lnTo>
                      <a:pt x="30" y="39"/>
                    </a:lnTo>
                    <a:lnTo>
                      <a:pt x="32" y="36"/>
                    </a:lnTo>
                    <a:lnTo>
                      <a:pt x="30" y="34"/>
                    </a:lnTo>
                    <a:lnTo>
                      <a:pt x="28" y="33"/>
                    </a:lnTo>
                    <a:lnTo>
                      <a:pt x="32" y="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96" name="Freeform 483"/>
              <p:cNvSpPr>
                <a:spLocks/>
              </p:cNvSpPr>
              <p:nvPr/>
            </p:nvSpPr>
            <p:spPr bwMode="auto">
              <a:xfrm>
                <a:off x="2978" y="2963"/>
                <a:ext cx="26" cy="35"/>
              </a:xfrm>
              <a:custGeom>
                <a:avLst/>
                <a:gdLst>
                  <a:gd name="T0" fmla="*/ 10 w 26"/>
                  <a:gd name="T1" fmla="*/ 35 h 35"/>
                  <a:gd name="T2" fmla="*/ 10 w 26"/>
                  <a:gd name="T3" fmla="*/ 35 h 35"/>
                  <a:gd name="T4" fmla="*/ 10 w 26"/>
                  <a:gd name="T5" fmla="*/ 29 h 35"/>
                  <a:gd name="T6" fmla="*/ 12 w 26"/>
                  <a:gd name="T7" fmla="*/ 24 h 35"/>
                  <a:gd name="T8" fmla="*/ 18 w 26"/>
                  <a:gd name="T9" fmla="*/ 16 h 35"/>
                  <a:gd name="T10" fmla="*/ 26 w 26"/>
                  <a:gd name="T11" fmla="*/ 5 h 35"/>
                  <a:gd name="T12" fmla="*/ 18 w 26"/>
                  <a:gd name="T13" fmla="*/ 0 h 35"/>
                  <a:gd name="T14" fmla="*/ 11 w 26"/>
                  <a:gd name="T15" fmla="*/ 11 h 35"/>
                  <a:gd name="T16" fmla="*/ 5 w 26"/>
                  <a:gd name="T17" fmla="*/ 19 h 35"/>
                  <a:gd name="T18" fmla="*/ 3 w 26"/>
                  <a:gd name="T19" fmla="*/ 27 h 35"/>
                  <a:gd name="T20" fmla="*/ 0 w 26"/>
                  <a:gd name="T21" fmla="*/ 35 h 35"/>
                  <a:gd name="T22" fmla="*/ 0 w 26"/>
                  <a:gd name="T23" fmla="*/ 35 h 35"/>
                  <a:gd name="T24" fmla="*/ 10 w 26"/>
                  <a:gd name="T25" fmla="*/ 35 h 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6"/>
                  <a:gd name="T40" fmla="*/ 0 h 35"/>
                  <a:gd name="T41" fmla="*/ 26 w 26"/>
                  <a:gd name="T42" fmla="*/ 35 h 3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6" h="35">
                    <a:moveTo>
                      <a:pt x="10" y="35"/>
                    </a:moveTo>
                    <a:lnTo>
                      <a:pt x="10" y="35"/>
                    </a:lnTo>
                    <a:lnTo>
                      <a:pt x="10" y="29"/>
                    </a:lnTo>
                    <a:lnTo>
                      <a:pt x="12" y="24"/>
                    </a:lnTo>
                    <a:lnTo>
                      <a:pt x="18" y="16"/>
                    </a:lnTo>
                    <a:lnTo>
                      <a:pt x="26" y="5"/>
                    </a:lnTo>
                    <a:lnTo>
                      <a:pt x="18" y="0"/>
                    </a:lnTo>
                    <a:lnTo>
                      <a:pt x="11" y="11"/>
                    </a:lnTo>
                    <a:lnTo>
                      <a:pt x="5" y="19"/>
                    </a:lnTo>
                    <a:lnTo>
                      <a:pt x="3" y="27"/>
                    </a:lnTo>
                    <a:lnTo>
                      <a:pt x="0" y="35"/>
                    </a:lnTo>
                    <a:lnTo>
                      <a:pt x="10" y="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97" name="Freeform 484"/>
              <p:cNvSpPr>
                <a:spLocks/>
              </p:cNvSpPr>
              <p:nvPr/>
            </p:nvSpPr>
            <p:spPr bwMode="auto">
              <a:xfrm>
                <a:off x="2978" y="2998"/>
                <a:ext cx="14" cy="39"/>
              </a:xfrm>
              <a:custGeom>
                <a:avLst/>
                <a:gdLst>
                  <a:gd name="T0" fmla="*/ 7 w 14"/>
                  <a:gd name="T1" fmla="*/ 30 h 39"/>
                  <a:gd name="T2" fmla="*/ 11 w 14"/>
                  <a:gd name="T3" fmla="*/ 36 h 39"/>
                  <a:gd name="T4" fmla="*/ 14 w 14"/>
                  <a:gd name="T5" fmla="*/ 27 h 39"/>
                  <a:gd name="T6" fmla="*/ 11 w 14"/>
                  <a:gd name="T7" fmla="*/ 17 h 39"/>
                  <a:gd name="T8" fmla="*/ 10 w 14"/>
                  <a:gd name="T9" fmla="*/ 8 h 39"/>
                  <a:gd name="T10" fmla="*/ 10 w 14"/>
                  <a:gd name="T11" fmla="*/ 0 h 39"/>
                  <a:gd name="T12" fmla="*/ 0 w 14"/>
                  <a:gd name="T13" fmla="*/ 0 h 39"/>
                  <a:gd name="T14" fmla="*/ 3 w 14"/>
                  <a:gd name="T15" fmla="*/ 8 h 39"/>
                  <a:gd name="T16" fmla="*/ 4 w 14"/>
                  <a:gd name="T17" fmla="*/ 17 h 39"/>
                  <a:gd name="T18" fmla="*/ 4 w 14"/>
                  <a:gd name="T19" fmla="*/ 27 h 39"/>
                  <a:gd name="T20" fmla="*/ 4 w 14"/>
                  <a:gd name="T21" fmla="*/ 33 h 39"/>
                  <a:gd name="T22" fmla="*/ 7 w 14"/>
                  <a:gd name="T23" fmla="*/ 39 h 39"/>
                  <a:gd name="T24" fmla="*/ 4 w 14"/>
                  <a:gd name="T25" fmla="*/ 33 h 39"/>
                  <a:gd name="T26" fmla="*/ 4 w 14"/>
                  <a:gd name="T27" fmla="*/ 37 h 39"/>
                  <a:gd name="T28" fmla="*/ 6 w 14"/>
                  <a:gd name="T29" fmla="*/ 38 h 39"/>
                  <a:gd name="T30" fmla="*/ 10 w 14"/>
                  <a:gd name="T31" fmla="*/ 38 h 39"/>
                  <a:gd name="T32" fmla="*/ 11 w 14"/>
                  <a:gd name="T33" fmla="*/ 36 h 39"/>
                  <a:gd name="T34" fmla="*/ 7 w 14"/>
                  <a:gd name="T35" fmla="*/ 30 h 3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"/>
                  <a:gd name="T55" fmla="*/ 0 h 39"/>
                  <a:gd name="T56" fmla="*/ 14 w 14"/>
                  <a:gd name="T57" fmla="*/ 39 h 3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" h="39">
                    <a:moveTo>
                      <a:pt x="7" y="30"/>
                    </a:moveTo>
                    <a:lnTo>
                      <a:pt x="11" y="36"/>
                    </a:lnTo>
                    <a:lnTo>
                      <a:pt x="14" y="27"/>
                    </a:lnTo>
                    <a:lnTo>
                      <a:pt x="11" y="17"/>
                    </a:lnTo>
                    <a:lnTo>
                      <a:pt x="10" y="8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3" y="8"/>
                    </a:lnTo>
                    <a:lnTo>
                      <a:pt x="4" y="17"/>
                    </a:lnTo>
                    <a:lnTo>
                      <a:pt x="4" y="27"/>
                    </a:lnTo>
                    <a:lnTo>
                      <a:pt x="4" y="33"/>
                    </a:lnTo>
                    <a:lnTo>
                      <a:pt x="7" y="39"/>
                    </a:lnTo>
                    <a:lnTo>
                      <a:pt x="4" y="33"/>
                    </a:lnTo>
                    <a:lnTo>
                      <a:pt x="4" y="37"/>
                    </a:lnTo>
                    <a:lnTo>
                      <a:pt x="6" y="38"/>
                    </a:lnTo>
                    <a:lnTo>
                      <a:pt x="10" y="38"/>
                    </a:lnTo>
                    <a:lnTo>
                      <a:pt x="11" y="36"/>
                    </a:lnTo>
                    <a:lnTo>
                      <a:pt x="7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98" name="Freeform 485"/>
              <p:cNvSpPr>
                <a:spLocks/>
              </p:cNvSpPr>
              <p:nvPr/>
            </p:nvSpPr>
            <p:spPr bwMode="auto">
              <a:xfrm>
                <a:off x="2985" y="3028"/>
                <a:ext cx="20" cy="14"/>
              </a:xfrm>
              <a:custGeom>
                <a:avLst/>
                <a:gdLst>
                  <a:gd name="T0" fmla="*/ 20 w 20"/>
                  <a:gd name="T1" fmla="*/ 14 h 14"/>
                  <a:gd name="T2" fmla="*/ 20 w 20"/>
                  <a:gd name="T3" fmla="*/ 14 h 14"/>
                  <a:gd name="T4" fmla="*/ 19 w 20"/>
                  <a:gd name="T5" fmla="*/ 8 h 14"/>
                  <a:gd name="T6" fmla="*/ 13 w 20"/>
                  <a:gd name="T7" fmla="*/ 3 h 14"/>
                  <a:gd name="T8" fmla="*/ 7 w 20"/>
                  <a:gd name="T9" fmla="*/ 2 h 14"/>
                  <a:gd name="T10" fmla="*/ 0 w 20"/>
                  <a:gd name="T11" fmla="*/ 0 h 14"/>
                  <a:gd name="T12" fmla="*/ 0 w 20"/>
                  <a:gd name="T13" fmla="*/ 9 h 14"/>
                  <a:gd name="T14" fmla="*/ 7 w 20"/>
                  <a:gd name="T15" fmla="*/ 9 h 14"/>
                  <a:gd name="T16" fmla="*/ 10 w 20"/>
                  <a:gd name="T17" fmla="*/ 11 h 14"/>
                  <a:gd name="T18" fmla="*/ 11 w 20"/>
                  <a:gd name="T19" fmla="*/ 13 h 14"/>
                  <a:gd name="T20" fmla="*/ 13 w 20"/>
                  <a:gd name="T21" fmla="*/ 14 h 14"/>
                  <a:gd name="T22" fmla="*/ 13 w 20"/>
                  <a:gd name="T23" fmla="*/ 14 h 14"/>
                  <a:gd name="T24" fmla="*/ 20 w 20"/>
                  <a:gd name="T25" fmla="*/ 14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"/>
                  <a:gd name="T40" fmla="*/ 0 h 14"/>
                  <a:gd name="T41" fmla="*/ 20 w 20"/>
                  <a:gd name="T42" fmla="*/ 14 h 1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" h="14">
                    <a:moveTo>
                      <a:pt x="20" y="14"/>
                    </a:moveTo>
                    <a:lnTo>
                      <a:pt x="20" y="14"/>
                    </a:lnTo>
                    <a:lnTo>
                      <a:pt x="19" y="8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7" y="9"/>
                    </a:lnTo>
                    <a:lnTo>
                      <a:pt x="10" y="11"/>
                    </a:lnTo>
                    <a:lnTo>
                      <a:pt x="11" y="13"/>
                    </a:lnTo>
                    <a:lnTo>
                      <a:pt x="13" y="14"/>
                    </a:lnTo>
                    <a:lnTo>
                      <a:pt x="2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99" name="Freeform 486"/>
              <p:cNvSpPr>
                <a:spLocks/>
              </p:cNvSpPr>
              <p:nvPr/>
            </p:nvSpPr>
            <p:spPr bwMode="auto">
              <a:xfrm>
                <a:off x="2996" y="3042"/>
                <a:ext cx="27" cy="42"/>
              </a:xfrm>
              <a:custGeom>
                <a:avLst/>
                <a:gdLst>
                  <a:gd name="T0" fmla="*/ 25 w 27"/>
                  <a:gd name="T1" fmla="*/ 34 h 42"/>
                  <a:gd name="T2" fmla="*/ 22 w 27"/>
                  <a:gd name="T3" fmla="*/ 32 h 42"/>
                  <a:gd name="T4" fmla="*/ 14 w 27"/>
                  <a:gd name="T5" fmla="*/ 29 h 42"/>
                  <a:gd name="T6" fmla="*/ 10 w 27"/>
                  <a:gd name="T7" fmla="*/ 20 h 42"/>
                  <a:gd name="T8" fmla="*/ 10 w 27"/>
                  <a:gd name="T9" fmla="*/ 9 h 42"/>
                  <a:gd name="T10" fmla="*/ 9 w 27"/>
                  <a:gd name="T11" fmla="*/ 0 h 42"/>
                  <a:gd name="T12" fmla="*/ 2 w 27"/>
                  <a:gd name="T13" fmla="*/ 0 h 42"/>
                  <a:gd name="T14" fmla="*/ 0 w 27"/>
                  <a:gd name="T15" fmla="*/ 9 h 42"/>
                  <a:gd name="T16" fmla="*/ 3 w 27"/>
                  <a:gd name="T17" fmla="*/ 22 h 42"/>
                  <a:gd name="T18" fmla="*/ 9 w 27"/>
                  <a:gd name="T19" fmla="*/ 34 h 42"/>
                  <a:gd name="T20" fmla="*/ 22 w 27"/>
                  <a:gd name="T21" fmla="*/ 42 h 42"/>
                  <a:gd name="T22" fmla="*/ 20 w 27"/>
                  <a:gd name="T23" fmla="*/ 39 h 42"/>
                  <a:gd name="T24" fmla="*/ 22 w 27"/>
                  <a:gd name="T25" fmla="*/ 42 h 42"/>
                  <a:gd name="T26" fmla="*/ 26 w 27"/>
                  <a:gd name="T27" fmla="*/ 40 h 42"/>
                  <a:gd name="T28" fmla="*/ 27 w 27"/>
                  <a:gd name="T29" fmla="*/ 37 h 42"/>
                  <a:gd name="T30" fmla="*/ 26 w 27"/>
                  <a:gd name="T31" fmla="*/ 33 h 42"/>
                  <a:gd name="T32" fmla="*/ 22 w 27"/>
                  <a:gd name="T33" fmla="*/ 32 h 42"/>
                  <a:gd name="T34" fmla="*/ 25 w 27"/>
                  <a:gd name="T35" fmla="*/ 34 h 4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7"/>
                  <a:gd name="T55" fmla="*/ 0 h 42"/>
                  <a:gd name="T56" fmla="*/ 27 w 27"/>
                  <a:gd name="T57" fmla="*/ 42 h 4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7" h="42">
                    <a:moveTo>
                      <a:pt x="25" y="34"/>
                    </a:moveTo>
                    <a:lnTo>
                      <a:pt x="22" y="32"/>
                    </a:lnTo>
                    <a:lnTo>
                      <a:pt x="14" y="29"/>
                    </a:lnTo>
                    <a:lnTo>
                      <a:pt x="10" y="20"/>
                    </a:lnTo>
                    <a:lnTo>
                      <a:pt x="10" y="9"/>
                    </a:lnTo>
                    <a:lnTo>
                      <a:pt x="9" y="0"/>
                    </a:lnTo>
                    <a:lnTo>
                      <a:pt x="2" y="0"/>
                    </a:lnTo>
                    <a:lnTo>
                      <a:pt x="0" y="9"/>
                    </a:lnTo>
                    <a:lnTo>
                      <a:pt x="3" y="22"/>
                    </a:lnTo>
                    <a:lnTo>
                      <a:pt x="9" y="34"/>
                    </a:lnTo>
                    <a:lnTo>
                      <a:pt x="22" y="42"/>
                    </a:lnTo>
                    <a:lnTo>
                      <a:pt x="20" y="39"/>
                    </a:lnTo>
                    <a:lnTo>
                      <a:pt x="22" y="42"/>
                    </a:lnTo>
                    <a:lnTo>
                      <a:pt x="26" y="40"/>
                    </a:lnTo>
                    <a:lnTo>
                      <a:pt x="27" y="37"/>
                    </a:lnTo>
                    <a:lnTo>
                      <a:pt x="26" y="33"/>
                    </a:lnTo>
                    <a:lnTo>
                      <a:pt x="22" y="32"/>
                    </a:lnTo>
                    <a:lnTo>
                      <a:pt x="25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00" name="Freeform 487"/>
              <p:cNvSpPr>
                <a:spLocks/>
              </p:cNvSpPr>
              <p:nvPr/>
            </p:nvSpPr>
            <p:spPr bwMode="auto">
              <a:xfrm>
                <a:off x="3016" y="3076"/>
                <a:ext cx="47" cy="41"/>
              </a:xfrm>
              <a:custGeom>
                <a:avLst/>
                <a:gdLst>
                  <a:gd name="T0" fmla="*/ 47 w 47"/>
                  <a:gd name="T1" fmla="*/ 36 h 41"/>
                  <a:gd name="T2" fmla="*/ 45 w 47"/>
                  <a:gd name="T3" fmla="*/ 33 h 41"/>
                  <a:gd name="T4" fmla="*/ 40 w 47"/>
                  <a:gd name="T5" fmla="*/ 31 h 41"/>
                  <a:gd name="T6" fmla="*/ 34 w 47"/>
                  <a:gd name="T7" fmla="*/ 28 h 41"/>
                  <a:gd name="T8" fmla="*/ 30 w 47"/>
                  <a:gd name="T9" fmla="*/ 25 h 41"/>
                  <a:gd name="T10" fmla="*/ 26 w 47"/>
                  <a:gd name="T11" fmla="*/ 21 h 41"/>
                  <a:gd name="T12" fmla="*/ 19 w 47"/>
                  <a:gd name="T13" fmla="*/ 16 h 41"/>
                  <a:gd name="T14" fmla="*/ 15 w 47"/>
                  <a:gd name="T15" fmla="*/ 11 h 41"/>
                  <a:gd name="T16" fmla="*/ 10 w 47"/>
                  <a:gd name="T17" fmla="*/ 5 h 41"/>
                  <a:gd name="T18" fmla="*/ 5 w 47"/>
                  <a:gd name="T19" fmla="*/ 0 h 41"/>
                  <a:gd name="T20" fmla="*/ 0 w 47"/>
                  <a:gd name="T21" fmla="*/ 5 h 41"/>
                  <a:gd name="T22" fmla="*/ 5 w 47"/>
                  <a:gd name="T23" fmla="*/ 10 h 41"/>
                  <a:gd name="T24" fmla="*/ 10 w 47"/>
                  <a:gd name="T25" fmla="*/ 16 h 41"/>
                  <a:gd name="T26" fmla="*/ 15 w 47"/>
                  <a:gd name="T27" fmla="*/ 21 h 41"/>
                  <a:gd name="T28" fmla="*/ 21 w 47"/>
                  <a:gd name="T29" fmla="*/ 26 h 41"/>
                  <a:gd name="T30" fmla="*/ 26 w 47"/>
                  <a:gd name="T31" fmla="*/ 32 h 41"/>
                  <a:gd name="T32" fmla="*/ 32 w 47"/>
                  <a:gd name="T33" fmla="*/ 36 h 41"/>
                  <a:gd name="T34" fmla="*/ 38 w 47"/>
                  <a:gd name="T35" fmla="*/ 38 h 41"/>
                  <a:gd name="T36" fmla="*/ 43 w 47"/>
                  <a:gd name="T37" fmla="*/ 41 h 41"/>
                  <a:gd name="T38" fmla="*/ 40 w 47"/>
                  <a:gd name="T39" fmla="*/ 38 h 41"/>
                  <a:gd name="T40" fmla="*/ 43 w 47"/>
                  <a:gd name="T41" fmla="*/ 41 h 41"/>
                  <a:gd name="T42" fmla="*/ 46 w 47"/>
                  <a:gd name="T43" fmla="*/ 41 h 41"/>
                  <a:gd name="T44" fmla="*/ 47 w 47"/>
                  <a:gd name="T45" fmla="*/ 38 h 41"/>
                  <a:gd name="T46" fmla="*/ 47 w 47"/>
                  <a:gd name="T47" fmla="*/ 34 h 41"/>
                  <a:gd name="T48" fmla="*/ 45 w 47"/>
                  <a:gd name="T49" fmla="*/ 33 h 41"/>
                  <a:gd name="T50" fmla="*/ 47 w 47"/>
                  <a:gd name="T51" fmla="*/ 36 h 4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7"/>
                  <a:gd name="T79" fmla="*/ 0 h 41"/>
                  <a:gd name="T80" fmla="*/ 47 w 47"/>
                  <a:gd name="T81" fmla="*/ 41 h 4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7" h="41">
                    <a:moveTo>
                      <a:pt x="47" y="36"/>
                    </a:moveTo>
                    <a:lnTo>
                      <a:pt x="45" y="33"/>
                    </a:lnTo>
                    <a:lnTo>
                      <a:pt x="40" y="31"/>
                    </a:lnTo>
                    <a:lnTo>
                      <a:pt x="34" y="28"/>
                    </a:lnTo>
                    <a:lnTo>
                      <a:pt x="30" y="25"/>
                    </a:lnTo>
                    <a:lnTo>
                      <a:pt x="26" y="21"/>
                    </a:lnTo>
                    <a:lnTo>
                      <a:pt x="19" y="16"/>
                    </a:lnTo>
                    <a:lnTo>
                      <a:pt x="15" y="11"/>
                    </a:lnTo>
                    <a:lnTo>
                      <a:pt x="10" y="5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5" y="10"/>
                    </a:lnTo>
                    <a:lnTo>
                      <a:pt x="10" y="16"/>
                    </a:lnTo>
                    <a:lnTo>
                      <a:pt x="15" y="21"/>
                    </a:lnTo>
                    <a:lnTo>
                      <a:pt x="21" y="26"/>
                    </a:lnTo>
                    <a:lnTo>
                      <a:pt x="26" y="32"/>
                    </a:lnTo>
                    <a:lnTo>
                      <a:pt x="32" y="36"/>
                    </a:lnTo>
                    <a:lnTo>
                      <a:pt x="38" y="38"/>
                    </a:lnTo>
                    <a:lnTo>
                      <a:pt x="43" y="41"/>
                    </a:lnTo>
                    <a:lnTo>
                      <a:pt x="40" y="38"/>
                    </a:lnTo>
                    <a:lnTo>
                      <a:pt x="43" y="41"/>
                    </a:lnTo>
                    <a:lnTo>
                      <a:pt x="46" y="41"/>
                    </a:lnTo>
                    <a:lnTo>
                      <a:pt x="47" y="38"/>
                    </a:lnTo>
                    <a:lnTo>
                      <a:pt x="47" y="34"/>
                    </a:lnTo>
                    <a:lnTo>
                      <a:pt x="45" y="33"/>
                    </a:lnTo>
                    <a:lnTo>
                      <a:pt x="47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01" name="Freeform 488"/>
              <p:cNvSpPr>
                <a:spLocks/>
              </p:cNvSpPr>
              <p:nvPr/>
            </p:nvSpPr>
            <p:spPr bwMode="auto">
              <a:xfrm>
                <a:off x="3056" y="3112"/>
                <a:ext cx="39" cy="46"/>
              </a:xfrm>
              <a:custGeom>
                <a:avLst/>
                <a:gdLst>
                  <a:gd name="T0" fmla="*/ 39 w 39"/>
                  <a:gd name="T1" fmla="*/ 42 h 46"/>
                  <a:gd name="T2" fmla="*/ 37 w 39"/>
                  <a:gd name="T3" fmla="*/ 39 h 46"/>
                  <a:gd name="T4" fmla="*/ 25 w 39"/>
                  <a:gd name="T5" fmla="*/ 30 h 46"/>
                  <a:gd name="T6" fmla="*/ 17 w 39"/>
                  <a:gd name="T7" fmla="*/ 20 h 46"/>
                  <a:gd name="T8" fmla="*/ 12 w 39"/>
                  <a:gd name="T9" fmla="*/ 12 h 46"/>
                  <a:gd name="T10" fmla="*/ 7 w 39"/>
                  <a:gd name="T11" fmla="*/ 0 h 46"/>
                  <a:gd name="T12" fmla="*/ 0 w 39"/>
                  <a:gd name="T13" fmla="*/ 2 h 46"/>
                  <a:gd name="T14" fmla="*/ 5 w 39"/>
                  <a:gd name="T15" fmla="*/ 14 h 46"/>
                  <a:gd name="T16" fmla="*/ 10 w 39"/>
                  <a:gd name="T17" fmla="*/ 25 h 46"/>
                  <a:gd name="T18" fmla="*/ 20 w 39"/>
                  <a:gd name="T19" fmla="*/ 35 h 46"/>
                  <a:gd name="T20" fmla="*/ 34 w 39"/>
                  <a:gd name="T21" fmla="*/ 46 h 46"/>
                  <a:gd name="T22" fmla="*/ 32 w 39"/>
                  <a:gd name="T23" fmla="*/ 42 h 46"/>
                  <a:gd name="T24" fmla="*/ 34 w 39"/>
                  <a:gd name="T25" fmla="*/ 46 h 46"/>
                  <a:gd name="T26" fmla="*/ 38 w 39"/>
                  <a:gd name="T27" fmla="*/ 46 h 46"/>
                  <a:gd name="T28" fmla="*/ 39 w 39"/>
                  <a:gd name="T29" fmla="*/ 44 h 46"/>
                  <a:gd name="T30" fmla="*/ 39 w 39"/>
                  <a:gd name="T31" fmla="*/ 40 h 46"/>
                  <a:gd name="T32" fmla="*/ 37 w 39"/>
                  <a:gd name="T33" fmla="*/ 39 h 46"/>
                  <a:gd name="T34" fmla="*/ 39 w 39"/>
                  <a:gd name="T35" fmla="*/ 42 h 4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9"/>
                  <a:gd name="T55" fmla="*/ 0 h 46"/>
                  <a:gd name="T56" fmla="*/ 39 w 39"/>
                  <a:gd name="T57" fmla="*/ 46 h 4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9" h="46">
                    <a:moveTo>
                      <a:pt x="39" y="42"/>
                    </a:moveTo>
                    <a:lnTo>
                      <a:pt x="37" y="39"/>
                    </a:lnTo>
                    <a:lnTo>
                      <a:pt x="25" y="30"/>
                    </a:lnTo>
                    <a:lnTo>
                      <a:pt x="17" y="20"/>
                    </a:lnTo>
                    <a:lnTo>
                      <a:pt x="12" y="12"/>
                    </a:lnTo>
                    <a:lnTo>
                      <a:pt x="7" y="0"/>
                    </a:lnTo>
                    <a:lnTo>
                      <a:pt x="0" y="2"/>
                    </a:lnTo>
                    <a:lnTo>
                      <a:pt x="5" y="14"/>
                    </a:lnTo>
                    <a:lnTo>
                      <a:pt x="10" y="25"/>
                    </a:lnTo>
                    <a:lnTo>
                      <a:pt x="20" y="35"/>
                    </a:lnTo>
                    <a:lnTo>
                      <a:pt x="34" y="46"/>
                    </a:lnTo>
                    <a:lnTo>
                      <a:pt x="32" y="42"/>
                    </a:lnTo>
                    <a:lnTo>
                      <a:pt x="34" y="46"/>
                    </a:lnTo>
                    <a:lnTo>
                      <a:pt x="38" y="46"/>
                    </a:lnTo>
                    <a:lnTo>
                      <a:pt x="39" y="44"/>
                    </a:lnTo>
                    <a:lnTo>
                      <a:pt x="39" y="40"/>
                    </a:lnTo>
                    <a:lnTo>
                      <a:pt x="37" y="39"/>
                    </a:lnTo>
                    <a:lnTo>
                      <a:pt x="39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02" name="Freeform 489"/>
              <p:cNvSpPr>
                <a:spLocks/>
              </p:cNvSpPr>
              <p:nvPr/>
            </p:nvSpPr>
            <p:spPr bwMode="auto">
              <a:xfrm>
                <a:off x="3088" y="3154"/>
                <a:ext cx="47" cy="35"/>
              </a:xfrm>
              <a:custGeom>
                <a:avLst/>
                <a:gdLst>
                  <a:gd name="T0" fmla="*/ 46 w 47"/>
                  <a:gd name="T1" fmla="*/ 28 h 35"/>
                  <a:gd name="T2" fmla="*/ 43 w 47"/>
                  <a:gd name="T3" fmla="*/ 26 h 35"/>
                  <a:gd name="T4" fmla="*/ 35 w 47"/>
                  <a:gd name="T5" fmla="*/ 26 h 35"/>
                  <a:gd name="T6" fmla="*/ 29 w 47"/>
                  <a:gd name="T7" fmla="*/ 25 h 35"/>
                  <a:gd name="T8" fmla="*/ 23 w 47"/>
                  <a:gd name="T9" fmla="*/ 22 h 35"/>
                  <a:gd name="T10" fmla="*/ 18 w 47"/>
                  <a:gd name="T11" fmla="*/ 19 h 35"/>
                  <a:gd name="T12" fmla="*/ 16 w 47"/>
                  <a:gd name="T13" fmla="*/ 15 h 35"/>
                  <a:gd name="T14" fmla="*/ 11 w 47"/>
                  <a:gd name="T15" fmla="*/ 10 h 35"/>
                  <a:gd name="T16" fmla="*/ 8 w 47"/>
                  <a:gd name="T17" fmla="*/ 5 h 35"/>
                  <a:gd name="T18" fmla="*/ 7 w 47"/>
                  <a:gd name="T19" fmla="*/ 0 h 35"/>
                  <a:gd name="T20" fmla="*/ 0 w 47"/>
                  <a:gd name="T21" fmla="*/ 0 h 35"/>
                  <a:gd name="T22" fmla="*/ 1 w 47"/>
                  <a:gd name="T23" fmla="*/ 8 h 35"/>
                  <a:gd name="T24" fmla="*/ 4 w 47"/>
                  <a:gd name="T25" fmla="*/ 15 h 35"/>
                  <a:gd name="T26" fmla="*/ 8 w 47"/>
                  <a:gd name="T27" fmla="*/ 20 h 35"/>
                  <a:gd name="T28" fmla="*/ 13 w 47"/>
                  <a:gd name="T29" fmla="*/ 26 h 35"/>
                  <a:gd name="T30" fmla="*/ 21 w 47"/>
                  <a:gd name="T31" fmla="*/ 30 h 35"/>
                  <a:gd name="T32" fmla="*/ 27 w 47"/>
                  <a:gd name="T33" fmla="*/ 32 h 35"/>
                  <a:gd name="T34" fmla="*/ 35 w 47"/>
                  <a:gd name="T35" fmla="*/ 33 h 35"/>
                  <a:gd name="T36" fmla="*/ 43 w 47"/>
                  <a:gd name="T37" fmla="*/ 33 h 35"/>
                  <a:gd name="T38" fmla="*/ 39 w 47"/>
                  <a:gd name="T39" fmla="*/ 31 h 35"/>
                  <a:gd name="T40" fmla="*/ 43 w 47"/>
                  <a:gd name="T41" fmla="*/ 35 h 35"/>
                  <a:gd name="T42" fmla="*/ 46 w 47"/>
                  <a:gd name="T43" fmla="*/ 33 h 35"/>
                  <a:gd name="T44" fmla="*/ 47 w 47"/>
                  <a:gd name="T45" fmla="*/ 30 h 35"/>
                  <a:gd name="T46" fmla="*/ 46 w 47"/>
                  <a:gd name="T47" fmla="*/ 26 h 35"/>
                  <a:gd name="T48" fmla="*/ 43 w 47"/>
                  <a:gd name="T49" fmla="*/ 25 h 35"/>
                  <a:gd name="T50" fmla="*/ 46 w 47"/>
                  <a:gd name="T51" fmla="*/ 28 h 3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7"/>
                  <a:gd name="T79" fmla="*/ 0 h 35"/>
                  <a:gd name="T80" fmla="*/ 47 w 47"/>
                  <a:gd name="T81" fmla="*/ 35 h 3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7" h="35">
                    <a:moveTo>
                      <a:pt x="46" y="28"/>
                    </a:moveTo>
                    <a:lnTo>
                      <a:pt x="43" y="26"/>
                    </a:lnTo>
                    <a:lnTo>
                      <a:pt x="35" y="26"/>
                    </a:lnTo>
                    <a:lnTo>
                      <a:pt x="29" y="25"/>
                    </a:lnTo>
                    <a:lnTo>
                      <a:pt x="23" y="22"/>
                    </a:lnTo>
                    <a:lnTo>
                      <a:pt x="18" y="19"/>
                    </a:lnTo>
                    <a:lnTo>
                      <a:pt x="16" y="15"/>
                    </a:lnTo>
                    <a:lnTo>
                      <a:pt x="11" y="10"/>
                    </a:lnTo>
                    <a:lnTo>
                      <a:pt x="8" y="5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1" y="8"/>
                    </a:lnTo>
                    <a:lnTo>
                      <a:pt x="4" y="15"/>
                    </a:lnTo>
                    <a:lnTo>
                      <a:pt x="8" y="20"/>
                    </a:lnTo>
                    <a:lnTo>
                      <a:pt x="13" y="26"/>
                    </a:lnTo>
                    <a:lnTo>
                      <a:pt x="21" y="30"/>
                    </a:lnTo>
                    <a:lnTo>
                      <a:pt x="27" y="32"/>
                    </a:lnTo>
                    <a:lnTo>
                      <a:pt x="35" y="33"/>
                    </a:lnTo>
                    <a:lnTo>
                      <a:pt x="43" y="33"/>
                    </a:lnTo>
                    <a:lnTo>
                      <a:pt x="39" y="31"/>
                    </a:lnTo>
                    <a:lnTo>
                      <a:pt x="43" y="35"/>
                    </a:lnTo>
                    <a:lnTo>
                      <a:pt x="46" y="33"/>
                    </a:lnTo>
                    <a:lnTo>
                      <a:pt x="47" y="30"/>
                    </a:lnTo>
                    <a:lnTo>
                      <a:pt x="46" y="26"/>
                    </a:lnTo>
                    <a:lnTo>
                      <a:pt x="43" y="25"/>
                    </a:lnTo>
                    <a:lnTo>
                      <a:pt x="46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03" name="Freeform 490"/>
              <p:cNvSpPr>
                <a:spLocks/>
              </p:cNvSpPr>
              <p:nvPr/>
            </p:nvSpPr>
            <p:spPr bwMode="auto">
              <a:xfrm>
                <a:off x="3127" y="3182"/>
                <a:ext cx="41" cy="38"/>
              </a:xfrm>
              <a:custGeom>
                <a:avLst/>
                <a:gdLst>
                  <a:gd name="T0" fmla="*/ 41 w 41"/>
                  <a:gd name="T1" fmla="*/ 28 h 38"/>
                  <a:gd name="T2" fmla="*/ 41 w 41"/>
                  <a:gd name="T3" fmla="*/ 28 h 38"/>
                  <a:gd name="T4" fmla="*/ 34 w 41"/>
                  <a:gd name="T5" fmla="*/ 30 h 38"/>
                  <a:gd name="T6" fmla="*/ 29 w 41"/>
                  <a:gd name="T7" fmla="*/ 27 h 38"/>
                  <a:gd name="T8" fmla="*/ 23 w 41"/>
                  <a:gd name="T9" fmla="*/ 25 h 38"/>
                  <a:gd name="T10" fmla="*/ 19 w 41"/>
                  <a:gd name="T11" fmla="*/ 21 h 38"/>
                  <a:gd name="T12" fmla="*/ 17 w 41"/>
                  <a:gd name="T13" fmla="*/ 19 h 38"/>
                  <a:gd name="T14" fmla="*/ 13 w 41"/>
                  <a:gd name="T15" fmla="*/ 13 h 38"/>
                  <a:gd name="T16" fmla="*/ 10 w 41"/>
                  <a:gd name="T17" fmla="*/ 8 h 38"/>
                  <a:gd name="T18" fmla="*/ 7 w 41"/>
                  <a:gd name="T19" fmla="*/ 0 h 38"/>
                  <a:gd name="T20" fmla="*/ 0 w 41"/>
                  <a:gd name="T21" fmla="*/ 3 h 38"/>
                  <a:gd name="T22" fmla="*/ 2 w 41"/>
                  <a:gd name="T23" fmla="*/ 10 h 38"/>
                  <a:gd name="T24" fmla="*/ 6 w 41"/>
                  <a:gd name="T25" fmla="*/ 17 h 38"/>
                  <a:gd name="T26" fmla="*/ 10 w 41"/>
                  <a:gd name="T27" fmla="*/ 24 h 38"/>
                  <a:gd name="T28" fmla="*/ 15 w 41"/>
                  <a:gd name="T29" fmla="*/ 28 h 38"/>
                  <a:gd name="T30" fmla="*/ 21 w 41"/>
                  <a:gd name="T31" fmla="*/ 32 h 38"/>
                  <a:gd name="T32" fmla="*/ 27 w 41"/>
                  <a:gd name="T33" fmla="*/ 35 h 38"/>
                  <a:gd name="T34" fmla="*/ 34 w 41"/>
                  <a:gd name="T35" fmla="*/ 37 h 38"/>
                  <a:gd name="T36" fmla="*/ 41 w 41"/>
                  <a:gd name="T37" fmla="*/ 38 h 38"/>
                  <a:gd name="T38" fmla="*/ 41 w 41"/>
                  <a:gd name="T39" fmla="*/ 38 h 38"/>
                  <a:gd name="T40" fmla="*/ 41 w 41"/>
                  <a:gd name="T41" fmla="*/ 28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1"/>
                  <a:gd name="T64" fmla="*/ 0 h 38"/>
                  <a:gd name="T65" fmla="*/ 41 w 41"/>
                  <a:gd name="T66" fmla="*/ 38 h 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1" h="38">
                    <a:moveTo>
                      <a:pt x="41" y="28"/>
                    </a:moveTo>
                    <a:lnTo>
                      <a:pt x="41" y="28"/>
                    </a:lnTo>
                    <a:lnTo>
                      <a:pt x="34" y="30"/>
                    </a:lnTo>
                    <a:lnTo>
                      <a:pt x="29" y="27"/>
                    </a:lnTo>
                    <a:lnTo>
                      <a:pt x="23" y="25"/>
                    </a:lnTo>
                    <a:lnTo>
                      <a:pt x="19" y="21"/>
                    </a:lnTo>
                    <a:lnTo>
                      <a:pt x="17" y="19"/>
                    </a:lnTo>
                    <a:lnTo>
                      <a:pt x="13" y="13"/>
                    </a:lnTo>
                    <a:lnTo>
                      <a:pt x="10" y="8"/>
                    </a:lnTo>
                    <a:lnTo>
                      <a:pt x="7" y="0"/>
                    </a:lnTo>
                    <a:lnTo>
                      <a:pt x="0" y="3"/>
                    </a:lnTo>
                    <a:lnTo>
                      <a:pt x="2" y="10"/>
                    </a:lnTo>
                    <a:lnTo>
                      <a:pt x="6" y="17"/>
                    </a:lnTo>
                    <a:lnTo>
                      <a:pt x="10" y="24"/>
                    </a:lnTo>
                    <a:lnTo>
                      <a:pt x="15" y="28"/>
                    </a:lnTo>
                    <a:lnTo>
                      <a:pt x="21" y="32"/>
                    </a:lnTo>
                    <a:lnTo>
                      <a:pt x="27" y="35"/>
                    </a:lnTo>
                    <a:lnTo>
                      <a:pt x="34" y="37"/>
                    </a:lnTo>
                    <a:lnTo>
                      <a:pt x="41" y="38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04" name="Freeform 491"/>
              <p:cNvSpPr>
                <a:spLocks/>
              </p:cNvSpPr>
              <p:nvPr/>
            </p:nvSpPr>
            <p:spPr bwMode="auto">
              <a:xfrm>
                <a:off x="3168" y="3210"/>
                <a:ext cx="32" cy="22"/>
              </a:xfrm>
              <a:custGeom>
                <a:avLst/>
                <a:gdLst>
                  <a:gd name="T0" fmla="*/ 32 w 32"/>
                  <a:gd name="T1" fmla="*/ 22 h 22"/>
                  <a:gd name="T2" fmla="*/ 32 w 32"/>
                  <a:gd name="T3" fmla="*/ 22 h 22"/>
                  <a:gd name="T4" fmla="*/ 30 w 32"/>
                  <a:gd name="T5" fmla="*/ 15 h 22"/>
                  <a:gd name="T6" fmla="*/ 25 w 32"/>
                  <a:gd name="T7" fmla="*/ 7 h 22"/>
                  <a:gd name="T8" fmla="*/ 14 w 32"/>
                  <a:gd name="T9" fmla="*/ 3 h 22"/>
                  <a:gd name="T10" fmla="*/ 0 w 32"/>
                  <a:gd name="T11" fmla="*/ 0 h 22"/>
                  <a:gd name="T12" fmla="*/ 0 w 32"/>
                  <a:gd name="T13" fmla="*/ 10 h 22"/>
                  <a:gd name="T14" fmla="*/ 14 w 32"/>
                  <a:gd name="T15" fmla="*/ 10 h 22"/>
                  <a:gd name="T16" fmla="*/ 20 w 32"/>
                  <a:gd name="T17" fmla="*/ 14 h 22"/>
                  <a:gd name="T18" fmla="*/ 22 w 32"/>
                  <a:gd name="T19" fmla="*/ 18 h 22"/>
                  <a:gd name="T20" fmla="*/ 22 w 32"/>
                  <a:gd name="T21" fmla="*/ 22 h 22"/>
                  <a:gd name="T22" fmla="*/ 22 w 32"/>
                  <a:gd name="T23" fmla="*/ 22 h 22"/>
                  <a:gd name="T24" fmla="*/ 32 w 32"/>
                  <a:gd name="T25" fmla="*/ 22 h 2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2"/>
                  <a:gd name="T40" fmla="*/ 0 h 22"/>
                  <a:gd name="T41" fmla="*/ 32 w 32"/>
                  <a:gd name="T42" fmla="*/ 22 h 2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2" h="22">
                    <a:moveTo>
                      <a:pt x="32" y="22"/>
                    </a:moveTo>
                    <a:lnTo>
                      <a:pt x="32" y="22"/>
                    </a:lnTo>
                    <a:lnTo>
                      <a:pt x="30" y="15"/>
                    </a:lnTo>
                    <a:lnTo>
                      <a:pt x="25" y="7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14" y="10"/>
                    </a:lnTo>
                    <a:lnTo>
                      <a:pt x="20" y="14"/>
                    </a:lnTo>
                    <a:lnTo>
                      <a:pt x="22" y="18"/>
                    </a:lnTo>
                    <a:lnTo>
                      <a:pt x="22" y="22"/>
                    </a:lnTo>
                    <a:lnTo>
                      <a:pt x="32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05" name="Freeform 492"/>
              <p:cNvSpPr>
                <a:spLocks/>
              </p:cNvSpPr>
              <p:nvPr/>
            </p:nvSpPr>
            <p:spPr bwMode="auto">
              <a:xfrm>
                <a:off x="3190" y="3232"/>
                <a:ext cx="84" cy="43"/>
              </a:xfrm>
              <a:custGeom>
                <a:avLst/>
                <a:gdLst>
                  <a:gd name="T0" fmla="*/ 81 w 84"/>
                  <a:gd name="T1" fmla="*/ 33 h 43"/>
                  <a:gd name="T2" fmla="*/ 81 w 84"/>
                  <a:gd name="T3" fmla="*/ 35 h 43"/>
                  <a:gd name="T4" fmla="*/ 75 w 84"/>
                  <a:gd name="T5" fmla="*/ 32 h 43"/>
                  <a:gd name="T6" fmla="*/ 65 w 84"/>
                  <a:gd name="T7" fmla="*/ 28 h 43"/>
                  <a:gd name="T8" fmla="*/ 53 w 84"/>
                  <a:gd name="T9" fmla="*/ 24 h 43"/>
                  <a:gd name="T10" fmla="*/ 39 w 84"/>
                  <a:gd name="T11" fmla="*/ 18 h 43"/>
                  <a:gd name="T12" fmla="*/ 27 w 84"/>
                  <a:gd name="T13" fmla="*/ 11 h 43"/>
                  <a:gd name="T14" fmla="*/ 17 w 84"/>
                  <a:gd name="T15" fmla="*/ 5 h 43"/>
                  <a:gd name="T16" fmla="*/ 10 w 84"/>
                  <a:gd name="T17" fmla="*/ 0 h 43"/>
                  <a:gd name="T18" fmla="*/ 10 w 84"/>
                  <a:gd name="T19" fmla="*/ 0 h 43"/>
                  <a:gd name="T20" fmla="*/ 0 w 84"/>
                  <a:gd name="T21" fmla="*/ 0 h 43"/>
                  <a:gd name="T22" fmla="*/ 5 w 84"/>
                  <a:gd name="T23" fmla="*/ 8 h 43"/>
                  <a:gd name="T24" fmla="*/ 12 w 84"/>
                  <a:gd name="T25" fmla="*/ 13 h 43"/>
                  <a:gd name="T26" fmla="*/ 25 w 84"/>
                  <a:gd name="T27" fmla="*/ 19 h 43"/>
                  <a:gd name="T28" fmla="*/ 37 w 84"/>
                  <a:gd name="T29" fmla="*/ 25 h 43"/>
                  <a:gd name="T30" fmla="*/ 50 w 84"/>
                  <a:gd name="T31" fmla="*/ 31 h 43"/>
                  <a:gd name="T32" fmla="*/ 62 w 84"/>
                  <a:gd name="T33" fmla="*/ 36 h 43"/>
                  <a:gd name="T34" fmla="*/ 72 w 84"/>
                  <a:gd name="T35" fmla="*/ 39 h 43"/>
                  <a:gd name="T36" fmla="*/ 81 w 84"/>
                  <a:gd name="T37" fmla="*/ 42 h 43"/>
                  <a:gd name="T38" fmla="*/ 81 w 84"/>
                  <a:gd name="T39" fmla="*/ 43 h 43"/>
                  <a:gd name="T40" fmla="*/ 81 w 84"/>
                  <a:gd name="T41" fmla="*/ 42 h 43"/>
                  <a:gd name="T42" fmla="*/ 83 w 84"/>
                  <a:gd name="T43" fmla="*/ 41 h 43"/>
                  <a:gd name="T44" fmla="*/ 84 w 84"/>
                  <a:gd name="T45" fmla="*/ 38 h 43"/>
                  <a:gd name="T46" fmla="*/ 83 w 84"/>
                  <a:gd name="T47" fmla="*/ 36 h 43"/>
                  <a:gd name="T48" fmla="*/ 81 w 84"/>
                  <a:gd name="T49" fmla="*/ 35 h 43"/>
                  <a:gd name="T50" fmla="*/ 81 w 84"/>
                  <a:gd name="T51" fmla="*/ 33 h 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4"/>
                  <a:gd name="T79" fmla="*/ 0 h 43"/>
                  <a:gd name="T80" fmla="*/ 84 w 84"/>
                  <a:gd name="T81" fmla="*/ 43 h 4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4" h="43">
                    <a:moveTo>
                      <a:pt x="81" y="33"/>
                    </a:moveTo>
                    <a:lnTo>
                      <a:pt x="81" y="35"/>
                    </a:lnTo>
                    <a:lnTo>
                      <a:pt x="75" y="32"/>
                    </a:lnTo>
                    <a:lnTo>
                      <a:pt x="65" y="28"/>
                    </a:lnTo>
                    <a:lnTo>
                      <a:pt x="53" y="24"/>
                    </a:lnTo>
                    <a:lnTo>
                      <a:pt x="39" y="18"/>
                    </a:lnTo>
                    <a:lnTo>
                      <a:pt x="27" y="11"/>
                    </a:lnTo>
                    <a:lnTo>
                      <a:pt x="17" y="5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5" y="8"/>
                    </a:lnTo>
                    <a:lnTo>
                      <a:pt x="12" y="13"/>
                    </a:lnTo>
                    <a:lnTo>
                      <a:pt x="25" y="19"/>
                    </a:lnTo>
                    <a:lnTo>
                      <a:pt x="37" y="25"/>
                    </a:lnTo>
                    <a:lnTo>
                      <a:pt x="50" y="31"/>
                    </a:lnTo>
                    <a:lnTo>
                      <a:pt x="62" y="36"/>
                    </a:lnTo>
                    <a:lnTo>
                      <a:pt x="72" y="39"/>
                    </a:lnTo>
                    <a:lnTo>
                      <a:pt x="81" y="42"/>
                    </a:lnTo>
                    <a:lnTo>
                      <a:pt x="81" y="43"/>
                    </a:lnTo>
                    <a:lnTo>
                      <a:pt x="81" y="42"/>
                    </a:lnTo>
                    <a:lnTo>
                      <a:pt x="83" y="41"/>
                    </a:lnTo>
                    <a:lnTo>
                      <a:pt x="84" y="38"/>
                    </a:lnTo>
                    <a:lnTo>
                      <a:pt x="83" y="36"/>
                    </a:lnTo>
                    <a:lnTo>
                      <a:pt x="81" y="35"/>
                    </a:lnTo>
                    <a:lnTo>
                      <a:pt x="81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06" name="Freeform 493"/>
              <p:cNvSpPr>
                <a:spLocks/>
              </p:cNvSpPr>
              <p:nvPr/>
            </p:nvSpPr>
            <p:spPr bwMode="auto">
              <a:xfrm>
                <a:off x="3271" y="3262"/>
                <a:ext cx="24" cy="13"/>
              </a:xfrm>
              <a:custGeom>
                <a:avLst/>
                <a:gdLst>
                  <a:gd name="T0" fmla="*/ 24 w 24"/>
                  <a:gd name="T1" fmla="*/ 3 h 13"/>
                  <a:gd name="T2" fmla="*/ 18 w 24"/>
                  <a:gd name="T3" fmla="*/ 1 h 13"/>
                  <a:gd name="T4" fmla="*/ 14 w 24"/>
                  <a:gd name="T5" fmla="*/ 3 h 13"/>
                  <a:gd name="T6" fmla="*/ 11 w 24"/>
                  <a:gd name="T7" fmla="*/ 5 h 13"/>
                  <a:gd name="T8" fmla="*/ 6 w 24"/>
                  <a:gd name="T9" fmla="*/ 3 h 13"/>
                  <a:gd name="T10" fmla="*/ 0 w 24"/>
                  <a:gd name="T11" fmla="*/ 3 h 13"/>
                  <a:gd name="T12" fmla="*/ 0 w 24"/>
                  <a:gd name="T13" fmla="*/ 13 h 13"/>
                  <a:gd name="T14" fmla="*/ 6 w 24"/>
                  <a:gd name="T15" fmla="*/ 13 h 13"/>
                  <a:gd name="T16" fmla="*/ 11 w 24"/>
                  <a:gd name="T17" fmla="*/ 12 h 13"/>
                  <a:gd name="T18" fmla="*/ 17 w 24"/>
                  <a:gd name="T19" fmla="*/ 11 h 13"/>
                  <a:gd name="T20" fmla="*/ 23 w 24"/>
                  <a:gd name="T21" fmla="*/ 6 h 13"/>
                  <a:gd name="T22" fmla="*/ 17 w 24"/>
                  <a:gd name="T23" fmla="*/ 3 h 13"/>
                  <a:gd name="T24" fmla="*/ 23 w 24"/>
                  <a:gd name="T25" fmla="*/ 6 h 13"/>
                  <a:gd name="T26" fmla="*/ 24 w 24"/>
                  <a:gd name="T27" fmla="*/ 3 h 13"/>
                  <a:gd name="T28" fmla="*/ 23 w 24"/>
                  <a:gd name="T29" fmla="*/ 1 h 13"/>
                  <a:gd name="T30" fmla="*/ 21 w 24"/>
                  <a:gd name="T31" fmla="*/ 0 h 13"/>
                  <a:gd name="T32" fmla="*/ 18 w 24"/>
                  <a:gd name="T33" fmla="*/ 1 h 13"/>
                  <a:gd name="T34" fmla="*/ 24 w 24"/>
                  <a:gd name="T35" fmla="*/ 3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4"/>
                  <a:gd name="T55" fmla="*/ 0 h 13"/>
                  <a:gd name="T56" fmla="*/ 24 w 24"/>
                  <a:gd name="T57" fmla="*/ 13 h 1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4" h="13">
                    <a:moveTo>
                      <a:pt x="24" y="3"/>
                    </a:moveTo>
                    <a:lnTo>
                      <a:pt x="18" y="1"/>
                    </a:lnTo>
                    <a:lnTo>
                      <a:pt x="14" y="3"/>
                    </a:lnTo>
                    <a:lnTo>
                      <a:pt x="11" y="5"/>
                    </a:lnTo>
                    <a:lnTo>
                      <a:pt x="6" y="3"/>
                    </a:lnTo>
                    <a:lnTo>
                      <a:pt x="0" y="3"/>
                    </a:lnTo>
                    <a:lnTo>
                      <a:pt x="0" y="13"/>
                    </a:lnTo>
                    <a:lnTo>
                      <a:pt x="6" y="13"/>
                    </a:lnTo>
                    <a:lnTo>
                      <a:pt x="11" y="12"/>
                    </a:lnTo>
                    <a:lnTo>
                      <a:pt x="17" y="11"/>
                    </a:lnTo>
                    <a:lnTo>
                      <a:pt x="23" y="6"/>
                    </a:lnTo>
                    <a:lnTo>
                      <a:pt x="17" y="3"/>
                    </a:lnTo>
                    <a:lnTo>
                      <a:pt x="23" y="6"/>
                    </a:lnTo>
                    <a:lnTo>
                      <a:pt x="24" y="3"/>
                    </a:lnTo>
                    <a:lnTo>
                      <a:pt x="23" y="1"/>
                    </a:lnTo>
                    <a:lnTo>
                      <a:pt x="21" y="0"/>
                    </a:lnTo>
                    <a:lnTo>
                      <a:pt x="18" y="1"/>
                    </a:lnTo>
                    <a:lnTo>
                      <a:pt x="24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07" name="Freeform 494"/>
              <p:cNvSpPr>
                <a:spLocks/>
              </p:cNvSpPr>
              <p:nvPr/>
            </p:nvSpPr>
            <p:spPr bwMode="auto">
              <a:xfrm>
                <a:off x="3288" y="3265"/>
                <a:ext cx="57" cy="32"/>
              </a:xfrm>
              <a:custGeom>
                <a:avLst/>
                <a:gdLst>
                  <a:gd name="T0" fmla="*/ 51 w 57"/>
                  <a:gd name="T1" fmla="*/ 19 h 32"/>
                  <a:gd name="T2" fmla="*/ 51 w 57"/>
                  <a:gd name="T3" fmla="*/ 19 h 32"/>
                  <a:gd name="T4" fmla="*/ 45 w 57"/>
                  <a:gd name="T5" fmla="*/ 22 h 32"/>
                  <a:gd name="T6" fmla="*/ 39 w 57"/>
                  <a:gd name="T7" fmla="*/ 22 h 32"/>
                  <a:gd name="T8" fmla="*/ 32 w 57"/>
                  <a:gd name="T9" fmla="*/ 22 h 32"/>
                  <a:gd name="T10" fmla="*/ 24 w 57"/>
                  <a:gd name="T11" fmla="*/ 17 h 32"/>
                  <a:gd name="T12" fmla="*/ 17 w 57"/>
                  <a:gd name="T13" fmla="*/ 13 h 32"/>
                  <a:gd name="T14" fmla="*/ 11 w 57"/>
                  <a:gd name="T15" fmla="*/ 9 h 32"/>
                  <a:gd name="T16" fmla="*/ 8 w 57"/>
                  <a:gd name="T17" fmla="*/ 4 h 32"/>
                  <a:gd name="T18" fmla="*/ 7 w 57"/>
                  <a:gd name="T19" fmla="*/ 0 h 32"/>
                  <a:gd name="T20" fmla="*/ 0 w 57"/>
                  <a:gd name="T21" fmla="*/ 0 h 32"/>
                  <a:gd name="T22" fmla="*/ 1 w 57"/>
                  <a:gd name="T23" fmla="*/ 6 h 32"/>
                  <a:gd name="T24" fmla="*/ 6 w 57"/>
                  <a:gd name="T25" fmla="*/ 14 h 32"/>
                  <a:gd name="T26" fmla="*/ 12 w 57"/>
                  <a:gd name="T27" fmla="*/ 20 h 32"/>
                  <a:gd name="T28" fmla="*/ 19 w 57"/>
                  <a:gd name="T29" fmla="*/ 25 h 32"/>
                  <a:gd name="T30" fmla="*/ 29 w 57"/>
                  <a:gd name="T31" fmla="*/ 30 h 32"/>
                  <a:gd name="T32" fmla="*/ 39 w 57"/>
                  <a:gd name="T33" fmla="*/ 32 h 32"/>
                  <a:gd name="T34" fmla="*/ 47 w 57"/>
                  <a:gd name="T35" fmla="*/ 30 h 32"/>
                  <a:gd name="T36" fmla="*/ 56 w 57"/>
                  <a:gd name="T37" fmla="*/ 24 h 32"/>
                  <a:gd name="T38" fmla="*/ 56 w 57"/>
                  <a:gd name="T39" fmla="*/ 24 h 32"/>
                  <a:gd name="T40" fmla="*/ 56 w 57"/>
                  <a:gd name="T41" fmla="*/ 24 h 32"/>
                  <a:gd name="T42" fmla="*/ 57 w 57"/>
                  <a:gd name="T43" fmla="*/ 21 h 32"/>
                  <a:gd name="T44" fmla="*/ 56 w 57"/>
                  <a:gd name="T45" fmla="*/ 19 h 32"/>
                  <a:gd name="T46" fmla="*/ 54 w 57"/>
                  <a:gd name="T47" fmla="*/ 17 h 32"/>
                  <a:gd name="T48" fmla="*/ 51 w 57"/>
                  <a:gd name="T49" fmla="*/ 19 h 3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7"/>
                  <a:gd name="T76" fmla="*/ 0 h 32"/>
                  <a:gd name="T77" fmla="*/ 57 w 57"/>
                  <a:gd name="T78" fmla="*/ 32 h 3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7" h="32">
                    <a:moveTo>
                      <a:pt x="51" y="19"/>
                    </a:moveTo>
                    <a:lnTo>
                      <a:pt x="51" y="19"/>
                    </a:lnTo>
                    <a:lnTo>
                      <a:pt x="45" y="22"/>
                    </a:lnTo>
                    <a:lnTo>
                      <a:pt x="39" y="22"/>
                    </a:lnTo>
                    <a:lnTo>
                      <a:pt x="32" y="22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11" y="9"/>
                    </a:lnTo>
                    <a:lnTo>
                      <a:pt x="8" y="4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1" y="6"/>
                    </a:lnTo>
                    <a:lnTo>
                      <a:pt x="6" y="14"/>
                    </a:lnTo>
                    <a:lnTo>
                      <a:pt x="12" y="20"/>
                    </a:lnTo>
                    <a:lnTo>
                      <a:pt x="19" y="25"/>
                    </a:lnTo>
                    <a:lnTo>
                      <a:pt x="29" y="30"/>
                    </a:lnTo>
                    <a:lnTo>
                      <a:pt x="39" y="32"/>
                    </a:lnTo>
                    <a:lnTo>
                      <a:pt x="47" y="30"/>
                    </a:lnTo>
                    <a:lnTo>
                      <a:pt x="56" y="24"/>
                    </a:lnTo>
                    <a:lnTo>
                      <a:pt x="57" y="21"/>
                    </a:lnTo>
                    <a:lnTo>
                      <a:pt x="56" y="19"/>
                    </a:lnTo>
                    <a:lnTo>
                      <a:pt x="54" y="17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08" name="Freeform 495"/>
              <p:cNvSpPr>
                <a:spLocks/>
              </p:cNvSpPr>
              <p:nvPr/>
            </p:nvSpPr>
            <p:spPr bwMode="auto">
              <a:xfrm>
                <a:off x="3339" y="3280"/>
                <a:ext cx="20" cy="10"/>
              </a:xfrm>
              <a:custGeom>
                <a:avLst/>
                <a:gdLst>
                  <a:gd name="T0" fmla="*/ 20 w 20"/>
                  <a:gd name="T1" fmla="*/ 10 h 10"/>
                  <a:gd name="T2" fmla="*/ 20 w 20"/>
                  <a:gd name="T3" fmla="*/ 10 h 10"/>
                  <a:gd name="T4" fmla="*/ 18 w 20"/>
                  <a:gd name="T5" fmla="*/ 4 h 10"/>
                  <a:gd name="T6" fmla="*/ 12 w 20"/>
                  <a:gd name="T7" fmla="*/ 0 h 10"/>
                  <a:gd name="T8" fmla="*/ 5 w 20"/>
                  <a:gd name="T9" fmla="*/ 0 h 10"/>
                  <a:gd name="T10" fmla="*/ 0 w 20"/>
                  <a:gd name="T11" fmla="*/ 4 h 10"/>
                  <a:gd name="T12" fmla="*/ 5 w 20"/>
                  <a:gd name="T13" fmla="*/ 9 h 10"/>
                  <a:gd name="T14" fmla="*/ 7 w 20"/>
                  <a:gd name="T15" fmla="*/ 7 h 10"/>
                  <a:gd name="T16" fmla="*/ 10 w 20"/>
                  <a:gd name="T17" fmla="*/ 7 h 10"/>
                  <a:gd name="T18" fmla="*/ 11 w 20"/>
                  <a:gd name="T19" fmla="*/ 9 h 10"/>
                  <a:gd name="T20" fmla="*/ 12 w 20"/>
                  <a:gd name="T21" fmla="*/ 10 h 10"/>
                  <a:gd name="T22" fmla="*/ 12 w 20"/>
                  <a:gd name="T23" fmla="*/ 10 h 10"/>
                  <a:gd name="T24" fmla="*/ 20 w 20"/>
                  <a:gd name="T25" fmla="*/ 10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"/>
                  <a:gd name="T40" fmla="*/ 0 h 10"/>
                  <a:gd name="T41" fmla="*/ 20 w 20"/>
                  <a:gd name="T42" fmla="*/ 10 h 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" h="10">
                    <a:moveTo>
                      <a:pt x="20" y="10"/>
                    </a:moveTo>
                    <a:lnTo>
                      <a:pt x="20" y="10"/>
                    </a:lnTo>
                    <a:lnTo>
                      <a:pt x="18" y="4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4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0" y="7"/>
                    </a:lnTo>
                    <a:lnTo>
                      <a:pt x="11" y="9"/>
                    </a:lnTo>
                    <a:lnTo>
                      <a:pt x="12" y="10"/>
                    </a:lnTo>
                    <a:lnTo>
                      <a:pt x="2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09" name="Freeform 496"/>
              <p:cNvSpPr>
                <a:spLocks/>
              </p:cNvSpPr>
              <p:nvPr/>
            </p:nvSpPr>
            <p:spPr bwMode="auto">
              <a:xfrm>
                <a:off x="3350" y="3290"/>
                <a:ext cx="10" cy="30"/>
              </a:xfrm>
              <a:custGeom>
                <a:avLst/>
                <a:gdLst>
                  <a:gd name="T0" fmla="*/ 10 w 10"/>
                  <a:gd name="T1" fmla="*/ 23 h 30"/>
                  <a:gd name="T2" fmla="*/ 9 w 10"/>
                  <a:gd name="T3" fmla="*/ 23 h 30"/>
                  <a:gd name="T4" fmla="*/ 9 w 10"/>
                  <a:gd name="T5" fmla="*/ 22 h 30"/>
                  <a:gd name="T6" fmla="*/ 7 w 10"/>
                  <a:gd name="T7" fmla="*/ 14 h 30"/>
                  <a:gd name="T8" fmla="*/ 7 w 10"/>
                  <a:gd name="T9" fmla="*/ 6 h 30"/>
                  <a:gd name="T10" fmla="*/ 9 w 10"/>
                  <a:gd name="T11" fmla="*/ 0 h 30"/>
                  <a:gd name="T12" fmla="*/ 1 w 10"/>
                  <a:gd name="T13" fmla="*/ 0 h 30"/>
                  <a:gd name="T14" fmla="*/ 0 w 10"/>
                  <a:gd name="T15" fmla="*/ 6 h 30"/>
                  <a:gd name="T16" fmla="*/ 0 w 10"/>
                  <a:gd name="T17" fmla="*/ 14 h 30"/>
                  <a:gd name="T18" fmla="*/ 1 w 10"/>
                  <a:gd name="T19" fmla="*/ 24 h 30"/>
                  <a:gd name="T20" fmla="*/ 9 w 10"/>
                  <a:gd name="T21" fmla="*/ 30 h 30"/>
                  <a:gd name="T22" fmla="*/ 7 w 10"/>
                  <a:gd name="T23" fmla="*/ 30 h 30"/>
                  <a:gd name="T24" fmla="*/ 10 w 10"/>
                  <a:gd name="T25" fmla="*/ 23 h 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"/>
                  <a:gd name="T40" fmla="*/ 0 h 30"/>
                  <a:gd name="T41" fmla="*/ 10 w 10"/>
                  <a:gd name="T42" fmla="*/ 30 h 3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" h="30">
                    <a:moveTo>
                      <a:pt x="10" y="23"/>
                    </a:moveTo>
                    <a:lnTo>
                      <a:pt x="9" y="23"/>
                    </a:lnTo>
                    <a:lnTo>
                      <a:pt x="9" y="22"/>
                    </a:lnTo>
                    <a:lnTo>
                      <a:pt x="7" y="14"/>
                    </a:lnTo>
                    <a:lnTo>
                      <a:pt x="7" y="6"/>
                    </a:lnTo>
                    <a:lnTo>
                      <a:pt x="9" y="0"/>
                    </a:lnTo>
                    <a:lnTo>
                      <a:pt x="1" y="0"/>
                    </a:lnTo>
                    <a:lnTo>
                      <a:pt x="0" y="6"/>
                    </a:lnTo>
                    <a:lnTo>
                      <a:pt x="0" y="14"/>
                    </a:lnTo>
                    <a:lnTo>
                      <a:pt x="1" y="24"/>
                    </a:lnTo>
                    <a:lnTo>
                      <a:pt x="9" y="30"/>
                    </a:lnTo>
                    <a:lnTo>
                      <a:pt x="7" y="30"/>
                    </a:lnTo>
                    <a:lnTo>
                      <a:pt x="1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10" name="Freeform 497"/>
              <p:cNvSpPr>
                <a:spLocks/>
              </p:cNvSpPr>
              <p:nvPr/>
            </p:nvSpPr>
            <p:spPr bwMode="auto">
              <a:xfrm>
                <a:off x="3357" y="3313"/>
                <a:ext cx="27" cy="11"/>
              </a:xfrm>
              <a:custGeom>
                <a:avLst/>
                <a:gdLst>
                  <a:gd name="T0" fmla="*/ 17 w 27"/>
                  <a:gd name="T1" fmla="*/ 2 h 11"/>
                  <a:gd name="T2" fmla="*/ 17 w 27"/>
                  <a:gd name="T3" fmla="*/ 2 h 11"/>
                  <a:gd name="T4" fmla="*/ 19 w 27"/>
                  <a:gd name="T5" fmla="*/ 1 h 11"/>
                  <a:gd name="T6" fmla="*/ 14 w 27"/>
                  <a:gd name="T7" fmla="*/ 1 h 11"/>
                  <a:gd name="T8" fmla="*/ 8 w 27"/>
                  <a:gd name="T9" fmla="*/ 1 h 11"/>
                  <a:gd name="T10" fmla="*/ 3 w 27"/>
                  <a:gd name="T11" fmla="*/ 0 h 11"/>
                  <a:gd name="T12" fmla="*/ 0 w 27"/>
                  <a:gd name="T13" fmla="*/ 7 h 11"/>
                  <a:gd name="T14" fmla="*/ 8 w 27"/>
                  <a:gd name="T15" fmla="*/ 8 h 11"/>
                  <a:gd name="T16" fmla="*/ 14 w 27"/>
                  <a:gd name="T17" fmla="*/ 11 h 11"/>
                  <a:gd name="T18" fmla="*/ 21 w 27"/>
                  <a:gd name="T19" fmla="*/ 8 h 11"/>
                  <a:gd name="T20" fmla="*/ 27 w 27"/>
                  <a:gd name="T21" fmla="*/ 2 h 11"/>
                  <a:gd name="T22" fmla="*/ 27 w 27"/>
                  <a:gd name="T23" fmla="*/ 2 h 11"/>
                  <a:gd name="T24" fmla="*/ 17 w 27"/>
                  <a:gd name="T25" fmla="*/ 2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"/>
                  <a:gd name="T40" fmla="*/ 0 h 11"/>
                  <a:gd name="T41" fmla="*/ 27 w 27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" h="11">
                    <a:moveTo>
                      <a:pt x="17" y="2"/>
                    </a:moveTo>
                    <a:lnTo>
                      <a:pt x="17" y="2"/>
                    </a:lnTo>
                    <a:lnTo>
                      <a:pt x="19" y="1"/>
                    </a:lnTo>
                    <a:lnTo>
                      <a:pt x="14" y="1"/>
                    </a:lnTo>
                    <a:lnTo>
                      <a:pt x="8" y="1"/>
                    </a:lnTo>
                    <a:lnTo>
                      <a:pt x="3" y="0"/>
                    </a:lnTo>
                    <a:lnTo>
                      <a:pt x="0" y="7"/>
                    </a:lnTo>
                    <a:lnTo>
                      <a:pt x="8" y="8"/>
                    </a:lnTo>
                    <a:lnTo>
                      <a:pt x="14" y="11"/>
                    </a:lnTo>
                    <a:lnTo>
                      <a:pt x="21" y="8"/>
                    </a:lnTo>
                    <a:lnTo>
                      <a:pt x="27" y="2"/>
                    </a:ln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11" name="Freeform 498"/>
              <p:cNvSpPr>
                <a:spLocks/>
              </p:cNvSpPr>
              <p:nvPr/>
            </p:nvSpPr>
            <p:spPr bwMode="auto">
              <a:xfrm>
                <a:off x="3374" y="3292"/>
                <a:ext cx="21" cy="23"/>
              </a:xfrm>
              <a:custGeom>
                <a:avLst/>
                <a:gdLst>
                  <a:gd name="T0" fmla="*/ 21 w 21"/>
                  <a:gd name="T1" fmla="*/ 0 h 23"/>
                  <a:gd name="T2" fmla="*/ 21 w 21"/>
                  <a:gd name="T3" fmla="*/ 0 h 23"/>
                  <a:gd name="T4" fmla="*/ 14 w 21"/>
                  <a:gd name="T5" fmla="*/ 4 h 23"/>
                  <a:gd name="T6" fmla="*/ 9 w 21"/>
                  <a:gd name="T7" fmla="*/ 10 h 23"/>
                  <a:gd name="T8" fmla="*/ 3 w 21"/>
                  <a:gd name="T9" fmla="*/ 17 h 23"/>
                  <a:gd name="T10" fmla="*/ 0 w 21"/>
                  <a:gd name="T11" fmla="*/ 23 h 23"/>
                  <a:gd name="T12" fmla="*/ 10 w 21"/>
                  <a:gd name="T13" fmla="*/ 23 h 23"/>
                  <a:gd name="T14" fmla="*/ 10 w 21"/>
                  <a:gd name="T15" fmla="*/ 20 h 23"/>
                  <a:gd name="T16" fmla="*/ 14 w 21"/>
                  <a:gd name="T17" fmla="*/ 15 h 23"/>
                  <a:gd name="T18" fmla="*/ 19 w 21"/>
                  <a:gd name="T19" fmla="*/ 11 h 23"/>
                  <a:gd name="T20" fmla="*/ 21 w 21"/>
                  <a:gd name="T21" fmla="*/ 10 h 23"/>
                  <a:gd name="T22" fmla="*/ 21 w 21"/>
                  <a:gd name="T23" fmla="*/ 10 h 23"/>
                  <a:gd name="T24" fmla="*/ 21 w 21"/>
                  <a:gd name="T25" fmla="*/ 0 h 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"/>
                  <a:gd name="T40" fmla="*/ 0 h 23"/>
                  <a:gd name="T41" fmla="*/ 21 w 21"/>
                  <a:gd name="T42" fmla="*/ 23 h 2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" h="23">
                    <a:moveTo>
                      <a:pt x="21" y="0"/>
                    </a:moveTo>
                    <a:lnTo>
                      <a:pt x="21" y="0"/>
                    </a:lnTo>
                    <a:lnTo>
                      <a:pt x="14" y="4"/>
                    </a:lnTo>
                    <a:lnTo>
                      <a:pt x="9" y="10"/>
                    </a:lnTo>
                    <a:lnTo>
                      <a:pt x="3" y="17"/>
                    </a:lnTo>
                    <a:lnTo>
                      <a:pt x="0" y="23"/>
                    </a:lnTo>
                    <a:lnTo>
                      <a:pt x="10" y="23"/>
                    </a:lnTo>
                    <a:lnTo>
                      <a:pt x="10" y="20"/>
                    </a:lnTo>
                    <a:lnTo>
                      <a:pt x="14" y="15"/>
                    </a:lnTo>
                    <a:lnTo>
                      <a:pt x="19" y="11"/>
                    </a:lnTo>
                    <a:lnTo>
                      <a:pt x="21" y="1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12" name="Freeform 499"/>
              <p:cNvSpPr>
                <a:spLocks/>
              </p:cNvSpPr>
              <p:nvPr/>
            </p:nvSpPr>
            <p:spPr bwMode="auto">
              <a:xfrm>
                <a:off x="3394" y="3292"/>
                <a:ext cx="8" cy="20"/>
              </a:xfrm>
              <a:custGeom>
                <a:avLst/>
                <a:gdLst>
                  <a:gd name="T0" fmla="*/ 7 w 8"/>
                  <a:gd name="T1" fmla="*/ 10 h 20"/>
                  <a:gd name="T2" fmla="*/ 7 w 8"/>
                  <a:gd name="T3" fmla="*/ 10 h 20"/>
                  <a:gd name="T4" fmla="*/ 8 w 8"/>
                  <a:gd name="T5" fmla="*/ 12 h 20"/>
                  <a:gd name="T6" fmla="*/ 8 w 8"/>
                  <a:gd name="T7" fmla="*/ 10 h 20"/>
                  <a:gd name="T8" fmla="*/ 7 w 8"/>
                  <a:gd name="T9" fmla="*/ 4 h 20"/>
                  <a:gd name="T10" fmla="*/ 1 w 8"/>
                  <a:gd name="T11" fmla="*/ 0 h 20"/>
                  <a:gd name="T12" fmla="*/ 1 w 8"/>
                  <a:gd name="T13" fmla="*/ 10 h 20"/>
                  <a:gd name="T14" fmla="*/ 0 w 8"/>
                  <a:gd name="T15" fmla="*/ 9 h 20"/>
                  <a:gd name="T16" fmla="*/ 1 w 8"/>
                  <a:gd name="T17" fmla="*/ 10 h 20"/>
                  <a:gd name="T18" fmla="*/ 1 w 8"/>
                  <a:gd name="T19" fmla="*/ 15 h 20"/>
                  <a:gd name="T20" fmla="*/ 7 w 8"/>
                  <a:gd name="T21" fmla="*/ 20 h 20"/>
                  <a:gd name="T22" fmla="*/ 7 w 8"/>
                  <a:gd name="T23" fmla="*/ 20 h 20"/>
                  <a:gd name="T24" fmla="*/ 7 w 8"/>
                  <a:gd name="T25" fmla="*/ 10 h 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"/>
                  <a:gd name="T40" fmla="*/ 0 h 20"/>
                  <a:gd name="T41" fmla="*/ 8 w 8"/>
                  <a:gd name="T42" fmla="*/ 20 h 2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" h="20">
                    <a:moveTo>
                      <a:pt x="7" y="10"/>
                    </a:moveTo>
                    <a:lnTo>
                      <a:pt x="7" y="10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7" y="4"/>
                    </a:lnTo>
                    <a:lnTo>
                      <a:pt x="1" y="0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7" y="20"/>
                    </a:lnTo>
                    <a:lnTo>
                      <a:pt x="7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13" name="Freeform 500"/>
              <p:cNvSpPr>
                <a:spLocks/>
              </p:cNvSpPr>
              <p:nvPr/>
            </p:nvSpPr>
            <p:spPr bwMode="auto">
              <a:xfrm>
                <a:off x="3401" y="3290"/>
                <a:ext cx="36" cy="22"/>
              </a:xfrm>
              <a:custGeom>
                <a:avLst/>
                <a:gdLst>
                  <a:gd name="T0" fmla="*/ 31 w 36"/>
                  <a:gd name="T1" fmla="*/ 0 h 22"/>
                  <a:gd name="T2" fmla="*/ 31 w 36"/>
                  <a:gd name="T3" fmla="*/ 0 h 22"/>
                  <a:gd name="T4" fmla="*/ 25 w 36"/>
                  <a:gd name="T5" fmla="*/ 3 h 22"/>
                  <a:gd name="T6" fmla="*/ 15 w 36"/>
                  <a:gd name="T7" fmla="*/ 8 h 22"/>
                  <a:gd name="T8" fmla="*/ 5 w 36"/>
                  <a:gd name="T9" fmla="*/ 12 h 22"/>
                  <a:gd name="T10" fmla="*/ 0 w 36"/>
                  <a:gd name="T11" fmla="*/ 12 h 22"/>
                  <a:gd name="T12" fmla="*/ 0 w 36"/>
                  <a:gd name="T13" fmla="*/ 22 h 22"/>
                  <a:gd name="T14" fmla="*/ 8 w 36"/>
                  <a:gd name="T15" fmla="*/ 19 h 22"/>
                  <a:gd name="T16" fmla="*/ 17 w 36"/>
                  <a:gd name="T17" fmla="*/ 16 h 22"/>
                  <a:gd name="T18" fmla="*/ 27 w 36"/>
                  <a:gd name="T19" fmla="*/ 11 h 22"/>
                  <a:gd name="T20" fmla="*/ 36 w 36"/>
                  <a:gd name="T21" fmla="*/ 7 h 22"/>
                  <a:gd name="T22" fmla="*/ 36 w 36"/>
                  <a:gd name="T23" fmla="*/ 7 h 22"/>
                  <a:gd name="T24" fmla="*/ 31 w 36"/>
                  <a:gd name="T25" fmla="*/ 0 h 2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22"/>
                  <a:gd name="T41" fmla="*/ 36 w 36"/>
                  <a:gd name="T42" fmla="*/ 22 h 2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22">
                    <a:moveTo>
                      <a:pt x="31" y="0"/>
                    </a:moveTo>
                    <a:lnTo>
                      <a:pt x="31" y="0"/>
                    </a:lnTo>
                    <a:lnTo>
                      <a:pt x="25" y="3"/>
                    </a:lnTo>
                    <a:lnTo>
                      <a:pt x="15" y="8"/>
                    </a:lnTo>
                    <a:lnTo>
                      <a:pt x="5" y="12"/>
                    </a:lnTo>
                    <a:lnTo>
                      <a:pt x="0" y="12"/>
                    </a:lnTo>
                    <a:lnTo>
                      <a:pt x="0" y="22"/>
                    </a:lnTo>
                    <a:lnTo>
                      <a:pt x="8" y="19"/>
                    </a:lnTo>
                    <a:lnTo>
                      <a:pt x="17" y="16"/>
                    </a:lnTo>
                    <a:lnTo>
                      <a:pt x="27" y="11"/>
                    </a:lnTo>
                    <a:lnTo>
                      <a:pt x="36" y="7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14" name="Freeform 501"/>
              <p:cNvSpPr>
                <a:spLocks/>
              </p:cNvSpPr>
              <p:nvPr/>
            </p:nvSpPr>
            <p:spPr bwMode="auto">
              <a:xfrm>
                <a:off x="3432" y="3271"/>
                <a:ext cx="34" cy="26"/>
              </a:xfrm>
              <a:custGeom>
                <a:avLst/>
                <a:gdLst>
                  <a:gd name="T0" fmla="*/ 27 w 34"/>
                  <a:gd name="T1" fmla="*/ 3 h 26"/>
                  <a:gd name="T2" fmla="*/ 27 w 34"/>
                  <a:gd name="T3" fmla="*/ 3 h 26"/>
                  <a:gd name="T4" fmla="*/ 25 w 34"/>
                  <a:gd name="T5" fmla="*/ 3 h 26"/>
                  <a:gd name="T6" fmla="*/ 17 w 34"/>
                  <a:gd name="T7" fmla="*/ 8 h 26"/>
                  <a:gd name="T8" fmla="*/ 7 w 34"/>
                  <a:gd name="T9" fmla="*/ 14 h 26"/>
                  <a:gd name="T10" fmla="*/ 0 w 34"/>
                  <a:gd name="T11" fmla="*/ 19 h 26"/>
                  <a:gd name="T12" fmla="*/ 5 w 34"/>
                  <a:gd name="T13" fmla="*/ 26 h 26"/>
                  <a:gd name="T14" fmla="*/ 12 w 34"/>
                  <a:gd name="T15" fmla="*/ 21 h 26"/>
                  <a:gd name="T16" fmla="*/ 22 w 34"/>
                  <a:gd name="T17" fmla="*/ 15 h 26"/>
                  <a:gd name="T18" fmla="*/ 30 w 34"/>
                  <a:gd name="T19" fmla="*/ 8 h 26"/>
                  <a:gd name="T20" fmla="*/ 34 w 34"/>
                  <a:gd name="T21" fmla="*/ 0 h 26"/>
                  <a:gd name="T22" fmla="*/ 34 w 34"/>
                  <a:gd name="T23" fmla="*/ 0 h 26"/>
                  <a:gd name="T24" fmla="*/ 27 w 34"/>
                  <a:gd name="T25" fmla="*/ 3 h 2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4"/>
                  <a:gd name="T40" fmla="*/ 0 h 26"/>
                  <a:gd name="T41" fmla="*/ 34 w 34"/>
                  <a:gd name="T42" fmla="*/ 26 h 2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4" h="26">
                    <a:moveTo>
                      <a:pt x="27" y="3"/>
                    </a:moveTo>
                    <a:lnTo>
                      <a:pt x="27" y="3"/>
                    </a:lnTo>
                    <a:lnTo>
                      <a:pt x="25" y="3"/>
                    </a:lnTo>
                    <a:lnTo>
                      <a:pt x="17" y="8"/>
                    </a:lnTo>
                    <a:lnTo>
                      <a:pt x="7" y="14"/>
                    </a:lnTo>
                    <a:lnTo>
                      <a:pt x="0" y="19"/>
                    </a:lnTo>
                    <a:lnTo>
                      <a:pt x="5" y="26"/>
                    </a:lnTo>
                    <a:lnTo>
                      <a:pt x="12" y="21"/>
                    </a:lnTo>
                    <a:lnTo>
                      <a:pt x="22" y="15"/>
                    </a:lnTo>
                    <a:lnTo>
                      <a:pt x="30" y="8"/>
                    </a:lnTo>
                    <a:lnTo>
                      <a:pt x="34" y="0"/>
                    </a:lnTo>
                    <a:lnTo>
                      <a:pt x="27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15" name="Freeform 502"/>
              <p:cNvSpPr>
                <a:spLocks/>
              </p:cNvSpPr>
              <p:nvPr/>
            </p:nvSpPr>
            <p:spPr bwMode="auto">
              <a:xfrm>
                <a:off x="3448" y="3252"/>
                <a:ext cx="18" cy="22"/>
              </a:xfrm>
              <a:custGeom>
                <a:avLst/>
                <a:gdLst>
                  <a:gd name="T0" fmla="*/ 3 w 18"/>
                  <a:gd name="T1" fmla="*/ 0 h 22"/>
                  <a:gd name="T2" fmla="*/ 3 w 18"/>
                  <a:gd name="T3" fmla="*/ 7 h 22"/>
                  <a:gd name="T4" fmla="*/ 3 w 18"/>
                  <a:gd name="T5" fmla="*/ 8 h 22"/>
                  <a:gd name="T6" fmla="*/ 6 w 18"/>
                  <a:gd name="T7" fmla="*/ 12 h 22"/>
                  <a:gd name="T8" fmla="*/ 8 w 18"/>
                  <a:gd name="T9" fmla="*/ 17 h 22"/>
                  <a:gd name="T10" fmla="*/ 11 w 18"/>
                  <a:gd name="T11" fmla="*/ 22 h 22"/>
                  <a:gd name="T12" fmla="*/ 18 w 18"/>
                  <a:gd name="T13" fmla="*/ 19 h 22"/>
                  <a:gd name="T14" fmla="*/ 15 w 18"/>
                  <a:gd name="T15" fmla="*/ 15 h 22"/>
                  <a:gd name="T16" fmla="*/ 13 w 18"/>
                  <a:gd name="T17" fmla="*/ 10 h 22"/>
                  <a:gd name="T18" fmla="*/ 11 w 18"/>
                  <a:gd name="T19" fmla="*/ 4 h 22"/>
                  <a:gd name="T20" fmla="*/ 3 w 18"/>
                  <a:gd name="T21" fmla="*/ 0 h 22"/>
                  <a:gd name="T22" fmla="*/ 3 w 18"/>
                  <a:gd name="T23" fmla="*/ 7 h 22"/>
                  <a:gd name="T24" fmla="*/ 3 w 18"/>
                  <a:gd name="T25" fmla="*/ 0 h 22"/>
                  <a:gd name="T26" fmla="*/ 1 w 18"/>
                  <a:gd name="T27" fmla="*/ 1 h 22"/>
                  <a:gd name="T28" fmla="*/ 0 w 18"/>
                  <a:gd name="T29" fmla="*/ 4 h 22"/>
                  <a:gd name="T30" fmla="*/ 1 w 18"/>
                  <a:gd name="T31" fmla="*/ 6 h 22"/>
                  <a:gd name="T32" fmla="*/ 3 w 18"/>
                  <a:gd name="T33" fmla="*/ 7 h 22"/>
                  <a:gd name="T34" fmla="*/ 3 w 18"/>
                  <a:gd name="T35" fmla="*/ 0 h 2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8"/>
                  <a:gd name="T55" fmla="*/ 0 h 22"/>
                  <a:gd name="T56" fmla="*/ 18 w 18"/>
                  <a:gd name="T57" fmla="*/ 22 h 2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8" h="22">
                    <a:moveTo>
                      <a:pt x="3" y="0"/>
                    </a:moveTo>
                    <a:lnTo>
                      <a:pt x="3" y="7"/>
                    </a:lnTo>
                    <a:lnTo>
                      <a:pt x="3" y="8"/>
                    </a:lnTo>
                    <a:lnTo>
                      <a:pt x="6" y="12"/>
                    </a:lnTo>
                    <a:lnTo>
                      <a:pt x="8" y="17"/>
                    </a:lnTo>
                    <a:lnTo>
                      <a:pt x="11" y="22"/>
                    </a:lnTo>
                    <a:lnTo>
                      <a:pt x="18" y="19"/>
                    </a:lnTo>
                    <a:lnTo>
                      <a:pt x="15" y="15"/>
                    </a:lnTo>
                    <a:lnTo>
                      <a:pt x="13" y="10"/>
                    </a:lnTo>
                    <a:lnTo>
                      <a:pt x="11" y="4"/>
                    </a:lnTo>
                    <a:lnTo>
                      <a:pt x="3" y="0"/>
                    </a:lnTo>
                    <a:lnTo>
                      <a:pt x="3" y="7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3" y="7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16" name="Freeform 503"/>
              <p:cNvSpPr>
                <a:spLocks/>
              </p:cNvSpPr>
              <p:nvPr/>
            </p:nvSpPr>
            <p:spPr bwMode="auto">
              <a:xfrm>
                <a:off x="3451" y="3236"/>
                <a:ext cx="48" cy="23"/>
              </a:xfrm>
              <a:custGeom>
                <a:avLst/>
                <a:gdLst>
                  <a:gd name="T0" fmla="*/ 38 w 48"/>
                  <a:gd name="T1" fmla="*/ 0 h 23"/>
                  <a:gd name="T2" fmla="*/ 38 w 48"/>
                  <a:gd name="T3" fmla="*/ 0 h 23"/>
                  <a:gd name="T4" fmla="*/ 39 w 48"/>
                  <a:gd name="T5" fmla="*/ 3 h 23"/>
                  <a:gd name="T6" fmla="*/ 37 w 48"/>
                  <a:gd name="T7" fmla="*/ 4 h 23"/>
                  <a:gd name="T8" fmla="*/ 36 w 48"/>
                  <a:gd name="T9" fmla="*/ 6 h 23"/>
                  <a:gd name="T10" fmla="*/ 32 w 48"/>
                  <a:gd name="T11" fmla="*/ 7 h 23"/>
                  <a:gd name="T12" fmla="*/ 26 w 48"/>
                  <a:gd name="T13" fmla="*/ 10 h 23"/>
                  <a:gd name="T14" fmla="*/ 20 w 48"/>
                  <a:gd name="T15" fmla="*/ 12 h 23"/>
                  <a:gd name="T16" fmla="*/ 11 w 48"/>
                  <a:gd name="T17" fmla="*/ 14 h 23"/>
                  <a:gd name="T18" fmla="*/ 0 w 48"/>
                  <a:gd name="T19" fmla="*/ 16 h 23"/>
                  <a:gd name="T20" fmla="*/ 0 w 48"/>
                  <a:gd name="T21" fmla="*/ 23 h 23"/>
                  <a:gd name="T22" fmla="*/ 11 w 48"/>
                  <a:gd name="T23" fmla="*/ 21 h 23"/>
                  <a:gd name="T24" fmla="*/ 20 w 48"/>
                  <a:gd name="T25" fmla="*/ 20 h 23"/>
                  <a:gd name="T26" fmla="*/ 28 w 48"/>
                  <a:gd name="T27" fmla="*/ 17 h 23"/>
                  <a:gd name="T28" fmla="*/ 34 w 48"/>
                  <a:gd name="T29" fmla="*/ 15 h 23"/>
                  <a:gd name="T30" fmla="*/ 41 w 48"/>
                  <a:gd name="T31" fmla="*/ 14 h 23"/>
                  <a:gd name="T32" fmla="*/ 44 w 48"/>
                  <a:gd name="T33" fmla="*/ 9 h 23"/>
                  <a:gd name="T34" fmla="*/ 47 w 48"/>
                  <a:gd name="T35" fmla="*/ 5 h 23"/>
                  <a:gd name="T36" fmla="*/ 48 w 48"/>
                  <a:gd name="T37" fmla="*/ 0 h 23"/>
                  <a:gd name="T38" fmla="*/ 48 w 48"/>
                  <a:gd name="T39" fmla="*/ 0 h 23"/>
                  <a:gd name="T40" fmla="*/ 38 w 48"/>
                  <a:gd name="T41" fmla="*/ 0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8"/>
                  <a:gd name="T64" fmla="*/ 0 h 23"/>
                  <a:gd name="T65" fmla="*/ 48 w 48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8" h="23">
                    <a:moveTo>
                      <a:pt x="38" y="0"/>
                    </a:moveTo>
                    <a:lnTo>
                      <a:pt x="38" y="0"/>
                    </a:lnTo>
                    <a:lnTo>
                      <a:pt x="39" y="3"/>
                    </a:lnTo>
                    <a:lnTo>
                      <a:pt x="37" y="4"/>
                    </a:lnTo>
                    <a:lnTo>
                      <a:pt x="36" y="6"/>
                    </a:lnTo>
                    <a:lnTo>
                      <a:pt x="32" y="7"/>
                    </a:lnTo>
                    <a:lnTo>
                      <a:pt x="26" y="10"/>
                    </a:lnTo>
                    <a:lnTo>
                      <a:pt x="20" y="12"/>
                    </a:lnTo>
                    <a:lnTo>
                      <a:pt x="11" y="14"/>
                    </a:lnTo>
                    <a:lnTo>
                      <a:pt x="0" y="16"/>
                    </a:lnTo>
                    <a:lnTo>
                      <a:pt x="0" y="23"/>
                    </a:lnTo>
                    <a:lnTo>
                      <a:pt x="11" y="21"/>
                    </a:lnTo>
                    <a:lnTo>
                      <a:pt x="20" y="20"/>
                    </a:lnTo>
                    <a:lnTo>
                      <a:pt x="28" y="17"/>
                    </a:lnTo>
                    <a:lnTo>
                      <a:pt x="34" y="15"/>
                    </a:lnTo>
                    <a:lnTo>
                      <a:pt x="41" y="14"/>
                    </a:lnTo>
                    <a:lnTo>
                      <a:pt x="44" y="9"/>
                    </a:lnTo>
                    <a:lnTo>
                      <a:pt x="47" y="5"/>
                    </a:lnTo>
                    <a:lnTo>
                      <a:pt x="48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17" name="Freeform 504"/>
              <p:cNvSpPr>
                <a:spLocks/>
              </p:cNvSpPr>
              <p:nvPr/>
            </p:nvSpPr>
            <p:spPr bwMode="auto">
              <a:xfrm>
                <a:off x="3489" y="3180"/>
                <a:ext cx="23" cy="56"/>
              </a:xfrm>
              <a:custGeom>
                <a:avLst/>
                <a:gdLst>
                  <a:gd name="T0" fmla="*/ 21 w 23"/>
                  <a:gd name="T1" fmla="*/ 0 h 56"/>
                  <a:gd name="T2" fmla="*/ 21 w 23"/>
                  <a:gd name="T3" fmla="*/ 0 h 56"/>
                  <a:gd name="T4" fmla="*/ 9 w 23"/>
                  <a:gd name="T5" fmla="*/ 10 h 56"/>
                  <a:gd name="T6" fmla="*/ 4 w 23"/>
                  <a:gd name="T7" fmla="*/ 28 h 56"/>
                  <a:gd name="T8" fmla="*/ 1 w 23"/>
                  <a:gd name="T9" fmla="*/ 45 h 56"/>
                  <a:gd name="T10" fmla="*/ 0 w 23"/>
                  <a:gd name="T11" fmla="*/ 56 h 56"/>
                  <a:gd name="T12" fmla="*/ 10 w 23"/>
                  <a:gd name="T13" fmla="*/ 56 h 56"/>
                  <a:gd name="T14" fmla="*/ 9 w 23"/>
                  <a:gd name="T15" fmla="*/ 45 h 56"/>
                  <a:gd name="T16" fmla="*/ 11 w 23"/>
                  <a:gd name="T17" fmla="*/ 28 h 56"/>
                  <a:gd name="T18" fmla="*/ 16 w 23"/>
                  <a:gd name="T19" fmla="*/ 15 h 56"/>
                  <a:gd name="T20" fmla="*/ 23 w 23"/>
                  <a:gd name="T21" fmla="*/ 7 h 56"/>
                  <a:gd name="T22" fmla="*/ 23 w 23"/>
                  <a:gd name="T23" fmla="*/ 7 h 56"/>
                  <a:gd name="T24" fmla="*/ 21 w 23"/>
                  <a:gd name="T25" fmla="*/ 0 h 5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3"/>
                  <a:gd name="T40" fmla="*/ 0 h 56"/>
                  <a:gd name="T41" fmla="*/ 23 w 23"/>
                  <a:gd name="T42" fmla="*/ 56 h 5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3" h="56">
                    <a:moveTo>
                      <a:pt x="21" y="0"/>
                    </a:moveTo>
                    <a:lnTo>
                      <a:pt x="21" y="0"/>
                    </a:lnTo>
                    <a:lnTo>
                      <a:pt x="9" y="10"/>
                    </a:lnTo>
                    <a:lnTo>
                      <a:pt x="4" y="28"/>
                    </a:lnTo>
                    <a:lnTo>
                      <a:pt x="1" y="45"/>
                    </a:lnTo>
                    <a:lnTo>
                      <a:pt x="0" y="56"/>
                    </a:lnTo>
                    <a:lnTo>
                      <a:pt x="10" y="56"/>
                    </a:lnTo>
                    <a:lnTo>
                      <a:pt x="9" y="45"/>
                    </a:lnTo>
                    <a:lnTo>
                      <a:pt x="11" y="28"/>
                    </a:lnTo>
                    <a:lnTo>
                      <a:pt x="16" y="15"/>
                    </a:lnTo>
                    <a:lnTo>
                      <a:pt x="23" y="7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18" name="Freeform 505"/>
              <p:cNvSpPr>
                <a:spLocks/>
              </p:cNvSpPr>
              <p:nvPr/>
            </p:nvSpPr>
            <p:spPr bwMode="auto">
              <a:xfrm>
                <a:off x="3510" y="3146"/>
                <a:ext cx="39" cy="41"/>
              </a:xfrm>
              <a:custGeom>
                <a:avLst/>
                <a:gdLst>
                  <a:gd name="T0" fmla="*/ 32 w 39"/>
                  <a:gd name="T1" fmla="*/ 1 h 41"/>
                  <a:gd name="T2" fmla="*/ 29 w 39"/>
                  <a:gd name="T3" fmla="*/ 7 h 41"/>
                  <a:gd name="T4" fmla="*/ 29 w 39"/>
                  <a:gd name="T5" fmla="*/ 8 h 41"/>
                  <a:gd name="T6" fmla="*/ 29 w 39"/>
                  <a:gd name="T7" fmla="*/ 12 h 41"/>
                  <a:gd name="T8" fmla="*/ 27 w 39"/>
                  <a:gd name="T9" fmla="*/ 16 h 41"/>
                  <a:gd name="T10" fmla="*/ 23 w 39"/>
                  <a:gd name="T11" fmla="*/ 21 h 41"/>
                  <a:gd name="T12" fmla="*/ 18 w 39"/>
                  <a:gd name="T13" fmla="*/ 24 h 41"/>
                  <a:gd name="T14" fmla="*/ 13 w 39"/>
                  <a:gd name="T15" fmla="*/ 28 h 41"/>
                  <a:gd name="T16" fmla="*/ 6 w 39"/>
                  <a:gd name="T17" fmla="*/ 32 h 41"/>
                  <a:gd name="T18" fmla="*/ 0 w 39"/>
                  <a:gd name="T19" fmla="*/ 34 h 41"/>
                  <a:gd name="T20" fmla="*/ 2 w 39"/>
                  <a:gd name="T21" fmla="*/ 41 h 41"/>
                  <a:gd name="T22" fmla="*/ 8 w 39"/>
                  <a:gd name="T23" fmla="*/ 39 h 41"/>
                  <a:gd name="T24" fmla="*/ 16 w 39"/>
                  <a:gd name="T25" fmla="*/ 35 h 41"/>
                  <a:gd name="T26" fmla="*/ 23 w 39"/>
                  <a:gd name="T27" fmla="*/ 32 h 41"/>
                  <a:gd name="T28" fmla="*/ 28 w 39"/>
                  <a:gd name="T29" fmla="*/ 25 h 41"/>
                  <a:gd name="T30" fmla="*/ 34 w 39"/>
                  <a:gd name="T31" fmla="*/ 21 h 41"/>
                  <a:gd name="T32" fmla="*/ 36 w 39"/>
                  <a:gd name="T33" fmla="*/ 14 h 41"/>
                  <a:gd name="T34" fmla="*/ 39 w 39"/>
                  <a:gd name="T35" fmla="*/ 8 h 41"/>
                  <a:gd name="T36" fmla="*/ 36 w 39"/>
                  <a:gd name="T37" fmla="*/ 2 h 41"/>
                  <a:gd name="T38" fmla="*/ 34 w 39"/>
                  <a:gd name="T39" fmla="*/ 8 h 41"/>
                  <a:gd name="T40" fmla="*/ 36 w 39"/>
                  <a:gd name="T41" fmla="*/ 2 h 41"/>
                  <a:gd name="T42" fmla="*/ 34 w 39"/>
                  <a:gd name="T43" fmla="*/ 0 h 41"/>
                  <a:gd name="T44" fmla="*/ 32 w 39"/>
                  <a:gd name="T45" fmla="*/ 1 h 41"/>
                  <a:gd name="T46" fmla="*/ 29 w 39"/>
                  <a:gd name="T47" fmla="*/ 3 h 41"/>
                  <a:gd name="T48" fmla="*/ 29 w 39"/>
                  <a:gd name="T49" fmla="*/ 7 h 41"/>
                  <a:gd name="T50" fmla="*/ 32 w 39"/>
                  <a:gd name="T51" fmla="*/ 1 h 4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9"/>
                  <a:gd name="T79" fmla="*/ 0 h 41"/>
                  <a:gd name="T80" fmla="*/ 39 w 39"/>
                  <a:gd name="T81" fmla="*/ 41 h 4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9" h="41">
                    <a:moveTo>
                      <a:pt x="32" y="1"/>
                    </a:moveTo>
                    <a:lnTo>
                      <a:pt x="29" y="7"/>
                    </a:lnTo>
                    <a:lnTo>
                      <a:pt x="29" y="8"/>
                    </a:lnTo>
                    <a:lnTo>
                      <a:pt x="29" y="12"/>
                    </a:lnTo>
                    <a:lnTo>
                      <a:pt x="27" y="16"/>
                    </a:lnTo>
                    <a:lnTo>
                      <a:pt x="23" y="21"/>
                    </a:lnTo>
                    <a:lnTo>
                      <a:pt x="18" y="24"/>
                    </a:lnTo>
                    <a:lnTo>
                      <a:pt x="13" y="28"/>
                    </a:lnTo>
                    <a:lnTo>
                      <a:pt x="6" y="32"/>
                    </a:lnTo>
                    <a:lnTo>
                      <a:pt x="0" y="34"/>
                    </a:lnTo>
                    <a:lnTo>
                      <a:pt x="2" y="41"/>
                    </a:lnTo>
                    <a:lnTo>
                      <a:pt x="8" y="39"/>
                    </a:lnTo>
                    <a:lnTo>
                      <a:pt x="16" y="35"/>
                    </a:lnTo>
                    <a:lnTo>
                      <a:pt x="23" y="32"/>
                    </a:lnTo>
                    <a:lnTo>
                      <a:pt x="28" y="25"/>
                    </a:lnTo>
                    <a:lnTo>
                      <a:pt x="34" y="21"/>
                    </a:lnTo>
                    <a:lnTo>
                      <a:pt x="36" y="14"/>
                    </a:lnTo>
                    <a:lnTo>
                      <a:pt x="39" y="8"/>
                    </a:lnTo>
                    <a:lnTo>
                      <a:pt x="36" y="2"/>
                    </a:lnTo>
                    <a:lnTo>
                      <a:pt x="34" y="8"/>
                    </a:lnTo>
                    <a:lnTo>
                      <a:pt x="36" y="2"/>
                    </a:lnTo>
                    <a:lnTo>
                      <a:pt x="34" y="0"/>
                    </a:lnTo>
                    <a:lnTo>
                      <a:pt x="32" y="1"/>
                    </a:lnTo>
                    <a:lnTo>
                      <a:pt x="29" y="3"/>
                    </a:lnTo>
                    <a:lnTo>
                      <a:pt x="29" y="7"/>
                    </a:lnTo>
                    <a:lnTo>
                      <a:pt x="32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19" name="Freeform 506"/>
              <p:cNvSpPr>
                <a:spLocks/>
              </p:cNvSpPr>
              <p:nvPr/>
            </p:nvSpPr>
            <p:spPr bwMode="auto">
              <a:xfrm>
                <a:off x="3542" y="3124"/>
                <a:ext cx="15" cy="30"/>
              </a:xfrm>
              <a:custGeom>
                <a:avLst/>
                <a:gdLst>
                  <a:gd name="T0" fmla="*/ 6 w 15"/>
                  <a:gd name="T1" fmla="*/ 4 h 30"/>
                  <a:gd name="T2" fmla="*/ 6 w 15"/>
                  <a:gd name="T3" fmla="*/ 5 h 30"/>
                  <a:gd name="T4" fmla="*/ 8 w 15"/>
                  <a:gd name="T5" fmla="*/ 8 h 30"/>
                  <a:gd name="T6" fmla="*/ 8 w 15"/>
                  <a:gd name="T7" fmla="*/ 15 h 30"/>
                  <a:gd name="T8" fmla="*/ 6 w 15"/>
                  <a:gd name="T9" fmla="*/ 19 h 30"/>
                  <a:gd name="T10" fmla="*/ 0 w 15"/>
                  <a:gd name="T11" fmla="*/ 23 h 30"/>
                  <a:gd name="T12" fmla="*/ 2 w 15"/>
                  <a:gd name="T13" fmla="*/ 30 h 30"/>
                  <a:gd name="T14" fmla="*/ 10 w 15"/>
                  <a:gd name="T15" fmla="*/ 24 h 30"/>
                  <a:gd name="T16" fmla="*/ 15 w 15"/>
                  <a:gd name="T17" fmla="*/ 17 h 30"/>
                  <a:gd name="T18" fmla="*/ 15 w 15"/>
                  <a:gd name="T19" fmla="*/ 8 h 30"/>
                  <a:gd name="T20" fmla="*/ 13 w 15"/>
                  <a:gd name="T21" fmla="*/ 0 h 30"/>
                  <a:gd name="T22" fmla="*/ 13 w 15"/>
                  <a:gd name="T23" fmla="*/ 1 h 30"/>
                  <a:gd name="T24" fmla="*/ 6 w 15"/>
                  <a:gd name="T25" fmla="*/ 4 h 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"/>
                  <a:gd name="T40" fmla="*/ 0 h 30"/>
                  <a:gd name="T41" fmla="*/ 15 w 15"/>
                  <a:gd name="T42" fmla="*/ 30 h 3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" h="30">
                    <a:moveTo>
                      <a:pt x="6" y="4"/>
                    </a:moveTo>
                    <a:lnTo>
                      <a:pt x="6" y="5"/>
                    </a:lnTo>
                    <a:lnTo>
                      <a:pt x="8" y="8"/>
                    </a:lnTo>
                    <a:lnTo>
                      <a:pt x="8" y="15"/>
                    </a:lnTo>
                    <a:lnTo>
                      <a:pt x="6" y="19"/>
                    </a:lnTo>
                    <a:lnTo>
                      <a:pt x="0" y="23"/>
                    </a:lnTo>
                    <a:lnTo>
                      <a:pt x="2" y="30"/>
                    </a:lnTo>
                    <a:lnTo>
                      <a:pt x="10" y="24"/>
                    </a:lnTo>
                    <a:lnTo>
                      <a:pt x="15" y="17"/>
                    </a:lnTo>
                    <a:lnTo>
                      <a:pt x="15" y="8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20" name="Freeform 507"/>
              <p:cNvSpPr>
                <a:spLocks/>
              </p:cNvSpPr>
              <p:nvPr/>
            </p:nvSpPr>
            <p:spPr bwMode="auto">
              <a:xfrm>
                <a:off x="3546" y="3103"/>
                <a:ext cx="16" cy="25"/>
              </a:xfrm>
              <a:custGeom>
                <a:avLst/>
                <a:gdLst>
                  <a:gd name="T0" fmla="*/ 16 w 16"/>
                  <a:gd name="T1" fmla="*/ 0 h 25"/>
                  <a:gd name="T2" fmla="*/ 16 w 16"/>
                  <a:gd name="T3" fmla="*/ 0 h 25"/>
                  <a:gd name="T4" fmla="*/ 8 w 16"/>
                  <a:gd name="T5" fmla="*/ 3 h 25"/>
                  <a:gd name="T6" fmla="*/ 3 w 16"/>
                  <a:gd name="T7" fmla="*/ 10 h 25"/>
                  <a:gd name="T8" fmla="*/ 0 w 16"/>
                  <a:gd name="T9" fmla="*/ 17 h 25"/>
                  <a:gd name="T10" fmla="*/ 2 w 16"/>
                  <a:gd name="T11" fmla="*/ 25 h 25"/>
                  <a:gd name="T12" fmla="*/ 9 w 16"/>
                  <a:gd name="T13" fmla="*/ 22 h 25"/>
                  <a:gd name="T14" fmla="*/ 8 w 16"/>
                  <a:gd name="T15" fmla="*/ 17 h 25"/>
                  <a:gd name="T16" fmla="*/ 10 w 16"/>
                  <a:gd name="T17" fmla="*/ 12 h 25"/>
                  <a:gd name="T18" fmla="*/ 13 w 16"/>
                  <a:gd name="T19" fmla="*/ 10 h 25"/>
                  <a:gd name="T20" fmla="*/ 16 w 16"/>
                  <a:gd name="T21" fmla="*/ 10 h 25"/>
                  <a:gd name="T22" fmla="*/ 16 w 16"/>
                  <a:gd name="T23" fmla="*/ 10 h 25"/>
                  <a:gd name="T24" fmla="*/ 16 w 16"/>
                  <a:gd name="T25" fmla="*/ 0 h 2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25"/>
                  <a:gd name="T41" fmla="*/ 16 w 16"/>
                  <a:gd name="T42" fmla="*/ 25 h 2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25">
                    <a:moveTo>
                      <a:pt x="16" y="0"/>
                    </a:moveTo>
                    <a:lnTo>
                      <a:pt x="16" y="0"/>
                    </a:lnTo>
                    <a:lnTo>
                      <a:pt x="8" y="3"/>
                    </a:lnTo>
                    <a:lnTo>
                      <a:pt x="3" y="10"/>
                    </a:lnTo>
                    <a:lnTo>
                      <a:pt x="0" y="17"/>
                    </a:lnTo>
                    <a:lnTo>
                      <a:pt x="2" y="25"/>
                    </a:lnTo>
                    <a:lnTo>
                      <a:pt x="9" y="22"/>
                    </a:lnTo>
                    <a:lnTo>
                      <a:pt x="8" y="17"/>
                    </a:lnTo>
                    <a:lnTo>
                      <a:pt x="10" y="12"/>
                    </a:lnTo>
                    <a:lnTo>
                      <a:pt x="13" y="10"/>
                    </a:lnTo>
                    <a:lnTo>
                      <a:pt x="16" y="1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21" name="Freeform 508"/>
              <p:cNvSpPr>
                <a:spLocks/>
              </p:cNvSpPr>
              <p:nvPr/>
            </p:nvSpPr>
            <p:spPr bwMode="auto">
              <a:xfrm>
                <a:off x="3562" y="3091"/>
                <a:ext cx="23" cy="22"/>
              </a:xfrm>
              <a:custGeom>
                <a:avLst/>
                <a:gdLst>
                  <a:gd name="T0" fmla="*/ 16 w 23"/>
                  <a:gd name="T1" fmla="*/ 0 h 22"/>
                  <a:gd name="T2" fmla="*/ 16 w 23"/>
                  <a:gd name="T3" fmla="*/ 0 h 22"/>
                  <a:gd name="T4" fmla="*/ 15 w 23"/>
                  <a:gd name="T5" fmla="*/ 6 h 22"/>
                  <a:gd name="T6" fmla="*/ 11 w 23"/>
                  <a:gd name="T7" fmla="*/ 10 h 22"/>
                  <a:gd name="T8" fmla="*/ 6 w 23"/>
                  <a:gd name="T9" fmla="*/ 12 h 22"/>
                  <a:gd name="T10" fmla="*/ 0 w 23"/>
                  <a:gd name="T11" fmla="*/ 12 h 22"/>
                  <a:gd name="T12" fmla="*/ 0 w 23"/>
                  <a:gd name="T13" fmla="*/ 22 h 22"/>
                  <a:gd name="T14" fmla="*/ 9 w 23"/>
                  <a:gd name="T15" fmla="*/ 19 h 22"/>
                  <a:gd name="T16" fmla="*/ 16 w 23"/>
                  <a:gd name="T17" fmla="*/ 17 h 22"/>
                  <a:gd name="T18" fmla="*/ 22 w 23"/>
                  <a:gd name="T19" fmla="*/ 8 h 22"/>
                  <a:gd name="T20" fmla="*/ 23 w 23"/>
                  <a:gd name="T21" fmla="*/ 0 h 22"/>
                  <a:gd name="T22" fmla="*/ 23 w 23"/>
                  <a:gd name="T23" fmla="*/ 0 h 22"/>
                  <a:gd name="T24" fmla="*/ 16 w 23"/>
                  <a:gd name="T25" fmla="*/ 0 h 2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3"/>
                  <a:gd name="T40" fmla="*/ 0 h 22"/>
                  <a:gd name="T41" fmla="*/ 23 w 23"/>
                  <a:gd name="T42" fmla="*/ 22 h 2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3" h="22">
                    <a:moveTo>
                      <a:pt x="16" y="0"/>
                    </a:moveTo>
                    <a:lnTo>
                      <a:pt x="16" y="0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22"/>
                    </a:lnTo>
                    <a:lnTo>
                      <a:pt x="9" y="19"/>
                    </a:lnTo>
                    <a:lnTo>
                      <a:pt x="16" y="17"/>
                    </a:lnTo>
                    <a:lnTo>
                      <a:pt x="22" y="8"/>
                    </a:lnTo>
                    <a:lnTo>
                      <a:pt x="23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22" name="Freeform 509"/>
              <p:cNvSpPr>
                <a:spLocks/>
              </p:cNvSpPr>
              <p:nvPr/>
            </p:nvSpPr>
            <p:spPr bwMode="auto">
              <a:xfrm>
                <a:off x="3578" y="3039"/>
                <a:ext cx="31" cy="52"/>
              </a:xfrm>
              <a:custGeom>
                <a:avLst/>
                <a:gdLst>
                  <a:gd name="T0" fmla="*/ 28 w 31"/>
                  <a:gd name="T1" fmla="*/ 0 h 52"/>
                  <a:gd name="T2" fmla="*/ 28 w 31"/>
                  <a:gd name="T3" fmla="*/ 0 h 52"/>
                  <a:gd name="T4" fmla="*/ 15 w 31"/>
                  <a:gd name="T5" fmla="*/ 10 h 52"/>
                  <a:gd name="T6" fmla="*/ 6 w 31"/>
                  <a:gd name="T7" fmla="*/ 25 h 52"/>
                  <a:gd name="T8" fmla="*/ 0 w 31"/>
                  <a:gd name="T9" fmla="*/ 41 h 52"/>
                  <a:gd name="T10" fmla="*/ 0 w 31"/>
                  <a:gd name="T11" fmla="*/ 52 h 52"/>
                  <a:gd name="T12" fmla="*/ 7 w 31"/>
                  <a:gd name="T13" fmla="*/ 52 h 52"/>
                  <a:gd name="T14" fmla="*/ 7 w 31"/>
                  <a:gd name="T15" fmla="*/ 41 h 52"/>
                  <a:gd name="T16" fmla="*/ 14 w 31"/>
                  <a:gd name="T17" fmla="*/ 28 h 52"/>
                  <a:gd name="T18" fmla="*/ 22 w 31"/>
                  <a:gd name="T19" fmla="*/ 15 h 52"/>
                  <a:gd name="T20" fmla="*/ 31 w 31"/>
                  <a:gd name="T21" fmla="*/ 7 h 52"/>
                  <a:gd name="T22" fmla="*/ 31 w 31"/>
                  <a:gd name="T23" fmla="*/ 7 h 52"/>
                  <a:gd name="T24" fmla="*/ 28 w 31"/>
                  <a:gd name="T25" fmla="*/ 0 h 5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"/>
                  <a:gd name="T40" fmla="*/ 0 h 52"/>
                  <a:gd name="T41" fmla="*/ 31 w 31"/>
                  <a:gd name="T42" fmla="*/ 52 h 5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" h="52">
                    <a:moveTo>
                      <a:pt x="28" y="0"/>
                    </a:moveTo>
                    <a:lnTo>
                      <a:pt x="28" y="0"/>
                    </a:lnTo>
                    <a:lnTo>
                      <a:pt x="15" y="10"/>
                    </a:lnTo>
                    <a:lnTo>
                      <a:pt x="6" y="25"/>
                    </a:lnTo>
                    <a:lnTo>
                      <a:pt x="0" y="41"/>
                    </a:lnTo>
                    <a:lnTo>
                      <a:pt x="0" y="52"/>
                    </a:lnTo>
                    <a:lnTo>
                      <a:pt x="7" y="52"/>
                    </a:lnTo>
                    <a:lnTo>
                      <a:pt x="7" y="41"/>
                    </a:lnTo>
                    <a:lnTo>
                      <a:pt x="14" y="28"/>
                    </a:lnTo>
                    <a:lnTo>
                      <a:pt x="22" y="15"/>
                    </a:lnTo>
                    <a:lnTo>
                      <a:pt x="31" y="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23" name="Freeform 510"/>
              <p:cNvSpPr>
                <a:spLocks/>
              </p:cNvSpPr>
              <p:nvPr/>
            </p:nvSpPr>
            <p:spPr bwMode="auto">
              <a:xfrm>
                <a:off x="3606" y="3006"/>
                <a:ext cx="40" cy="40"/>
              </a:xfrm>
              <a:custGeom>
                <a:avLst/>
                <a:gdLst>
                  <a:gd name="T0" fmla="*/ 33 w 40"/>
                  <a:gd name="T1" fmla="*/ 0 h 40"/>
                  <a:gd name="T2" fmla="*/ 33 w 40"/>
                  <a:gd name="T3" fmla="*/ 1 h 40"/>
                  <a:gd name="T4" fmla="*/ 29 w 40"/>
                  <a:gd name="T5" fmla="*/ 6 h 40"/>
                  <a:gd name="T6" fmla="*/ 22 w 40"/>
                  <a:gd name="T7" fmla="*/ 15 h 40"/>
                  <a:gd name="T8" fmla="*/ 11 w 40"/>
                  <a:gd name="T9" fmla="*/ 24 h 40"/>
                  <a:gd name="T10" fmla="*/ 0 w 40"/>
                  <a:gd name="T11" fmla="*/ 33 h 40"/>
                  <a:gd name="T12" fmla="*/ 3 w 40"/>
                  <a:gd name="T13" fmla="*/ 40 h 40"/>
                  <a:gd name="T14" fmla="*/ 16 w 40"/>
                  <a:gd name="T15" fmla="*/ 31 h 40"/>
                  <a:gd name="T16" fmla="*/ 27 w 40"/>
                  <a:gd name="T17" fmla="*/ 20 h 40"/>
                  <a:gd name="T18" fmla="*/ 37 w 40"/>
                  <a:gd name="T19" fmla="*/ 11 h 40"/>
                  <a:gd name="T20" fmla="*/ 40 w 40"/>
                  <a:gd name="T21" fmla="*/ 1 h 40"/>
                  <a:gd name="T22" fmla="*/ 40 w 40"/>
                  <a:gd name="T23" fmla="*/ 2 h 40"/>
                  <a:gd name="T24" fmla="*/ 33 w 40"/>
                  <a:gd name="T25" fmla="*/ 0 h 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"/>
                  <a:gd name="T40" fmla="*/ 0 h 40"/>
                  <a:gd name="T41" fmla="*/ 40 w 40"/>
                  <a:gd name="T42" fmla="*/ 40 h 4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" h="40">
                    <a:moveTo>
                      <a:pt x="33" y="0"/>
                    </a:moveTo>
                    <a:lnTo>
                      <a:pt x="33" y="1"/>
                    </a:lnTo>
                    <a:lnTo>
                      <a:pt x="29" y="6"/>
                    </a:lnTo>
                    <a:lnTo>
                      <a:pt x="22" y="15"/>
                    </a:lnTo>
                    <a:lnTo>
                      <a:pt x="11" y="24"/>
                    </a:lnTo>
                    <a:lnTo>
                      <a:pt x="0" y="33"/>
                    </a:lnTo>
                    <a:lnTo>
                      <a:pt x="3" y="40"/>
                    </a:lnTo>
                    <a:lnTo>
                      <a:pt x="16" y="31"/>
                    </a:lnTo>
                    <a:lnTo>
                      <a:pt x="27" y="20"/>
                    </a:lnTo>
                    <a:lnTo>
                      <a:pt x="37" y="11"/>
                    </a:lnTo>
                    <a:lnTo>
                      <a:pt x="40" y="1"/>
                    </a:lnTo>
                    <a:lnTo>
                      <a:pt x="40" y="2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24" name="Freeform 511"/>
              <p:cNvSpPr>
                <a:spLocks/>
              </p:cNvSpPr>
              <p:nvPr/>
            </p:nvSpPr>
            <p:spPr bwMode="auto">
              <a:xfrm>
                <a:off x="3639" y="2941"/>
                <a:ext cx="27" cy="67"/>
              </a:xfrm>
              <a:custGeom>
                <a:avLst/>
                <a:gdLst>
                  <a:gd name="T0" fmla="*/ 22 w 27"/>
                  <a:gd name="T1" fmla="*/ 0 h 67"/>
                  <a:gd name="T2" fmla="*/ 22 w 27"/>
                  <a:gd name="T3" fmla="*/ 1 h 67"/>
                  <a:gd name="T4" fmla="*/ 13 w 27"/>
                  <a:gd name="T5" fmla="*/ 15 h 67"/>
                  <a:gd name="T6" fmla="*/ 7 w 27"/>
                  <a:gd name="T7" fmla="*/ 34 h 67"/>
                  <a:gd name="T8" fmla="*/ 3 w 27"/>
                  <a:gd name="T9" fmla="*/ 55 h 67"/>
                  <a:gd name="T10" fmla="*/ 0 w 27"/>
                  <a:gd name="T11" fmla="*/ 65 h 67"/>
                  <a:gd name="T12" fmla="*/ 7 w 27"/>
                  <a:gd name="T13" fmla="*/ 67 h 67"/>
                  <a:gd name="T14" fmla="*/ 10 w 27"/>
                  <a:gd name="T15" fmla="*/ 55 h 67"/>
                  <a:gd name="T16" fmla="*/ 15 w 27"/>
                  <a:gd name="T17" fmla="*/ 37 h 67"/>
                  <a:gd name="T18" fmla="*/ 21 w 27"/>
                  <a:gd name="T19" fmla="*/ 17 h 67"/>
                  <a:gd name="T20" fmla="*/ 27 w 27"/>
                  <a:gd name="T21" fmla="*/ 6 h 67"/>
                  <a:gd name="T22" fmla="*/ 27 w 27"/>
                  <a:gd name="T23" fmla="*/ 7 h 67"/>
                  <a:gd name="T24" fmla="*/ 22 w 27"/>
                  <a:gd name="T25" fmla="*/ 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"/>
                  <a:gd name="T40" fmla="*/ 0 h 67"/>
                  <a:gd name="T41" fmla="*/ 27 w 27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" h="67">
                    <a:moveTo>
                      <a:pt x="22" y="0"/>
                    </a:moveTo>
                    <a:lnTo>
                      <a:pt x="22" y="1"/>
                    </a:lnTo>
                    <a:lnTo>
                      <a:pt x="13" y="15"/>
                    </a:lnTo>
                    <a:lnTo>
                      <a:pt x="7" y="34"/>
                    </a:lnTo>
                    <a:lnTo>
                      <a:pt x="3" y="55"/>
                    </a:lnTo>
                    <a:lnTo>
                      <a:pt x="0" y="65"/>
                    </a:lnTo>
                    <a:lnTo>
                      <a:pt x="7" y="67"/>
                    </a:lnTo>
                    <a:lnTo>
                      <a:pt x="10" y="55"/>
                    </a:lnTo>
                    <a:lnTo>
                      <a:pt x="15" y="37"/>
                    </a:lnTo>
                    <a:lnTo>
                      <a:pt x="21" y="17"/>
                    </a:lnTo>
                    <a:lnTo>
                      <a:pt x="27" y="6"/>
                    </a:lnTo>
                    <a:lnTo>
                      <a:pt x="27" y="7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25" name="Freeform 512"/>
              <p:cNvSpPr>
                <a:spLocks/>
              </p:cNvSpPr>
              <p:nvPr/>
            </p:nvSpPr>
            <p:spPr bwMode="auto">
              <a:xfrm>
                <a:off x="3661" y="2865"/>
                <a:ext cx="46" cy="83"/>
              </a:xfrm>
              <a:custGeom>
                <a:avLst/>
                <a:gdLst>
                  <a:gd name="T0" fmla="*/ 32 w 46"/>
                  <a:gd name="T1" fmla="*/ 10 h 83"/>
                  <a:gd name="T2" fmla="*/ 29 w 46"/>
                  <a:gd name="T3" fmla="*/ 8 h 83"/>
                  <a:gd name="T4" fmla="*/ 35 w 46"/>
                  <a:gd name="T5" fmla="*/ 17 h 83"/>
                  <a:gd name="T6" fmla="*/ 37 w 46"/>
                  <a:gd name="T7" fmla="*/ 27 h 83"/>
                  <a:gd name="T8" fmla="*/ 35 w 46"/>
                  <a:gd name="T9" fmla="*/ 38 h 83"/>
                  <a:gd name="T10" fmla="*/ 28 w 46"/>
                  <a:gd name="T11" fmla="*/ 47 h 83"/>
                  <a:gd name="T12" fmla="*/ 21 w 46"/>
                  <a:gd name="T13" fmla="*/ 58 h 83"/>
                  <a:gd name="T14" fmla="*/ 13 w 46"/>
                  <a:gd name="T15" fmla="*/ 65 h 83"/>
                  <a:gd name="T16" fmla="*/ 5 w 46"/>
                  <a:gd name="T17" fmla="*/ 71 h 83"/>
                  <a:gd name="T18" fmla="*/ 0 w 46"/>
                  <a:gd name="T19" fmla="*/ 76 h 83"/>
                  <a:gd name="T20" fmla="*/ 5 w 46"/>
                  <a:gd name="T21" fmla="*/ 83 h 83"/>
                  <a:gd name="T22" fmla="*/ 10 w 46"/>
                  <a:gd name="T23" fmla="*/ 78 h 83"/>
                  <a:gd name="T24" fmla="*/ 18 w 46"/>
                  <a:gd name="T25" fmla="*/ 72 h 83"/>
                  <a:gd name="T26" fmla="*/ 28 w 46"/>
                  <a:gd name="T27" fmla="*/ 63 h 83"/>
                  <a:gd name="T28" fmla="*/ 35 w 46"/>
                  <a:gd name="T29" fmla="*/ 52 h 83"/>
                  <a:gd name="T30" fmla="*/ 43 w 46"/>
                  <a:gd name="T31" fmla="*/ 41 h 83"/>
                  <a:gd name="T32" fmla="*/ 46 w 46"/>
                  <a:gd name="T33" fmla="*/ 27 h 83"/>
                  <a:gd name="T34" fmla="*/ 43 w 46"/>
                  <a:gd name="T35" fmla="*/ 15 h 83"/>
                  <a:gd name="T36" fmla="*/ 34 w 46"/>
                  <a:gd name="T37" fmla="*/ 3 h 83"/>
                  <a:gd name="T38" fmla="*/ 32 w 46"/>
                  <a:gd name="T39" fmla="*/ 0 h 83"/>
                  <a:gd name="T40" fmla="*/ 34 w 46"/>
                  <a:gd name="T41" fmla="*/ 3 h 83"/>
                  <a:gd name="T42" fmla="*/ 32 w 46"/>
                  <a:gd name="T43" fmla="*/ 2 h 83"/>
                  <a:gd name="T44" fmla="*/ 31 w 46"/>
                  <a:gd name="T45" fmla="*/ 3 h 83"/>
                  <a:gd name="T46" fmla="*/ 29 w 46"/>
                  <a:gd name="T47" fmla="*/ 5 h 83"/>
                  <a:gd name="T48" fmla="*/ 29 w 46"/>
                  <a:gd name="T49" fmla="*/ 8 h 83"/>
                  <a:gd name="T50" fmla="*/ 32 w 46"/>
                  <a:gd name="T51" fmla="*/ 10 h 8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"/>
                  <a:gd name="T79" fmla="*/ 0 h 83"/>
                  <a:gd name="T80" fmla="*/ 46 w 46"/>
                  <a:gd name="T81" fmla="*/ 83 h 8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" h="83">
                    <a:moveTo>
                      <a:pt x="32" y="10"/>
                    </a:moveTo>
                    <a:lnTo>
                      <a:pt x="29" y="8"/>
                    </a:lnTo>
                    <a:lnTo>
                      <a:pt x="35" y="17"/>
                    </a:lnTo>
                    <a:lnTo>
                      <a:pt x="37" y="27"/>
                    </a:lnTo>
                    <a:lnTo>
                      <a:pt x="35" y="38"/>
                    </a:lnTo>
                    <a:lnTo>
                      <a:pt x="28" y="47"/>
                    </a:lnTo>
                    <a:lnTo>
                      <a:pt x="21" y="58"/>
                    </a:lnTo>
                    <a:lnTo>
                      <a:pt x="13" y="65"/>
                    </a:lnTo>
                    <a:lnTo>
                      <a:pt x="5" y="71"/>
                    </a:lnTo>
                    <a:lnTo>
                      <a:pt x="0" y="76"/>
                    </a:lnTo>
                    <a:lnTo>
                      <a:pt x="5" y="83"/>
                    </a:lnTo>
                    <a:lnTo>
                      <a:pt x="10" y="78"/>
                    </a:lnTo>
                    <a:lnTo>
                      <a:pt x="18" y="72"/>
                    </a:lnTo>
                    <a:lnTo>
                      <a:pt x="28" y="63"/>
                    </a:lnTo>
                    <a:lnTo>
                      <a:pt x="35" y="52"/>
                    </a:lnTo>
                    <a:lnTo>
                      <a:pt x="43" y="41"/>
                    </a:lnTo>
                    <a:lnTo>
                      <a:pt x="46" y="27"/>
                    </a:lnTo>
                    <a:lnTo>
                      <a:pt x="43" y="15"/>
                    </a:lnTo>
                    <a:lnTo>
                      <a:pt x="34" y="3"/>
                    </a:lnTo>
                    <a:lnTo>
                      <a:pt x="32" y="0"/>
                    </a:lnTo>
                    <a:lnTo>
                      <a:pt x="34" y="3"/>
                    </a:lnTo>
                    <a:lnTo>
                      <a:pt x="32" y="2"/>
                    </a:lnTo>
                    <a:lnTo>
                      <a:pt x="31" y="3"/>
                    </a:lnTo>
                    <a:lnTo>
                      <a:pt x="29" y="5"/>
                    </a:lnTo>
                    <a:lnTo>
                      <a:pt x="29" y="8"/>
                    </a:lnTo>
                    <a:lnTo>
                      <a:pt x="3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26" name="Freeform 513"/>
              <p:cNvSpPr>
                <a:spLocks/>
              </p:cNvSpPr>
              <p:nvPr/>
            </p:nvSpPr>
            <p:spPr bwMode="auto">
              <a:xfrm>
                <a:off x="3687" y="2843"/>
                <a:ext cx="13" cy="32"/>
              </a:xfrm>
              <a:custGeom>
                <a:avLst/>
                <a:gdLst>
                  <a:gd name="T0" fmla="*/ 6 w 13"/>
                  <a:gd name="T1" fmla="*/ 0 h 32"/>
                  <a:gd name="T2" fmla="*/ 6 w 13"/>
                  <a:gd name="T3" fmla="*/ 0 h 32"/>
                  <a:gd name="T4" fmla="*/ 2 w 13"/>
                  <a:gd name="T5" fmla="*/ 9 h 32"/>
                  <a:gd name="T6" fmla="*/ 0 w 13"/>
                  <a:gd name="T7" fmla="*/ 17 h 32"/>
                  <a:gd name="T8" fmla="*/ 0 w 13"/>
                  <a:gd name="T9" fmla="*/ 25 h 32"/>
                  <a:gd name="T10" fmla="*/ 6 w 13"/>
                  <a:gd name="T11" fmla="*/ 32 h 32"/>
                  <a:gd name="T12" fmla="*/ 6 w 13"/>
                  <a:gd name="T13" fmla="*/ 22 h 32"/>
                  <a:gd name="T14" fmla="*/ 7 w 13"/>
                  <a:gd name="T15" fmla="*/ 25 h 32"/>
                  <a:gd name="T16" fmla="*/ 7 w 13"/>
                  <a:gd name="T17" fmla="*/ 17 h 32"/>
                  <a:gd name="T18" fmla="*/ 9 w 13"/>
                  <a:gd name="T19" fmla="*/ 11 h 32"/>
                  <a:gd name="T20" fmla="*/ 13 w 13"/>
                  <a:gd name="T21" fmla="*/ 5 h 32"/>
                  <a:gd name="T22" fmla="*/ 13 w 13"/>
                  <a:gd name="T23" fmla="*/ 5 h 32"/>
                  <a:gd name="T24" fmla="*/ 6 w 13"/>
                  <a:gd name="T25" fmla="*/ 0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32"/>
                  <a:gd name="T41" fmla="*/ 13 w 13"/>
                  <a:gd name="T42" fmla="*/ 32 h 3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32">
                    <a:moveTo>
                      <a:pt x="6" y="0"/>
                    </a:moveTo>
                    <a:lnTo>
                      <a:pt x="6" y="0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6" y="32"/>
                    </a:lnTo>
                    <a:lnTo>
                      <a:pt x="6" y="22"/>
                    </a:lnTo>
                    <a:lnTo>
                      <a:pt x="7" y="25"/>
                    </a:lnTo>
                    <a:lnTo>
                      <a:pt x="7" y="17"/>
                    </a:lnTo>
                    <a:lnTo>
                      <a:pt x="9" y="11"/>
                    </a:lnTo>
                    <a:lnTo>
                      <a:pt x="13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27" name="Freeform 514"/>
              <p:cNvSpPr>
                <a:spLocks/>
              </p:cNvSpPr>
              <p:nvPr/>
            </p:nvSpPr>
            <p:spPr bwMode="auto">
              <a:xfrm>
                <a:off x="3689" y="2818"/>
                <a:ext cx="13" cy="30"/>
              </a:xfrm>
              <a:custGeom>
                <a:avLst/>
                <a:gdLst>
                  <a:gd name="T0" fmla="*/ 0 w 13"/>
                  <a:gd name="T1" fmla="*/ 7 h 30"/>
                  <a:gd name="T2" fmla="*/ 0 w 13"/>
                  <a:gd name="T3" fmla="*/ 7 h 30"/>
                  <a:gd name="T4" fmla="*/ 3 w 13"/>
                  <a:gd name="T5" fmla="*/ 11 h 30"/>
                  <a:gd name="T6" fmla="*/ 6 w 13"/>
                  <a:gd name="T7" fmla="*/ 16 h 30"/>
                  <a:gd name="T8" fmla="*/ 6 w 13"/>
                  <a:gd name="T9" fmla="*/ 22 h 30"/>
                  <a:gd name="T10" fmla="*/ 4 w 13"/>
                  <a:gd name="T11" fmla="*/ 25 h 30"/>
                  <a:gd name="T12" fmla="*/ 11 w 13"/>
                  <a:gd name="T13" fmla="*/ 30 h 30"/>
                  <a:gd name="T14" fmla="*/ 13 w 13"/>
                  <a:gd name="T15" fmla="*/ 22 h 30"/>
                  <a:gd name="T16" fmla="*/ 13 w 13"/>
                  <a:gd name="T17" fmla="*/ 13 h 30"/>
                  <a:gd name="T18" fmla="*/ 10 w 13"/>
                  <a:gd name="T19" fmla="*/ 6 h 30"/>
                  <a:gd name="T20" fmla="*/ 3 w 13"/>
                  <a:gd name="T21" fmla="*/ 0 h 30"/>
                  <a:gd name="T22" fmla="*/ 3 w 13"/>
                  <a:gd name="T23" fmla="*/ 0 h 30"/>
                  <a:gd name="T24" fmla="*/ 0 w 13"/>
                  <a:gd name="T25" fmla="*/ 7 h 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30"/>
                  <a:gd name="T41" fmla="*/ 13 w 13"/>
                  <a:gd name="T42" fmla="*/ 30 h 3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30">
                    <a:moveTo>
                      <a:pt x="0" y="7"/>
                    </a:moveTo>
                    <a:lnTo>
                      <a:pt x="0" y="7"/>
                    </a:lnTo>
                    <a:lnTo>
                      <a:pt x="3" y="11"/>
                    </a:lnTo>
                    <a:lnTo>
                      <a:pt x="6" y="16"/>
                    </a:lnTo>
                    <a:lnTo>
                      <a:pt x="6" y="22"/>
                    </a:lnTo>
                    <a:lnTo>
                      <a:pt x="4" y="25"/>
                    </a:lnTo>
                    <a:lnTo>
                      <a:pt x="11" y="30"/>
                    </a:lnTo>
                    <a:lnTo>
                      <a:pt x="13" y="22"/>
                    </a:lnTo>
                    <a:lnTo>
                      <a:pt x="13" y="13"/>
                    </a:lnTo>
                    <a:lnTo>
                      <a:pt x="10" y="6"/>
                    </a:lnTo>
                    <a:lnTo>
                      <a:pt x="3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28" name="Freeform 515"/>
              <p:cNvSpPr>
                <a:spLocks/>
              </p:cNvSpPr>
              <p:nvPr/>
            </p:nvSpPr>
            <p:spPr bwMode="auto">
              <a:xfrm>
                <a:off x="3657" y="2803"/>
                <a:ext cx="35" cy="22"/>
              </a:xfrm>
              <a:custGeom>
                <a:avLst/>
                <a:gdLst>
                  <a:gd name="T0" fmla="*/ 0 w 35"/>
                  <a:gd name="T1" fmla="*/ 6 h 22"/>
                  <a:gd name="T2" fmla="*/ 9 w 35"/>
                  <a:gd name="T3" fmla="*/ 7 h 22"/>
                  <a:gd name="T4" fmla="*/ 9 w 35"/>
                  <a:gd name="T5" fmla="*/ 7 h 22"/>
                  <a:gd name="T6" fmla="*/ 16 w 35"/>
                  <a:gd name="T7" fmla="*/ 11 h 22"/>
                  <a:gd name="T8" fmla="*/ 24 w 35"/>
                  <a:gd name="T9" fmla="*/ 17 h 22"/>
                  <a:gd name="T10" fmla="*/ 32 w 35"/>
                  <a:gd name="T11" fmla="*/ 22 h 22"/>
                  <a:gd name="T12" fmla="*/ 35 w 35"/>
                  <a:gd name="T13" fmla="*/ 15 h 22"/>
                  <a:gd name="T14" fmla="*/ 28 w 35"/>
                  <a:gd name="T15" fmla="*/ 10 h 22"/>
                  <a:gd name="T16" fmla="*/ 19 w 35"/>
                  <a:gd name="T17" fmla="*/ 4 h 22"/>
                  <a:gd name="T18" fmla="*/ 9 w 35"/>
                  <a:gd name="T19" fmla="*/ 0 h 22"/>
                  <a:gd name="T20" fmla="*/ 2 w 35"/>
                  <a:gd name="T21" fmla="*/ 5 h 22"/>
                  <a:gd name="T22" fmla="*/ 10 w 35"/>
                  <a:gd name="T23" fmla="*/ 6 h 22"/>
                  <a:gd name="T24" fmla="*/ 2 w 35"/>
                  <a:gd name="T25" fmla="*/ 5 h 22"/>
                  <a:gd name="T26" fmla="*/ 2 w 35"/>
                  <a:gd name="T27" fmla="*/ 9 h 22"/>
                  <a:gd name="T28" fmla="*/ 4 w 35"/>
                  <a:gd name="T29" fmla="*/ 10 h 22"/>
                  <a:gd name="T30" fmla="*/ 8 w 35"/>
                  <a:gd name="T31" fmla="*/ 10 h 22"/>
                  <a:gd name="T32" fmla="*/ 9 w 35"/>
                  <a:gd name="T33" fmla="*/ 7 h 22"/>
                  <a:gd name="T34" fmla="*/ 0 w 35"/>
                  <a:gd name="T35" fmla="*/ 6 h 2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5"/>
                  <a:gd name="T55" fmla="*/ 0 h 22"/>
                  <a:gd name="T56" fmla="*/ 35 w 35"/>
                  <a:gd name="T57" fmla="*/ 22 h 2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5" h="22">
                    <a:moveTo>
                      <a:pt x="0" y="6"/>
                    </a:moveTo>
                    <a:lnTo>
                      <a:pt x="9" y="7"/>
                    </a:lnTo>
                    <a:lnTo>
                      <a:pt x="16" y="11"/>
                    </a:lnTo>
                    <a:lnTo>
                      <a:pt x="24" y="17"/>
                    </a:lnTo>
                    <a:lnTo>
                      <a:pt x="32" y="22"/>
                    </a:lnTo>
                    <a:lnTo>
                      <a:pt x="35" y="15"/>
                    </a:lnTo>
                    <a:lnTo>
                      <a:pt x="28" y="10"/>
                    </a:lnTo>
                    <a:lnTo>
                      <a:pt x="19" y="4"/>
                    </a:lnTo>
                    <a:lnTo>
                      <a:pt x="9" y="0"/>
                    </a:lnTo>
                    <a:lnTo>
                      <a:pt x="2" y="5"/>
                    </a:lnTo>
                    <a:lnTo>
                      <a:pt x="10" y="6"/>
                    </a:lnTo>
                    <a:lnTo>
                      <a:pt x="2" y="5"/>
                    </a:lnTo>
                    <a:lnTo>
                      <a:pt x="2" y="9"/>
                    </a:lnTo>
                    <a:lnTo>
                      <a:pt x="4" y="10"/>
                    </a:lnTo>
                    <a:lnTo>
                      <a:pt x="8" y="10"/>
                    </a:lnTo>
                    <a:lnTo>
                      <a:pt x="9" y="7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29" name="Freeform 516"/>
              <p:cNvSpPr>
                <a:spLocks/>
              </p:cNvSpPr>
              <p:nvPr/>
            </p:nvSpPr>
            <p:spPr bwMode="auto">
              <a:xfrm>
                <a:off x="3622" y="2773"/>
                <a:ext cx="45" cy="36"/>
              </a:xfrm>
              <a:custGeom>
                <a:avLst/>
                <a:gdLst>
                  <a:gd name="T0" fmla="*/ 0 w 45"/>
                  <a:gd name="T1" fmla="*/ 3 h 36"/>
                  <a:gd name="T2" fmla="*/ 4 w 45"/>
                  <a:gd name="T3" fmla="*/ 7 h 36"/>
                  <a:gd name="T4" fmla="*/ 10 w 45"/>
                  <a:gd name="T5" fmla="*/ 7 h 36"/>
                  <a:gd name="T6" fmla="*/ 15 w 45"/>
                  <a:gd name="T7" fmla="*/ 8 h 36"/>
                  <a:gd name="T8" fmla="*/ 20 w 45"/>
                  <a:gd name="T9" fmla="*/ 12 h 36"/>
                  <a:gd name="T10" fmla="*/ 26 w 45"/>
                  <a:gd name="T11" fmla="*/ 15 h 36"/>
                  <a:gd name="T12" fmla="*/ 29 w 45"/>
                  <a:gd name="T13" fmla="*/ 20 h 36"/>
                  <a:gd name="T14" fmla="*/ 33 w 45"/>
                  <a:gd name="T15" fmla="*/ 25 h 36"/>
                  <a:gd name="T16" fmla="*/ 35 w 45"/>
                  <a:gd name="T17" fmla="*/ 31 h 36"/>
                  <a:gd name="T18" fmla="*/ 35 w 45"/>
                  <a:gd name="T19" fmla="*/ 36 h 36"/>
                  <a:gd name="T20" fmla="*/ 45 w 45"/>
                  <a:gd name="T21" fmla="*/ 36 h 36"/>
                  <a:gd name="T22" fmla="*/ 43 w 45"/>
                  <a:gd name="T23" fmla="*/ 29 h 36"/>
                  <a:gd name="T24" fmla="*/ 40 w 45"/>
                  <a:gd name="T25" fmla="*/ 23 h 36"/>
                  <a:gd name="T26" fmla="*/ 37 w 45"/>
                  <a:gd name="T27" fmla="*/ 15 h 36"/>
                  <a:gd name="T28" fmla="*/ 30 w 45"/>
                  <a:gd name="T29" fmla="*/ 11 h 36"/>
                  <a:gd name="T30" fmla="*/ 24 w 45"/>
                  <a:gd name="T31" fmla="*/ 4 h 36"/>
                  <a:gd name="T32" fmla="*/ 17 w 45"/>
                  <a:gd name="T33" fmla="*/ 1 h 36"/>
                  <a:gd name="T34" fmla="*/ 10 w 45"/>
                  <a:gd name="T35" fmla="*/ 0 h 36"/>
                  <a:gd name="T36" fmla="*/ 4 w 45"/>
                  <a:gd name="T37" fmla="*/ 0 h 36"/>
                  <a:gd name="T38" fmla="*/ 7 w 45"/>
                  <a:gd name="T39" fmla="*/ 3 h 36"/>
                  <a:gd name="T40" fmla="*/ 4 w 45"/>
                  <a:gd name="T41" fmla="*/ 0 h 36"/>
                  <a:gd name="T42" fmla="*/ 1 w 45"/>
                  <a:gd name="T43" fmla="*/ 1 h 36"/>
                  <a:gd name="T44" fmla="*/ 0 w 45"/>
                  <a:gd name="T45" fmla="*/ 3 h 36"/>
                  <a:gd name="T46" fmla="*/ 1 w 45"/>
                  <a:gd name="T47" fmla="*/ 6 h 36"/>
                  <a:gd name="T48" fmla="*/ 4 w 45"/>
                  <a:gd name="T49" fmla="*/ 7 h 36"/>
                  <a:gd name="T50" fmla="*/ 0 w 45"/>
                  <a:gd name="T51" fmla="*/ 3 h 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5"/>
                  <a:gd name="T79" fmla="*/ 0 h 36"/>
                  <a:gd name="T80" fmla="*/ 45 w 45"/>
                  <a:gd name="T81" fmla="*/ 36 h 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5" h="36">
                    <a:moveTo>
                      <a:pt x="0" y="3"/>
                    </a:moveTo>
                    <a:lnTo>
                      <a:pt x="4" y="7"/>
                    </a:lnTo>
                    <a:lnTo>
                      <a:pt x="10" y="7"/>
                    </a:lnTo>
                    <a:lnTo>
                      <a:pt x="15" y="8"/>
                    </a:lnTo>
                    <a:lnTo>
                      <a:pt x="20" y="12"/>
                    </a:lnTo>
                    <a:lnTo>
                      <a:pt x="26" y="15"/>
                    </a:lnTo>
                    <a:lnTo>
                      <a:pt x="29" y="20"/>
                    </a:lnTo>
                    <a:lnTo>
                      <a:pt x="33" y="25"/>
                    </a:lnTo>
                    <a:lnTo>
                      <a:pt x="35" y="31"/>
                    </a:lnTo>
                    <a:lnTo>
                      <a:pt x="35" y="36"/>
                    </a:lnTo>
                    <a:lnTo>
                      <a:pt x="45" y="36"/>
                    </a:lnTo>
                    <a:lnTo>
                      <a:pt x="43" y="29"/>
                    </a:lnTo>
                    <a:lnTo>
                      <a:pt x="40" y="23"/>
                    </a:lnTo>
                    <a:lnTo>
                      <a:pt x="37" y="15"/>
                    </a:lnTo>
                    <a:lnTo>
                      <a:pt x="30" y="11"/>
                    </a:lnTo>
                    <a:lnTo>
                      <a:pt x="24" y="4"/>
                    </a:lnTo>
                    <a:lnTo>
                      <a:pt x="17" y="1"/>
                    </a:lnTo>
                    <a:lnTo>
                      <a:pt x="10" y="0"/>
                    </a:lnTo>
                    <a:lnTo>
                      <a:pt x="4" y="0"/>
                    </a:lnTo>
                    <a:lnTo>
                      <a:pt x="7" y="3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4" y="7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30" name="Freeform 517"/>
              <p:cNvSpPr>
                <a:spLocks/>
              </p:cNvSpPr>
              <p:nvPr/>
            </p:nvSpPr>
            <p:spPr bwMode="auto">
              <a:xfrm>
                <a:off x="3620" y="2736"/>
                <a:ext cx="11" cy="40"/>
              </a:xfrm>
              <a:custGeom>
                <a:avLst/>
                <a:gdLst>
                  <a:gd name="T0" fmla="*/ 0 w 11"/>
                  <a:gd name="T1" fmla="*/ 7 h 40"/>
                  <a:gd name="T2" fmla="*/ 0 w 11"/>
                  <a:gd name="T3" fmla="*/ 7 h 40"/>
                  <a:gd name="T4" fmla="*/ 1 w 11"/>
                  <a:gd name="T5" fmla="*/ 10 h 40"/>
                  <a:gd name="T6" fmla="*/ 2 w 11"/>
                  <a:gd name="T7" fmla="*/ 16 h 40"/>
                  <a:gd name="T8" fmla="*/ 1 w 11"/>
                  <a:gd name="T9" fmla="*/ 27 h 40"/>
                  <a:gd name="T10" fmla="*/ 2 w 11"/>
                  <a:gd name="T11" fmla="*/ 40 h 40"/>
                  <a:gd name="T12" fmla="*/ 9 w 11"/>
                  <a:gd name="T13" fmla="*/ 40 h 40"/>
                  <a:gd name="T14" fmla="*/ 11 w 11"/>
                  <a:gd name="T15" fmla="*/ 27 h 40"/>
                  <a:gd name="T16" fmla="*/ 9 w 11"/>
                  <a:gd name="T17" fmla="*/ 16 h 40"/>
                  <a:gd name="T18" fmla="*/ 8 w 11"/>
                  <a:gd name="T19" fmla="*/ 7 h 40"/>
                  <a:gd name="T20" fmla="*/ 4 w 11"/>
                  <a:gd name="T21" fmla="*/ 0 h 40"/>
                  <a:gd name="T22" fmla="*/ 4 w 11"/>
                  <a:gd name="T23" fmla="*/ 0 h 40"/>
                  <a:gd name="T24" fmla="*/ 0 w 11"/>
                  <a:gd name="T25" fmla="*/ 7 h 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40"/>
                  <a:gd name="T41" fmla="*/ 11 w 11"/>
                  <a:gd name="T42" fmla="*/ 40 h 4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40">
                    <a:moveTo>
                      <a:pt x="0" y="7"/>
                    </a:moveTo>
                    <a:lnTo>
                      <a:pt x="0" y="7"/>
                    </a:lnTo>
                    <a:lnTo>
                      <a:pt x="1" y="10"/>
                    </a:lnTo>
                    <a:lnTo>
                      <a:pt x="2" y="16"/>
                    </a:lnTo>
                    <a:lnTo>
                      <a:pt x="1" y="27"/>
                    </a:lnTo>
                    <a:lnTo>
                      <a:pt x="2" y="40"/>
                    </a:lnTo>
                    <a:lnTo>
                      <a:pt x="9" y="40"/>
                    </a:lnTo>
                    <a:lnTo>
                      <a:pt x="11" y="27"/>
                    </a:lnTo>
                    <a:lnTo>
                      <a:pt x="9" y="16"/>
                    </a:lnTo>
                    <a:lnTo>
                      <a:pt x="8" y="7"/>
                    </a:lnTo>
                    <a:lnTo>
                      <a:pt x="4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31" name="Freeform 518"/>
              <p:cNvSpPr>
                <a:spLocks/>
              </p:cNvSpPr>
              <p:nvPr/>
            </p:nvSpPr>
            <p:spPr bwMode="auto">
              <a:xfrm>
                <a:off x="3598" y="2713"/>
                <a:ext cx="26" cy="30"/>
              </a:xfrm>
              <a:custGeom>
                <a:avLst/>
                <a:gdLst>
                  <a:gd name="T0" fmla="*/ 1 w 26"/>
                  <a:gd name="T1" fmla="*/ 7 h 30"/>
                  <a:gd name="T2" fmla="*/ 0 w 26"/>
                  <a:gd name="T3" fmla="*/ 7 h 30"/>
                  <a:gd name="T4" fmla="*/ 4 w 26"/>
                  <a:gd name="T5" fmla="*/ 10 h 30"/>
                  <a:gd name="T6" fmla="*/ 9 w 26"/>
                  <a:gd name="T7" fmla="*/ 17 h 30"/>
                  <a:gd name="T8" fmla="*/ 17 w 26"/>
                  <a:gd name="T9" fmla="*/ 24 h 30"/>
                  <a:gd name="T10" fmla="*/ 22 w 26"/>
                  <a:gd name="T11" fmla="*/ 30 h 30"/>
                  <a:gd name="T12" fmla="*/ 26 w 26"/>
                  <a:gd name="T13" fmla="*/ 23 h 30"/>
                  <a:gd name="T14" fmla="*/ 22 w 26"/>
                  <a:gd name="T15" fmla="*/ 19 h 30"/>
                  <a:gd name="T16" fmla="*/ 17 w 26"/>
                  <a:gd name="T17" fmla="*/ 12 h 30"/>
                  <a:gd name="T18" fmla="*/ 9 w 26"/>
                  <a:gd name="T19" fmla="*/ 5 h 30"/>
                  <a:gd name="T20" fmla="*/ 2 w 26"/>
                  <a:gd name="T21" fmla="*/ 0 h 30"/>
                  <a:gd name="T22" fmla="*/ 1 w 26"/>
                  <a:gd name="T23" fmla="*/ 0 h 30"/>
                  <a:gd name="T24" fmla="*/ 1 w 26"/>
                  <a:gd name="T25" fmla="*/ 7 h 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6"/>
                  <a:gd name="T40" fmla="*/ 0 h 30"/>
                  <a:gd name="T41" fmla="*/ 26 w 26"/>
                  <a:gd name="T42" fmla="*/ 30 h 3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6" h="30">
                    <a:moveTo>
                      <a:pt x="1" y="7"/>
                    </a:moveTo>
                    <a:lnTo>
                      <a:pt x="0" y="7"/>
                    </a:lnTo>
                    <a:lnTo>
                      <a:pt x="4" y="10"/>
                    </a:lnTo>
                    <a:lnTo>
                      <a:pt x="9" y="17"/>
                    </a:lnTo>
                    <a:lnTo>
                      <a:pt x="17" y="24"/>
                    </a:lnTo>
                    <a:lnTo>
                      <a:pt x="22" y="30"/>
                    </a:lnTo>
                    <a:lnTo>
                      <a:pt x="26" y="23"/>
                    </a:lnTo>
                    <a:lnTo>
                      <a:pt x="22" y="19"/>
                    </a:lnTo>
                    <a:lnTo>
                      <a:pt x="17" y="12"/>
                    </a:lnTo>
                    <a:lnTo>
                      <a:pt x="9" y="5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32" name="Freeform 519"/>
              <p:cNvSpPr>
                <a:spLocks/>
              </p:cNvSpPr>
              <p:nvPr/>
            </p:nvSpPr>
            <p:spPr bwMode="auto">
              <a:xfrm>
                <a:off x="3574" y="2712"/>
                <a:ext cx="25" cy="9"/>
              </a:xfrm>
              <a:custGeom>
                <a:avLst/>
                <a:gdLst>
                  <a:gd name="T0" fmla="*/ 2 w 25"/>
                  <a:gd name="T1" fmla="*/ 3 h 9"/>
                  <a:gd name="T2" fmla="*/ 5 w 25"/>
                  <a:gd name="T3" fmla="*/ 9 h 9"/>
                  <a:gd name="T4" fmla="*/ 9 w 25"/>
                  <a:gd name="T5" fmla="*/ 9 h 9"/>
                  <a:gd name="T6" fmla="*/ 14 w 25"/>
                  <a:gd name="T7" fmla="*/ 9 h 9"/>
                  <a:gd name="T8" fmla="*/ 19 w 25"/>
                  <a:gd name="T9" fmla="*/ 9 h 9"/>
                  <a:gd name="T10" fmla="*/ 25 w 25"/>
                  <a:gd name="T11" fmla="*/ 8 h 9"/>
                  <a:gd name="T12" fmla="*/ 25 w 25"/>
                  <a:gd name="T13" fmla="*/ 1 h 9"/>
                  <a:gd name="T14" fmla="*/ 19 w 25"/>
                  <a:gd name="T15" fmla="*/ 0 h 9"/>
                  <a:gd name="T16" fmla="*/ 14 w 25"/>
                  <a:gd name="T17" fmla="*/ 0 h 9"/>
                  <a:gd name="T18" fmla="*/ 9 w 25"/>
                  <a:gd name="T19" fmla="*/ 0 h 9"/>
                  <a:gd name="T20" fmla="*/ 5 w 25"/>
                  <a:gd name="T21" fmla="*/ 0 h 9"/>
                  <a:gd name="T22" fmla="*/ 9 w 25"/>
                  <a:gd name="T23" fmla="*/ 6 h 9"/>
                  <a:gd name="T24" fmla="*/ 5 w 25"/>
                  <a:gd name="T25" fmla="*/ 0 h 9"/>
                  <a:gd name="T26" fmla="*/ 2 w 25"/>
                  <a:gd name="T27" fmla="*/ 1 h 9"/>
                  <a:gd name="T28" fmla="*/ 0 w 25"/>
                  <a:gd name="T29" fmla="*/ 5 h 9"/>
                  <a:gd name="T30" fmla="*/ 2 w 25"/>
                  <a:gd name="T31" fmla="*/ 8 h 9"/>
                  <a:gd name="T32" fmla="*/ 5 w 25"/>
                  <a:gd name="T33" fmla="*/ 9 h 9"/>
                  <a:gd name="T34" fmla="*/ 2 w 25"/>
                  <a:gd name="T35" fmla="*/ 3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9"/>
                  <a:gd name="T56" fmla="*/ 25 w 25"/>
                  <a:gd name="T57" fmla="*/ 9 h 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9">
                    <a:moveTo>
                      <a:pt x="2" y="3"/>
                    </a:moveTo>
                    <a:lnTo>
                      <a:pt x="5" y="9"/>
                    </a:lnTo>
                    <a:lnTo>
                      <a:pt x="9" y="9"/>
                    </a:lnTo>
                    <a:lnTo>
                      <a:pt x="14" y="9"/>
                    </a:lnTo>
                    <a:lnTo>
                      <a:pt x="19" y="9"/>
                    </a:lnTo>
                    <a:lnTo>
                      <a:pt x="25" y="8"/>
                    </a:lnTo>
                    <a:lnTo>
                      <a:pt x="25" y="1"/>
                    </a:lnTo>
                    <a:lnTo>
                      <a:pt x="19" y="0"/>
                    </a:lnTo>
                    <a:lnTo>
                      <a:pt x="14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9" y="6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0" y="5"/>
                    </a:lnTo>
                    <a:lnTo>
                      <a:pt x="2" y="8"/>
                    </a:lnTo>
                    <a:lnTo>
                      <a:pt x="5" y="9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33" name="Freeform 520"/>
              <p:cNvSpPr>
                <a:spLocks/>
              </p:cNvSpPr>
              <p:nvPr/>
            </p:nvSpPr>
            <p:spPr bwMode="auto">
              <a:xfrm>
                <a:off x="3573" y="2682"/>
                <a:ext cx="12" cy="36"/>
              </a:xfrm>
              <a:custGeom>
                <a:avLst/>
                <a:gdLst>
                  <a:gd name="T0" fmla="*/ 0 w 12"/>
                  <a:gd name="T1" fmla="*/ 5 h 36"/>
                  <a:gd name="T2" fmla="*/ 0 w 12"/>
                  <a:gd name="T3" fmla="*/ 5 h 36"/>
                  <a:gd name="T4" fmla="*/ 4 w 12"/>
                  <a:gd name="T5" fmla="*/ 10 h 36"/>
                  <a:gd name="T6" fmla="*/ 5 w 12"/>
                  <a:gd name="T7" fmla="*/ 15 h 36"/>
                  <a:gd name="T8" fmla="*/ 5 w 12"/>
                  <a:gd name="T9" fmla="*/ 24 h 36"/>
                  <a:gd name="T10" fmla="*/ 3 w 12"/>
                  <a:gd name="T11" fmla="*/ 33 h 36"/>
                  <a:gd name="T12" fmla="*/ 10 w 12"/>
                  <a:gd name="T13" fmla="*/ 36 h 36"/>
                  <a:gd name="T14" fmla="*/ 12 w 12"/>
                  <a:gd name="T15" fmla="*/ 24 h 36"/>
                  <a:gd name="T16" fmla="*/ 12 w 12"/>
                  <a:gd name="T17" fmla="*/ 15 h 36"/>
                  <a:gd name="T18" fmla="*/ 11 w 12"/>
                  <a:gd name="T19" fmla="*/ 8 h 36"/>
                  <a:gd name="T20" fmla="*/ 8 w 12"/>
                  <a:gd name="T21" fmla="*/ 0 h 36"/>
                  <a:gd name="T22" fmla="*/ 8 w 12"/>
                  <a:gd name="T23" fmla="*/ 0 h 36"/>
                  <a:gd name="T24" fmla="*/ 0 w 12"/>
                  <a:gd name="T25" fmla="*/ 5 h 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"/>
                  <a:gd name="T40" fmla="*/ 0 h 36"/>
                  <a:gd name="T41" fmla="*/ 12 w 12"/>
                  <a:gd name="T42" fmla="*/ 36 h 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" h="36">
                    <a:moveTo>
                      <a:pt x="0" y="5"/>
                    </a:moveTo>
                    <a:lnTo>
                      <a:pt x="0" y="5"/>
                    </a:lnTo>
                    <a:lnTo>
                      <a:pt x="4" y="10"/>
                    </a:lnTo>
                    <a:lnTo>
                      <a:pt x="5" y="15"/>
                    </a:lnTo>
                    <a:lnTo>
                      <a:pt x="5" y="24"/>
                    </a:lnTo>
                    <a:lnTo>
                      <a:pt x="3" y="33"/>
                    </a:lnTo>
                    <a:lnTo>
                      <a:pt x="10" y="36"/>
                    </a:lnTo>
                    <a:lnTo>
                      <a:pt x="12" y="24"/>
                    </a:lnTo>
                    <a:lnTo>
                      <a:pt x="12" y="15"/>
                    </a:lnTo>
                    <a:lnTo>
                      <a:pt x="11" y="8"/>
                    </a:lnTo>
                    <a:lnTo>
                      <a:pt x="8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34" name="Freeform 521"/>
              <p:cNvSpPr>
                <a:spLocks/>
              </p:cNvSpPr>
              <p:nvPr/>
            </p:nvSpPr>
            <p:spPr bwMode="auto">
              <a:xfrm>
                <a:off x="3513" y="2659"/>
                <a:ext cx="68" cy="28"/>
              </a:xfrm>
              <a:custGeom>
                <a:avLst/>
                <a:gdLst>
                  <a:gd name="T0" fmla="*/ 0 w 68"/>
                  <a:gd name="T1" fmla="*/ 4 h 28"/>
                  <a:gd name="T2" fmla="*/ 4 w 68"/>
                  <a:gd name="T3" fmla="*/ 7 h 28"/>
                  <a:gd name="T4" fmla="*/ 11 w 68"/>
                  <a:gd name="T5" fmla="*/ 9 h 28"/>
                  <a:gd name="T6" fmla="*/ 21 w 68"/>
                  <a:gd name="T7" fmla="*/ 10 h 28"/>
                  <a:gd name="T8" fmla="*/ 29 w 68"/>
                  <a:gd name="T9" fmla="*/ 12 h 28"/>
                  <a:gd name="T10" fmla="*/ 38 w 68"/>
                  <a:gd name="T11" fmla="*/ 16 h 28"/>
                  <a:gd name="T12" fmla="*/ 47 w 68"/>
                  <a:gd name="T13" fmla="*/ 18 h 28"/>
                  <a:gd name="T14" fmla="*/ 52 w 68"/>
                  <a:gd name="T15" fmla="*/ 22 h 28"/>
                  <a:gd name="T16" fmla="*/ 58 w 68"/>
                  <a:gd name="T17" fmla="*/ 26 h 28"/>
                  <a:gd name="T18" fmla="*/ 60 w 68"/>
                  <a:gd name="T19" fmla="*/ 28 h 28"/>
                  <a:gd name="T20" fmla="*/ 68 w 68"/>
                  <a:gd name="T21" fmla="*/ 23 h 28"/>
                  <a:gd name="T22" fmla="*/ 63 w 68"/>
                  <a:gd name="T23" fmla="*/ 18 h 28"/>
                  <a:gd name="T24" fmla="*/ 57 w 68"/>
                  <a:gd name="T25" fmla="*/ 15 h 28"/>
                  <a:gd name="T26" fmla="*/ 49 w 68"/>
                  <a:gd name="T27" fmla="*/ 11 h 28"/>
                  <a:gd name="T28" fmla="*/ 41 w 68"/>
                  <a:gd name="T29" fmla="*/ 9 h 28"/>
                  <a:gd name="T30" fmla="*/ 31 w 68"/>
                  <a:gd name="T31" fmla="*/ 5 h 28"/>
                  <a:gd name="T32" fmla="*/ 21 w 68"/>
                  <a:gd name="T33" fmla="*/ 3 h 28"/>
                  <a:gd name="T34" fmla="*/ 11 w 68"/>
                  <a:gd name="T35" fmla="*/ 1 h 28"/>
                  <a:gd name="T36" fmla="*/ 4 w 68"/>
                  <a:gd name="T37" fmla="*/ 0 h 28"/>
                  <a:gd name="T38" fmla="*/ 8 w 68"/>
                  <a:gd name="T39" fmla="*/ 4 h 28"/>
                  <a:gd name="T40" fmla="*/ 4 w 68"/>
                  <a:gd name="T41" fmla="*/ 0 h 28"/>
                  <a:gd name="T42" fmla="*/ 2 w 68"/>
                  <a:gd name="T43" fmla="*/ 1 h 28"/>
                  <a:gd name="T44" fmla="*/ 0 w 68"/>
                  <a:gd name="T45" fmla="*/ 4 h 28"/>
                  <a:gd name="T46" fmla="*/ 2 w 68"/>
                  <a:gd name="T47" fmla="*/ 6 h 28"/>
                  <a:gd name="T48" fmla="*/ 4 w 68"/>
                  <a:gd name="T49" fmla="*/ 7 h 28"/>
                  <a:gd name="T50" fmla="*/ 0 w 68"/>
                  <a:gd name="T51" fmla="*/ 4 h 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8"/>
                  <a:gd name="T79" fmla="*/ 0 h 28"/>
                  <a:gd name="T80" fmla="*/ 68 w 68"/>
                  <a:gd name="T81" fmla="*/ 28 h 2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8" h="28">
                    <a:moveTo>
                      <a:pt x="0" y="4"/>
                    </a:moveTo>
                    <a:lnTo>
                      <a:pt x="4" y="7"/>
                    </a:lnTo>
                    <a:lnTo>
                      <a:pt x="11" y="9"/>
                    </a:lnTo>
                    <a:lnTo>
                      <a:pt x="21" y="10"/>
                    </a:lnTo>
                    <a:lnTo>
                      <a:pt x="29" y="12"/>
                    </a:lnTo>
                    <a:lnTo>
                      <a:pt x="38" y="16"/>
                    </a:lnTo>
                    <a:lnTo>
                      <a:pt x="47" y="18"/>
                    </a:lnTo>
                    <a:lnTo>
                      <a:pt x="52" y="22"/>
                    </a:lnTo>
                    <a:lnTo>
                      <a:pt x="58" y="26"/>
                    </a:lnTo>
                    <a:lnTo>
                      <a:pt x="60" y="28"/>
                    </a:lnTo>
                    <a:lnTo>
                      <a:pt x="68" y="23"/>
                    </a:lnTo>
                    <a:lnTo>
                      <a:pt x="63" y="18"/>
                    </a:lnTo>
                    <a:lnTo>
                      <a:pt x="57" y="15"/>
                    </a:lnTo>
                    <a:lnTo>
                      <a:pt x="49" y="11"/>
                    </a:lnTo>
                    <a:lnTo>
                      <a:pt x="41" y="9"/>
                    </a:lnTo>
                    <a:lnTo>
                      <a:pt x="31" y="5"/>
                    </a:lnTo>
                    <a:lnTo>
                      <a:pt x="21" y="3"/>
                    </a:lnTo>
                    <a:lnTo>
                      <a:pt x="11" y="1"/>
                    </a:lnTo>
                    <a:lnTo>
                      <a:pt x="4" y="0"/>
                    </a:lnTo>
                    <a:lnTo>
                      <a:pt x="8" y="4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35" name="Freeform 522"/>
              <p:cNvSpPr>
                <a:spLocks/>
              </p:cNvSpPr>
              <p:nvPr/>
            </p:nvSpPr>
            <p:spPr bwMode="auto">
              <a:xfrm>
                <a:off x="3459" y="2615"/>
                <a:ext cx="62" cy="48"/>
              </a:xfrm>
              <a:custGeom>
                <a:avLst/>
                <a:gdLst>
                  <a:gd name="T0" fmla="*/ 0 w 62"/>
                  <a:gd name="T1" fmla="*/ 4 h 48"/>
                  <a:gd name="T2" fmla="*/ 3 w 62"/>
                  <a:gd name="T3" fmla="*/ 8 h 48"/>
                  <a:gd name="T4" fmla="*/ 13 w 62"/>
                  <a:gd name="T5" fmla="*/ 8 h 48"/>
                  <a:gd name="T6" fmla="*/ 22 w 62"/>
                  <a:gd name="T7" fmla="*/ 10 h 48"/>
                  <a:gd name="T8" fmla="*/ 29 w 62"/>
                  <a:gd name="T9" fmla="*/ 15 h 48"/>
                  <a:gd name="T10" fmla="*/ 37 w 62"/>
                  <a:gd name="T11" fmla="*/ 20 h 48"/>
                  <a:gd name="T12" fmla="*/ 42 w 62"/>
                  <a:gd name="T13" fmla="*/ 27 h 48"/>
                  <a:gd name="T14" fmla="*/ 48 w 62"/>
                  <a:gd name="T15" fmla="*/ 36 h 48"/>
                  <a:gd name="T16" fmla="*/ 52 w 62"/>
                  <a:gd name="T17" fmla="*/ 42 h 48"/>
                  <a:gd name="T18" fmla="*/ 54 w 62"/>
                  <a:gd name="T19" fmla="*/ 48 h 48"/>
                  <a:gd name="T20" fmla="*/ 62 w 62"/>
                  <a:gd name="T21" fmla="*/ 48 h 48"/>
                  <a:gd name="T22" fmla="*/ 59 w 62"/>
                  <a:gd name="T23" fmla="*/ 39 h 48"/>
                  <a:gd name="T24" fmla="*/ 56 w 62"/>
                  <a:gd name="T25" fmla="*/ 31 h 48"/>
                  <a:gd name="T26" fmla="*/ 50 w 62"/>
                  <a:gd name="T27" fmla="*/ 22 h 48"/>
                  <a:gd name="T28" fmla="*/ 42 w 62"/>
                  <a:gd name="T29" fmla="*/ 15 h 48"/>
                  <a:gd name="T30" fmla="*/ 34 w 62"/>
                  <a:gd name="T31" fmla="*/ 8 h 48"/>
                  <a:gd name="T32" fmla="*/ 24 w 62"/>
                  <a:gd name="T33" fmla="*/ 3 h 48"/>
                  <a:gd name="T34" fmla="*/ 13 w 62"/>
                  <a:gd name="T35" fmla="*/ 0 h 48"/>
                  <a:gd name="T36" fmla="*/ 3 w 62"/>
                  <a:gd name="T37" fmla="*/ 0 h 48"/>
                  <a:gd name="T38" fmla="*/ 7 w 62"/>
                  <a:gd name="T39" fmla="*/ 4 h 48"/>
                  <a:gd name="T40" fmla="*/ 3 w 62"/>
                  <a:gd name="T41" fmla="*/ 0 h 48"/>
                  <a:gd name="T42" fmla="*/ 1 w 62"/>
                  <a:gd name="T43" fmla="*/ 1 h 48"/>
                  <a:gd name="T44" fmla="*/ 0 w 62"/>
                  <a:gd name="T45" fmla="*/ 4 h 48"/>
                  <a:gd name="T46" fmla="*/ 1 w 62"/>
                  <a:gd name="T47" fmla="*/ 6 h 48"/>
                  <a:gd name="T48" fmla="*/ 3 w 62"/>
                  <a:gd name="T49" fmla="*/ 8 h 48"/>
                  <a:gd name="T50" fmla="*/ 0 w 62"/>
                  <a:gd name="T51" fmla="*/ 4 h 4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2"/>
                  <a:gd name="T79" fmla="*/ 0 h 48"/>
                  <a:gd name="T80" fmla="*/ 62 w 62"/>
                  <a:gd name="T81" fmla="*/ 48 h 4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2" h="48">
                    <a:moveTo>
                      <a:pt x="0" y="4"/>
                    </a:moveTo>
                    <a:lnTo>
                      <a:pt x="3" y="8"/>
                    </a:lnTo>
                    <a:lnTo>
                      <a:pt x="13" y="8"/>
                    </a:lnTo>
                    <a:lnTo>
                      <a:pt x="22" y="10"/>
                    </a:lnTo>
                    <a:lnTo>
                      <a:pt x="29" y="15"/>
                    </a:lnTo>
                    <a:lnTo>
                      <a:pt x="37" y="20"/>
                    </a:lnTo>
                    <a:lnTo>
                      <a:pt x="42" y="27"/>
                    </a:lnTo>
                    <a:lnTo>
                      <a:pt x="48" y="36"/>
                    </a:lnTo>
                    <a:lnTo>
                      <a:pt x="52" y="42"/>
                    </a:lnTo>
                    <a:lnTo>
                      <a:pt x="54" y="48"/>
                    </a:lnTo>
                    <a:lnTo>
                      <a:pt x="62" y="48"/>
                    </a:lnTo>
                    <a:lnTo>
                      <a:pt x="59" y="39"/>
                    </a:lnTo>
                    <a:lnTo>
                      <a:pt x="56" y="31"/>
                    </a:lnTo>
                    <a:lnTo>
                      <a:pt x="50" y="22"/>
                    </a:lnTo>
                    <a:lnTo>
                      <a:pt x="42" y="15"/>
                    </a:lnTo>
                    <a:lnTo>
                      <a:pt x="34" y="8"/>
                    </a:lnTo>
                    <a:lnTo>
                      <a:pt x="24" y="3"/>
                    </a:lnTo>
                    <a:lnTo>
                      <a:pt x="13" y="0"/>
                    </a:lnTo>
                    <a:lnTo>
                      <a:pt x="3" y="0"/>
                    </a:lnTo>
                    <a:lnTo>
                      <a:pt x="7" y="4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3" y="8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36" name="Freeform 523"/>
              <p:cNvSpPr>
                <a:spLocks/>
              </p:cNvSpPr>
              <p:nvPr/>
            </p:nvSpPr>
            <p:spPr bwMode="auto">
              <a:xfrm>
                <a:off x="3422" y="2580"/>
                <a:ext cx="44" cy="39"/>
              </a:xfrm>
              <a:custGeom>
                <a:avLst/>
                <a:gdLst>
                  <a:gd name="T0" fmla="*/ 0 w 44"/>
                  <a:gd name="T1" fmla="*/ 6 h 39"/>
                  <a:gd name="T2" fmla="*/ 5 w 44"/>
                  <a:gd name="T3" fmla="*/ 10 h 39"/>
                  <a:gd name="T4" fmla="*/ 12 w 44"/>
                  <a:gd name="T5" fmla="*/ 10 h 39"/>
                  <a:gd name="T6" fmla="*/ 18 w 44"/>
                  <a:gd name="T7" fmla="*/ 10 h 39"/>
                  <a:gd name="T8" fmla="*/ 23 w 44"/>
                  <a:gd name="T9" fmla="*/ 12 h 39"/>
                  <a:gd name="T10" fmla="*/ 27 w 44"/>
                  <a:gd name="T11" fmla="*/ 16 h 39"/>
                  <a:gd name="T12" fmla="*/ 30 w 44"/>
                  <a:gd name="T13" fmla="*/ 21 h 39"/>
                  <a:gd name="T14" fmla="*/ 33 w 44"/>
                  <a:gd name="T15" fmla="*/ 27 h 39"/>
                  <a:gd name="T16" fmla="*/ 35 w 44"/>
                  <a:gd name="T17" fmla="*/ 34 h 39"/>
                  <a:gd name="T18" fmla="*/ 37 w 44"/>
                  <a:gd name="T19" fmla="*/ 39 h 39"/>
                  <a:gd name="T20" fmla="*/ 44 w 44"/>
                  <a:gd name="T21" fmla="*/ 39 h 39"/>
                  <a:gd name="T22" fmla="*/ 43 w 44"/>
                  <a:gd name="T23" fmla="*/ 32 h 39"/>
                  <a:gd name="T24" fmla="*/ 40 w 44"/>
                  <a:gd name="T25" fmla="*/ 24 h 39"/>
                  <a:gd name="T26" fmla="*/ 38 w 44"/>
                  <a:gd name="T27" fmla="*/ 18 h 39"/>
                  <a:gd name="T28" fmla="*/ 34 w 44"/>
                  <a:gd name="T29" fmla="*/ 11 h 39"/>
                  <a:gd name="T30" fmla="*/ 28 w 44"/>
                  <a:gd name="T31" fmla="*/ 5 h 39"/>
                  <a:gd name="T32" fmla="*/ 21 w 44"/>
                  <a:gd name="T33" fmla="*/ 2 h 39"/>
                  <a:gd name="T34" fmla="*/ 12 w 44"/>
                  <a:gd name="T35" fmla="*/ 0 h 39"/>
                  <a:gd name="T36" fmla="*/ 2 w 44"/>
                  <a:gd name="T37" fmla="*/ 2 h 39"/>
                  <a:gd name="T38" fmla="*/ 7 w 44"/>
                  <a:gd name="T39" fmla="*/ 6 h 39"/>
                  <a:gd name="T40" fmla="*/ 2 w 44"/>
                  <a:gd name="T41" fmla="*/ 2 h 39"/>
                  <a:gd name="T42" fmla="*/ 0 w 44"/>
                  <a:gd name="T43" fmla="*/ 4 h 39"/>
                  <a:gd name="T44" fmla="*/ 0 w 44"/>
                  <a:gd name="T45" fmla="*/ 7 h 39"/>
                  <a:gd name="T46" fmla="*/ 1 w 44"/>
                  <a:gd name="T47" fmla="*/ 10 h 39"/>
                  <a:gd name="T48" fmla="*/ 5 w 44"/>
                  <a:gd name="T49" fmla="*/ 10 h 39"/>
                  <a:gd name="T50" fmla="*/ 0 w 44"/>
                  <a:gd name="T51" fmla="*/ 6 h 3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4"/>
                  <a:gd name="T79" fmla="*/ 0 h 39"/>
                  <a:gd name="T80" fmla="*/ 44 w 44"/>
                  <a:gd name="T81" fmla="*/ 39 h 3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4" h="39">
                    <a:moveTo>
                      <a:pt x="0" y="6"/>
                    </a:moveTo>
                    <a:lnTo>
                      <a:pt x="5" y="10"/>
                    </a:lnTo>
                    <a:lnTo>
                      <a:pt x="12" y="10"/>
                    </a:lnTo>
                    <a:lnTo>
                      <a:pt x="18" y="10"/>
                    </a:lnTo>
                    <a:lnTo>
                      <a:pt x="23" y="12"/>
                    </a:lnTo>
                    <a:lnTo>
                      <a:pt x="27" y="16"/>
                    </a:lnTo>
                    <a:lnTo>
                      <a:pt x="30" y="21"/>
                    </a:lnTo>
                    <a:lnTo>
                      <a:pt x="33" y="27"/>
                    </a:lnTo>
                    <a:lnTo>
                      <a:pt x="35" y="34"/>
                    </a:lnTo>
                    <a:lnTo>
                      <a:pt x="37" y="39"/>
                    </a:lnTo>
                    <a:lnTo>
                      <a:pt x="44" y="39"/>
                    </a:lnTo>
                    <a:lnTo>
                      <a:pt x="43" y="32"/>
                    </a:lnTo>
                    <a:lnTo>
                      <a:pt x="40" y="24"/>
                    </a:lnTo>
                    <a:lnTo>
                      <a:pt x="38" y="18"/>
                    </a:lnTo>
                    <a:lnTo>
                      <a:pt x="34" y="11"/>
                    </a:lnTo>
                    <a:lnTo>
                      <a:pt x="28" y="5"/>
                    </a:lnTo>
                    <a:lnTo>
                      <a:pt x="21" y="2"/>
                    </a:lnTo>
                    <a:lnTo>
                      <a:pt x="12" y="0"/>
                    </a:lnTo>
                    <a:lnTo>
                      <a:pt x="2" y="2"/>
                    </a:lnTo>
                    <a:lnTo>
                      <a:pt x="7" y="6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" y="10"/>
                    </a:lnTo>
                    <a:lnTo>
                      <a:pt x="5" y="1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37" name="Freeform 524"/>
              <p:cNvSpPr>
                <a:spLocks/>
              </p:cNvSpPr>
              <p:nvPr/>
            </p:nvSpPr>
            <p:spPr bwMode="auto">
              <a:xfrm>
                <a:off x="3423" y="1983"/>
                <a:ext cx="655" cy="337"/>
              </a:xfrm>
              <a:custGeom>
                <a:avLst/>
                <a:gdLst>
                  <a:gd name="T0" fmla="*/ 82 w 655"/>
                  <a:gd name="T1" fmla="*/ 286 h 337"/>
                  <a:gd name="T2" fmla="*/ 58 w 655"/>
                  <a:gd name="T3" fmla="*/ 230 h 337"/>
                  <a:gd name="T4" fmla="*/ 32 w 655"/>
                  <a:gd name="T5" fmla="*/ 205 h 337"/>
                  <a:gd name="T6" fmla="*/ 8 w 655"/>
                  <a:gd name="T7" fmla="*/ 192 h 337"/>
                  <a:gd name="T8" fmla="*/ 39 w 655"/>
                  <a:gd name="T9" fmla="*/ 175 h 337"/>
                  <a:gd name="T10" fmla="*/ 94 w 655"/>
                  <a:gd name="T11" fmla="*/ 159 h 337"/>
                  <a:gd name="T12" fmla="*/ 131 w 655"/>
                  <a:gd name="T13" fmla="*/ 153 h 337"/>
                  <a:gd name="T14" fmla="*/ 159 w 655"/>
                  <a:gd name="T15" fmla="*/ 148 h 337"/>
                  <a:gd name="T16" fmla="*/ 209 w 655"/>
                  <a:gd name="T17" fmla="*/ 118 h 337"/>
                  <a:gd name="T18" fmla="*/ 269 w 655"/>
                  <a:gd name="T19" fmla="*/ 79 h 337"/>
                  <a:gd name="T20" fmla="*/ 299 w 655"/>
                  <a:gd name="T21" fmla="*/ 50 h 337"/>
                  <a:gd name="T22" fmla="*/ 316 w 655"/>
                  <a:gd name="T23" fmla="*/ 33 h 337"/>
                  <a:gd name="T24" fmla="*/ 347 w 655"/>
                  <a:gd name="T25" fmla="*/ 11 h 337"/>
                  <a:gd name="T26" fmla="*/ 381 w 655"/>
                  <a:gd name="T27" fmla="*/ 4 h 337"/>
                  <a:gd name="T28" fmla="*/ 410 w 655"/>
                  <a:gd name="T29" fmla="*/ 5 h 337"/>
                  <a:gd name="T30" fmla="*/ 439 w 655"/>
                  <a:gd name="T31" fmla="*/ 3 h 337"/>
                  <a:gd name="T32" fmla="*/ 466 w 655"/>
                  <a:gd name="T33" fmla="*/ 0 h 337"/>
                  <a:gd name="T34" fmla="*/ 500 w 655"/>
                  <a:gd name="T35" fmla="*/ 5 h 337"/>
                  <a:gd name="T36" fmla="*/ 528 w 655"/>
                  <a:gd name="T37" fmla="*/ 20 h 337"/>
                  <a:gd name="T38" fmla="*/ 555 w 655"/>
                  <a:gd name="T39" fmla="*/ 26 h 337"/>
                  <a:gd name="T40" fmla="*/ 581 w 655"/>
                  <a:gd name="T41" fmla="*/ 32 h 337"/>
                  <a:gd name="T42" fmla="*/ 567 w 655"/>
                  <a:gd name="T43" fmla="*/ 52 h 337"/>
                  <a:gd name="T44" fmla="*/ 532 w 655"/>
                  <a:gd name="T45" fmla="*/ 52 h 337"/>
                  <a:gd name="T46" fmla="*/ 488 w 655"/>
                  <a:gd name="T47" fmla="*/ 54 h 337"/>
                  <a:gd name="T48" fmla="*/ 516 w 655"/>
                  <a:gd name="T49" fmla="*/ 61 h 337"/>
                  <a:gd name="T50" fmla="*/ 575 w 655"/>
                  <a:gd name="T51" fmla="*/ 68 h 337"/>
                  <a:gd name="T52" fmla="*/ 615 w 655"/>
                  <a:gd name="T53" fmla="*/ 88 h 337"/>
                  <a:gd name="T54" fmla="*/ 582 w 655"/>
                  <a:gd name="T55" fmla="*/ 99 h 337"/>
                  <a:gd name="T56" fmla="*/ 548 w 655"/>
                  <a:gd name="T57" fmla="*/ 100 h 337"/>
                  <a:gd name="T58" fmla="*/ 517 w 655"/>
                  <a:gd name="T59" fmla="*/ 108 h 337"/>
                  <a:gd name="T60" fmla="*/ 520 w 655"/>
                  <a:gd name="T61" fmla="*/ 120 h 337"/>
                  <a:gd name="T62" fmla="*/ 543 w 655"/>
                  <a:gd name="T63" fmla="*/ 124 h 337"/>
                  <a:gd name="T64" fmla="*/ 572 w 655"/>
                  <a:gd name="T65" fmla="*/ 125 h 337"/>
                  <a:gd name="T66" fmla="*/ 597 w 655"/>
                  <a:gd name="T67" fmla="*/ 130 h 337"/>
                  <a:gd name="T68" fmla="*/ 626 w 655"/>
                  <a:gd name="T69" fmla="*/ 131 h 337"/>
                  <a:gd name="T70" fmla="*/ 654 w 655"/>
                  <a:gd name="T71" fmla="*/ 135 h 337"/>
                  <a:gd name="T72" fmla="*/ 638 w 655"/>
                  <a:gd name="T73" fmla="*/ 160 h 337"/>
                  <a:gd name="T74" fmla="*/ 595 w 655"/>
                  <a:gd name="T75" fmla="*/ 164 h 337"/>
                  <a:gd name="T76" fmla="*/ 540 w 655"/>
                  <a:gd name="T77" fmla="*/ 165 h 337"/>
                  <a:gd name="T78" fmla="*/ 505 w 655"/>
                  <a:gd name="T79" fmla="*/ 168 h 337"/>
                  <a:gd name="T80" fmla="*/ 481 w 655"/>
                  <a:gd name="T81" fmla="*/ 176 h 337"/>
                  <a:gd name="T82" fmla="*/ 448 w 655"/>
                  <a:gd name="T83" fmla="*/ 197 h 337"/>
                  <a:gd name="T84" fmla="*/ 412 w 655"/>
                  <a:gd name="T85" fmla="*/ 224 h 337"/>
                  <a:gd name="T86" fmla="*/ 428 w 655"/>
                  <a:gd name="T87" fmla="*/ 229 h 337"/>
                  <a:gd name="T88" fmla="*/ 450 w 655"/>
                  <a:gd name="T89" fmla="*/ 225 h 337"/>
                  <a:gd name="T90" fmla="*/ 472 w 655"/>
                  <a:gd name="T91" fmla="*/ 221 h 337"/>
                  <a:gd name="T92" fmla="*/ 498 w 655"/>
                  <a:gd name="T93" fmla="*/ 226 h 337"/>
                  <a:gd name="T94" fmla="*/ 505 w 655"/>
                  <a:gd name="T95" fmla="*/ 246 h 337"/>
                  <a:gd name="T96" fmla="*/ 481 w 655"/>
                  <a:gd name="T97" fmla="*/ 260 h 337"/>
                  <a:gd name="T98" fmla="*/ 460 w 655"/>
                  <a:gd name="T99" fmla="*/ 270 h 337"/>
                  <a:gd name="T100" fmla="*/ 436 w 655"/>
                  <a:gd name="T101" fmla="*/ 277 h 337"/>
                  <a:gd name="T102" fmla="*/ 409 w 655"/>
                  <a:gd name="T103" fmla="*/ 279 h 337"/>
                  <a:gd name="T104" fmla="*/ 387 w 655"/>
                  <a:gd name="T105" fmla="*/ 283 h 337"/>
                  <a:gd name="T106" fmla="*/ 367 w 655"/>
                  <a:gd name="T107" fmla="*/ 288 h 337"/>
                  <a:gd name="T108" fmla="*/ 338 w 655"/>
                  <a:gd name="T109" fmla="*/ 294 h 337"/>
                  <a:gd name="T110" fmla="*/ 284 w 655"/>
                  <a:gd name="T111" fmla="*/ 292 h 337"/>
                  <a:gd name="T112" fmla="*/ 215 w 655"/>
                  <a:gd name="T113" fmla="*/ 286 h 337"/>
                  <a:gd name="T114" fmla="*/ 176 w 655"/>
                  <a:gd name="T115" fmla="*/ 283 h 337"/>
                  <a:gd name="T116" fmla="*/ 143 w 655"/>
                  <a:gd name="T117" fmla="*/ 297 h 337"/>
                  <a:gd name="T118" fmla="*/ 117 w 655"/>
                  <a:gd name="T119" fmla="*/ 315 h 337"/>
                  <a:gd name="T120" fmla="*/ 88 w 655"/>
                  <a:gd name="T121" fmla="*/ 332 h 33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55"/>
                  <a:gd name="T184" fmla="*/ 0 h 337"/>
                  <a:gd name="T185" fmla="*/ 655 w 655"/>
                  <a:gd name="T186" fmla="*/ 337 h 33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55" h="337">
                    <a:moveTo>
                      <a:pt x="82" y="337"/>
                    </a:moveTo>
                    <a:lnTo>
                      <a:pt x="83" y="319"/>
                    </a:lnTo>
                    <a:lnTo>
                      <a:pt x="83" y="302"/>
                    </a:lnTo>
                    <a:lnTo>
                      <a:pt x="82" y="286"/>
                    </a:lnTo>
                    <a:lnTo>
                      <a:pt x="78" y="270"/>
                    </a:lnTo>
                    <a:lnTo>
                      <a:pt x="73" y="255"/>
                    </a:lnTo>
                    <a:lnTo>
                      <a:pt x="66" y="242"/>
                    </a:lnTo>
                    <a:lnTo>
                      <a:pt x="58" y="230"/>
                    </a:lnTo>
                    <a:lnTo>
                      <a:pt x="48" y="219"/>
                    </a:lnTo>
                    <a:lnTo>
                      <a:pt x="43" y="214"/>
                    </a:lnTo>
                    <a:lnTo>
                      <a:pt x="38" y="209"/>
                    </a:lnTo>
                    <a:lnTo>
                      <a:pt x="32" y="205"/>
                    </a:lnTo>
                    <a:lnTo>
                      <a:pt x="26" y="202"/>
                    </a:lnTo>
                    <a:lnTo>
                      <a:pt x="20" y="198"/>
                    </a:lnTo>
                    <a:lnTo>
                      <a:pt x="14" y="194"/>
                    </a:lnTo>
                    <a:lnTo>
                      <a:pt x="8" y="192"/>
                    </a:lnTo>
                    <a:lnTo>
                      <a:pt x="0" y="190"/>
                    </a:lnTo>
                    <a:lnTo>
                      <a:pt x="11" y="185"/>
                    </a:lnTo>
                    <a:lnTo>
                      <a:pt x="25" y="180"/>
                    </a:lnTo>
                    <a:lnTo>
                      <a:pt x="39" y="175"/>
                    </a:lnTo>
                    <a:lnTo>
                      <a:pt x="53" y="171"/>
                    </a:lnTo>
                    <a:lnTo>
                      <a:pt x="67" y="166"/>
                    </a:lnTo>
                    <a:lnTo>
                      <a:pt x="82" y="163"/>
                    </a:lnTo>
                    <a:lnTo>
                      <a:pt x="94" y="159"/>
                    </a:lnTo>
                    <a:lnTo>
                      <a:pt x="105" y="157"/>
                    </a:lnTo>
                    <a:lnTo>
                      <a:pt x="115" y="154"/>
                    </a:lnTo>
                    <a:lnTo>
                      <a:pt x="123" y="153"/>
                    </a:lnTo>
                    <a:lnTo>
                      <a:pt x="131" y="153"/>
                    </a:lnTo>
                    <a:lnTo>
                      <a:pt x="138" y="152"/>
                    </a:lnTo>
                    <a:lnTo>
                      <a:pt x="145" y="150"/>
                    </a:lnTo>
                    <a:lnTo>
                      <a:pt x="151" y="149"/>
                    </a:lnTo>
                    <a:lnTo>
                      <a:pt x="159" y="148"/>
                    </a:lnTo>
                    <a:lnTo>
                      <a:pt x="165" y="144"/>
                    </a:lnTo>
                    <a:lnTo>
                      <a:pt x="179" y="136"/>
                    </a:lnTo>
                    <a:lnTo>
                      <a:pt x="194" y="127"/>
                    </a:lnTo>
                    <a:lnTo>
                      <a:pt x="209" y="118"/>
                    </a:lnTo>
                    <a:lnTo>
                      <a:pt x="225" y="108"/>
                    </a:lnTo>
                    <a:lnTo>
                      <a:pt x="239" y="98"/>
                    </a:lnTo>
                    <a:lnTo>
                      <a:pt x="254" y="88"/>
                    </a:lnTo>
                    <a:lnTo>
                      <a:pt x="269" y="79"/>
                    </a:lnTo>
                    <a:lnTo>
                      <a:pt x="281" y="68"/>
                    </a:lnTo>
                    <a:lnTo>
                      <a:pt x="287" y="61"/>
                    </a:lnTo>
                    <a:lnTo>
                      <a:pt x="293" y="57"/>
                    </a:lnTo>
                    <a:lnTo>
                      <a:pt x="299" y="50"/>
                    </a:lnTo>
                    <a:lnTo>
                      <a:pt x="304" y="46"/>
                    </a:lnTo>
                    <a:lnTo>
                      <a:pt x="309" y="42"/>
                    </a:lnTo>
                    <a:lnTo>
                      <a:pt x="312" y="37"/>
                    </a:lnTo>
                    <a:lnTo>
                      <a:pt x="316" y="33"/>
                    </a:lnTo>
                    <a:lnTo>
                      <a:pt x="320" y="31"/>
                    </a:lnTo>
                    <a:lnTo>
                      <a:pt x="329" y="22"/>
                    </a:lnTo>
                    <a:lnTo>
                      <a:pt x="338" y="16"/>
                    </a:lnTo>
                    <a:lnTo>
                      <a:pt x="347" y="11"/>
                    </a:lnTo>
                    <a:lnTo>
                      <a:pt x="354" y="8"/>
                    </a:lnTo>
                    <a:lnTo>
                      <a:pt x="362" y="5"/>
                    </a:lnTo>
                    <a:lnTo>
                      <a:pt x="371" y="4"/>
                    </a:lnTo>
                    <a:lnTo>
                      <a:pt x="381" y="4"/>
                    </a:lnTo>
                    <a:lnTo>
                      <a:pt x="392" y="5"/>
                    </a:lnTo>
                    <a:lnTo>
                      <a:pt x="397" y="5"/>
                    </a:lnTo>
                    <a:lnTo>
                      <a:pt x="404" y="5"/>
                    </a:lnTo>
                    <a:lnTo>
                      <a:pt x="410" y="5"/>
                    </a:lnTo>
                    <a:lnTo>
                      <a:pt x="419" y="5"/>
                    </a:lnTo>
                    <a:lnTo>
                      <a:pt x="426" y="4"/>
                    </a:lnTo>
                    <a:lnTo>
                      <a:pt x="433" y="3"/>
                    </a:lnTo>
                    <a:lnTo>
                      <a:pt x="439" y="3"/>
                    </a:lnTo>
                    <a:lnTo>
                      <a:pt x="445" y="2"/>
                    </a:lnTo>
                    <a:lnTo>
                      <a:pt x="450" y="0"/>
                    </a:lnTo>
                    <a:lnTo>
                      <a:pt x="458" y="0"/>
                    </a:lnTo>
                    <a:lnTo>
                      <a:pt x="466" y="0"/>
                    </a:lnTo>
                    <a:lnTo>
                      <a:pt x="475" y="0"/>
                    </a:lnTo>
                    <a:lnTo>
                      <a:pt x="483" y="2"/>
                    </a:lnTo>
                    <a:lnTo>
                      <a:pt x="492" y="3"/>
                    </a:lnTo>
                    <a:lnTo>
                      <a:pt x="500" y="5"/>
                    </a:lnTo>
                    <a:lnTo>
                      <a:pt x="506" y="8"/>
                    </a:lnTo>
                    <a:lnTo>
                      <a:pt x="516" y="13"/>
                    </a:lnTo>
                    <a:lnTo>
                      <a:pt x="522" y="18"/>
                    </a:lnTo>
                    <a:lnTo>
                      <a:pt x="528" y="20"/>
                    </a:lnTo>
                    <a:lnTo>
                      <a:pt x="533" y="24"/>
                    </a:lnTo>
                    <a:lnTo>
                      <a:pt x="540" y="24"/>
                    </a:lnTo>
                    <a:lnTo>
                      <a:pt x="548" y="25"/>
                    </a:lnTo>
                    <a:lnTo>
                      <a:pt x="555" y="26"/>
                    </a:lnTo>
                    <a:lnTo>
                      <a:pt x="562" y="27"/>
                    </a:lnTo>
                    <a:lnTo>
                      <a:pt x="570" y="29"/>
                    </a:lnTo>
                    <a:lnTo>
                      <a:pt x="576" y="30"/>
                    </a:lnTo>
                    <a:lnTo>
                      <a:pt x="581" y="32"/>
                    </a:lnTo>
                    <a:lnTo>
                      <a:pt x="584" y="33"/>
                    </a:lnTo>
                    <a:lnTo>
                      <a:pt x="581" y="41"/>
                    </a:lnTo>
                    <a:lnTo>
                      <a:pt x="576" y="47"/>
                    </a:lnTo>
                    <a:lnTo>
                      <a:pt x="567" y="52"/>
                    </a:lnTo>
                    <a:lnTo>
                      <a:pt x="558" y="53"/>
                    </a:lnTo>
                    <a:lnTo>
                      <a:pt x="550" y="53"/>
                    </a:lnTo>
                    <a:lnTo>
                      <a:pt x="542" y="52"/>
                    </a:lnTo>
                    <a:lnTo>
                      <a:pt x="532" y="52"/>
                    </a:lnTo>
                    <a:lnTo>
                      <a:pt x="521" y="52"/>
                    </a:lnTo>
                    <a:lnTo>
                      <a:pt x="509" y="52"/>
                    </a:lnTo>
                    <a:lnTo>
                      <a:pt x="498" y="53"/>
                    </a:lnTo>
                    <a:lnTo>
                      <a:pt x="488" y="54"/>
                    </a:lnTo>
                    <a:lnTo>
                      <a:pt x="479" y="57"/>
                    </a:lnTo>
                    <a:lnTo>
                      <a:pt x="490" y="58"/>
                    </a:lnTo>
                    <a:lnTo>
                      <a:pt x="504" y="59"/>
                    </a:lnTo>
                    <a:lnTo>
                      <a:pt x="516" y="61"/>
                    </a:lnTo>
                    <a:lnTo>
                      <a:pt x="531" y="63"/>
                    </a:lnTo>
                    <a:lnTo>
                      <a:pt x="544" y="65"/>
                    </a:lnTo>
                    <a:lnTo>
                      <a:pt x="559" y="66"/>
                    </a:lnTo>
                    <a:lnTo>
                      <a:pt x="575" y="68"/>
                    </a:lnTo>
                    <a:lnTo>
                      <a:pt x="589" y="68"/>
                    </a:lnTo>
                    <a:lnTo>
                      <a:pt x="608" y="71"/>
                    </a:lnTo>
                    <a:lnTo>
                      <a:pt x="616" y="80"/>
                    </a:lnTo>
                    <a:lnTo>
                      <a:pt x="615" y="88"/>
                    </a:lnTo>
                    <a:lnTo>
                      <a:pt x="606" y="96"/>
                    </a:lnTo>
                    <a:lnTo>
                      <a:pt x="599" y="98"/>
                    </a:lnTo>
                    <a:lnTo>
                      <a:pt x="590" y="98"/>
                    </a:lnTo>
                    <a:lnTo>
                      <a:pt x="582" y="99"/>
                    </a:lnTo>
                    <a:lnTo>
                      <a:pt x="572" y="99"/>
                    </a:lnTo>
                    <a:lnTo>
                      <a:pt x="562" y="99"/>
                    </a:lnTo>
                    <a:lnTo>
                      <a:pt x="555" y="100"/>
                    </a:lnTo>
                    <a:lnTo>
                      <a:pt x="548" y="100"/>
                    </a:lnTo>
                    <a:lnTo>
                      <a:pt x="542" y="102"/>
                    </a:lnTo>
                    <a:lnTo>
                      <a:pt x="533" y="104"/>
                    </a:lnTo>
                    <a:lnTo>
                      <a:pt x="525" y="107"/>
                    </a:lnTo>
                    <a:lnTo>
                      <a:pt x="517" y="108"/>
                    </a:lnTo>
                    <a:lnTo>
                      <a:pt x="509" y="109"/>
                    </a:lnTo>
                    <a:lnTo>
                      <a:pt x="511" y="114"/>
                    </a:lnTo>
                    <a:lnTo>
                      <a:pt x="515" y="118"/>
                    </a:lnTo>
                    <a:lnTo>
                      <a:pt x="520" y="120"/>
                    </a:lnTo>
                    <a:lnTo>
                      <a:pt x="525" y="121"/>
                    </a:lnTo>
                    <a:lnTo>
                      <a:pt x="529" y="122"/>
                    </a:lnTo>
                    <a:lnTo>
                      <a:pt x="536" y="124"/>
                    </a:lnTo>
                    <a:lnTo>
                      <a:pt x="543" y="124"/>
                    </a:lnTo>
                    <a:lnTo>
                      <a:pt x="550" y="124"/>
                    </a:lnTo>
                    <a:lnTo>
                      <a:pt x="559" y="124"/>
                    </a:lnTo>
                    <a:lnTo>
                      <a:pt x="566" y="125"/>
                    </a:lnTo>
                    <a:lnTo>
                      <a:pt x="572" y="125"/>
                    </a:lnTo>
                    <a:lnTo>
                      <a:pt x="579" y="126"/>
                    </a:lnTo>
                    <a:lnTo>
                      <a:pt x="586" y="127"/>
                    </a:lnTo>
                    <a:lnTo>
                      <a:pt x="590" y="129"/>
                    </a:lnTo>
                    <a:lnTo>
                      <a:pt x="597" y="130"/>
                    </a:lnTo>
                    <a:lnTo>
                      <a:pt x="601" y="131"/>
                    </a:lnTo>
                    <a:lnTo>
                      <a:pt x="608" y="131"/>
                    </a:lnTo>
                    <a:lnTo>
                      <a:pt x="616" y="131"/>
                    </a:lnTo>
                    <a:lnTo>
                      <a:pt x="626" y="131"/>
                    </a:lnTo>
                    <a:lnTo>
                      <a:pt x="634" y="131"/>
                    </a:lnTo>
                    <a:lnTo>
                      <a:pt x="643" y="131"/>
                    </a:lnTo>
                    <a:lnTo>
                      <a:pt x="650" y="132"/>
                    </a:lnTo>
                    <a:lnTo>
                      <a:pt x="654" y="135"/>
                    </a:lnTo>
                    <a:lnTo>
                      <a:pt x="655" y="138"/>
                    </a:lnTo>
                    <a:lnTo>
                      <a:pt x="651" y="147"/>
                    </a:lnTo>
                    <a:lnTo>
                      <a:pt x="647" y="155"/>
                    </a:lnTo>
                    <a:lnTo>
                      <a:pt x="638" y="160"/>
                    </a:lnTo>
                    <a:lnTo>
                      <a:pt x="627" y="163"/>
                    </a:lnTo>
                    <a:lnTo>
                      <a:pt x="619" y="163"/>
                    </a:lnTo>
                    <a:lnTo>
                      <a:pt x="608" y="163"/>
                    </a:lnTo>
                    <a:lnTo>
                      <a:pt x="595" y="164"/>
                    </a:lnTo>
                    <a:lnTo>
                      <a:pt x="581" y="164"/>
                    </a:lnTo>
                    <a:lnTo>
                      <a:pt x="566" y="164"/>
                    </a:lnTo>
                    <a:lnTo>
                      <a:pt x="553" y="165"/>
                    </a:lnTo>
                    <a:lnTo>
                      <a:pt x="540" y="165"/>
                    </a:lnTo>
                    <a:lnTo>
                      <a:pt x="529" y="165"/>
                    </a:lnTo>
                    <a:lnTo>
                      <a:pt x="521" y="165"/>
                    </a:lnTo>
                    <a:lnTo>
                      <a:pt x="512" y="166"/>
                    </a:lnTo>
                    <a:lnTo>
                      <a:pt x="505" y="168"/>
                    </a:lnTo>
                    <a:lnTo>
                      <a:pt x="499" y="169"/>
                    </a:lnTo>
                    <a:lnTo>
                      <a:pt x="493" y="171"/>
                    </a:lnTo>
                    <a:lnTo>
                      <a:pt x="487" y="174"/>
                    </a:lnTo>
                    <a:lnTo>
                      <a:pt x="481" y="176"/>
                    </a:lnTo>
                    <a:lnTo>
                      <a:pt x="475" y="180"/>
                    </a:lnTo>
                    <a:lnTo>
                      <a:pt x="467" y="185"/>
                    </a:lnTo>
                    <a:lnTo>
                      <a:pt x="458" y="190"/>
                    </a:lnTo>
                    <a:lnTo>
                      <a:pt x="448" y="197"/>
                    </a:lnTo>
                    <a:lnTo>
                      <a:pt x="437" y="204"/>
                    </a:lnTo>
                    <a:lnTo>
                      <a:pt x="427" y="210"/>
                    </a:lnTo>
                    <a:lnTo>
                      <a:pt x="419" y="218"/>
                    </a:lnTo>
                    <a:lnTo>
                      <a:pt x="412" y="224"/>
                    </a:lnTo>
                    <a:lnTo>
                      <a:pt x="409" y="229"/>
                    </a:lnTo>
                    <a:lnTo>
                      <a:pt x="415" y="229"/>
                    </a:lnTo>
                    <a:lnTo>
                      <a:pt x="422" y="229"/>
                    </a:lnTo>
                    <a:lnTo>
                      <a:pt x="428" y="229"/>
                    </a:lnTo>
                    <a:lnTo>
                      <a:pt x="434" y="227"/>
                    </a:lnTo>
                    <a:lnTo>
                      <a:pt x="439" y="227"/>
                    </a:lnTo>
                    <a:lnTo>
                      <a:pt x="445" y="226"/>
                    </a:lnTo>
                    <a:lnTo>
                      <a:pt x="450" y="225"/>
                    </a:lnTo>
                    <a:lnTo>
                      <a:pt x="455" y="224"/>
                    </a:lnTo>
                    <a:lnTo>
                      <a:pt x="460" y="222"/>
                    </a:lnTo>
                    <a:lnTo>
                      <a:pt x="466" y="221"/>
                    </a:lnTo>
                    <a:lnTo>
                      <a:pt x="472" y="221"/>
                    </a:lnTo>
                    <a:lnTo>
                      <a:pt x="478" y="221"/>
                    </a:lnTo>
                    <a:lnTo>
                      <a:pt x="484" y="221"/>
                    </a:lnTo>
                    <a:lnTo>
                      <a:pt x="492" y="224"/>
                    </a:lnTo>
                    <a:lnTo>
                      <a:pt x="498" y="226"/>
                    </a:lnTo>
                    <a:lnTo>
                      <a:pt x="504" y="230"/>
                    </a:lnTo>
                    <a:lnTo>
                      <a:pt x="509" y="235"/>
                    </a:lnTo>
                    <a:lnTo>
                      <a:pt x="509" y="240"/>
                    </a:lnTo>
                    <a:lnTo>
                      <a:pt x="505" y="246"/>
                    </a:lnTo>
                    <a:lnTo>
                      <a:pt x="500" y="249"/>
                    </a:lnTo>
                    <a:lnTo>
                      <a:pt x="494" y="254"/>
                    </a:lnTo>
                    <a:lnTo>
                      <a:pt x="487" y="258"/>
                    </a:lnTo>
                    <a:lnTo>
                      <a:pt x="481" y="260"/>
                    </a:lnTo>
                    <a:lnTo>
                      <a:pt x="476" y="263"/>
                    </a:lnTo>
                    <a:lnTo>
                      <a:pt x="471" y="265"/>
                    </a:lnTo>
                    <a:lnTo>
                      <a:pt x="466" y="268"/>
                    </a:lnTo>
                    <a:lnTo>
                      <a:pt x="460" y="270"/>
                    </a:lnTo>
                    <a:lnTo>
                      <a:pt x="455" y="271"/>
                    </a:lnTo>
                    <a:lnTo>
                      <a:pt x="449" y="274"/>
                    </a:lnTo>
                    <a:lnTo>
                      <a:pt x="443" y="276"/>
                    </a:lnTo>
                    <a:lnTo>
                      <a:pt x="436" y="277"/>
                    </a:lnTo>
                    <a:lnTo>
                      <a:pt x="429" y="277"/>
                    </a:lnTo>
                    <a:lnTo>
                      <a:pt x="422" y="277"/>
                    </a:lnTo>
                    <a:lnTo>
                      <a:pt x="415" y="279"/>
                    </a:lnTo>
                    <a:lnTo>
                      <a:pt x="409" y="279"/>
                    </a:lnTo>
                    <a:lnTo>
                      <a:pt x="403" y="280"/>
                    </a:lnTo>
                    <a:lnTo>
                      <a:pt x="397" y="281"/>
                    </a:lnTo>
                    <a:lnTo>
                      <a:pt x="392" y="282"/>
                    </a:lnTo>
                    <a:lnTo>
                      <a:pt x="387" y="283"/>
                    </a:lnTo>
                    <a:lnTo>
                      <a:pt x="383" y="285"/>
                    </a:lnTo>
                    <a:lnTo>
                      <a:pt x="378" y="286"/>
                    </a:lnTo>
                    <a:lnTo>
                      <a:pt x="373" y="287"/>
                    </a:lnTo>
                    <a:lnTo>
                      <a:pt x="367" y="288"/>
                    </a:lnTo>
                    <a:lnTo>
                      <a:pt x="361" y="291"/>
                    </a:lnTo>
                    <a:lnTo>
                      <a:pt x="354" y="292"/>
                    </a:lnTo>
                    <a:lnTo>
                      <a:pt x="347" y="293"/>
                    </a:lnTo>
                    <a:lnTo>
                      <a:pt x="338" y="294"/>
                    </a:lnTo>
                    <a:lnTo>
                      <a:pt x="329" y="294"/>
                    </a:lnTo>
                    <a:lnTo>
                      <a:pt x="317" y="294"/>
                    </a:lnTo>
                    <a:lnTo>
                      <a:pt x="303" y="293"/>
                    </a:lnTo>
                    <a:lnTo>
                      <a:pt x="284" y="292"/>
                    </a:lnTo>
                    <a:lnTo>
                      <a:pt x="266" y="291"/>
                    </a:lnTo>
                    <a:lnTo>
                      <a:pt x="248" y="290"/>
                    </a:lnTo>
                    <a:lnTo>
                      <a:pt x="231" y="287"/>
                    </a:lnTo>
                    <a:lnTo>
                      <a:pt x="215" y="286"/>
                    </a:lnTo>
                    <a:lnTo>
                      <a:pt x="204" y="283"/>
                    </a:lnTo>
                    <a:lnTo>
                      <a:pt x="194" y="282"/>
                    </a:lnTo>
                    <a:lnTo>
                      <a:pt x="184" y="282"/>
                    </a:lnTo>
                    <a:lnTo>
                      <a:pt x="176" y="283"/>
                    </a:lnTo>
                    <a:lnTo>
                      <a:pt x="167" y="286"/>
                    </a:lnTo>
                    <a:lnTo>
                      <a:pt x="159" y="288"/>
                    </a:lnTo>
                    <a:lnTo>
                      <a:pt x="150" y="292"/>
                    </a:lnTo>
                    <a:lnTo>
                      <a:pt x="143" y="297"/>
                    </a:lnTo>
                    <a:lnTo>
                      <a:pt x="137" y="302"/>
                    </a:lnTo>
                    <a:lnTo>
                      <a:pt x="131" y="307"/>
                    </a:lnTo>
                    <a:lnTo>
                      <a:pt x="125" y="310"/>
                    </a:lnTo>
                    <a:lnTo>
                      <a:pt x="117" y="315"/>
                    </a:lnTo>
                    <a:lnTo>
                      <a:pt x="110" y="319"/>
                    </a:lnTo>
                    <a:lnTo>
                      <a:pt x="101" y="324"/>
                    </a:lnTo>
                    <a:lnTo>
                      <a:pt x="94" y="329"/>
                    </a:lnTo>
                    <a:lnTo>
                      <a:pt x="88" y="332"/>
                    </a:lnTo>
                    <a:lnTo>
                      <a:pt x="82" y="337"/>
                    </a:lnTo>
                    <a:close/>
                  </a:path>
                </a:pathLst>
              </a:custGeom>
              <a:solidFill>
                <a:srgbClr val="8C33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38" name="Freeform 525"/>
              <p:cNvSpPr>
                <a:spLocks/>
              </p:cNvSpPr>
              <p:nvPr/>
            </p:nvSpPr>
            <p:spPr bwMode="auto">
              <a:xfrm>
                <a:off x="3468" y="2198"/>
                <a:ext cx="43" cy="122"/>
              </a:xfrm>
              <a:custGeom>
                <a:avLst/>
                <a:gdLst>
                  <a:gd name="T0" fmla="*/ 0 w 43"/>
                  <a:gd name="T1" fmla="*/ 6 h 122"/>
                  <a:gd name="T2" fmla="*/ 0 w 43"/>
                  <a:gd name="T3" fmla="*/ 6 h 122"/>
                  <a:gd name="T4" fmla="*/ 9 w 43"/>
                  <a:gd name="T5" fmla="*/ 17 h 122"/>
                  <a:gd name="T6" fmla="*/ 17 w 43"/>
                  <a:gd name="T7" fmla="*/ 29 h 122"/>
                  <a:gd name="T8" fmla="*/ 25 w 43"/>
                  <a:gd name="T9" fmla="*/ 42 h 122"/>
                  <a:gd name="T10" fmla="*/ 30 w 43"/>
                  <a:gd name="T11" fmla="*/ 56 h 122"/>
                  <a:gd name="T12" fmla="*/ 33 w 43"/>
                  <a:gd name="T13" fmla="*/ 71 h 122"/>
                  <a:gd name="T14" fmla="*/ 33 w 43"/>
                  <a:gd name="T15" fmla="*/ 87 h 122"/>
                  <a:gd name="T16" fmla="*/ 33 w 43"/>
                  <a:gd name="T17" fmla="*/ 104 h 122"/>
                  <a:gd name="T18" fmla="*/ 33 w 43"/>
                  <a:gd name="T19" fmla="*/ 122 h 122"/>
                  <a:gd name="T20" fmla="*/ 41 w 43"/>
                  <a:gd name="T21" fmla="*/ 122 h 122"/>
                  <a:gd name="T22" fmla="*/ 43 w 43"/>
                  <a:gd name="T23" fmla="*/ 104 h 122"/>
                  <a:gd name="T24" fmla="*/ 43 w 43"/>
                  <a:gd name="T25" fmla="*/ 87 h 122"/>
                  <a:gd name="T26" fmla="*/ 41 w 43"/>
                  <a:gd name="T27" fmla="*/ 71 h 122"/>
                  <a:gd name="T28" fmla="*/ 37 w 43"/>
                  <a:gd name="T29" fmla="*/ 54 h 122"/>
                  <a:gd name="T30" fmla="*/ 32 w 43"/>
                  <a:gd name="T31" fmla="*/ 39 h 122"/>
                  <a:gd name="T32" fmla="*/ 25 w 43"/>
                  <a:gd name="T33" fmla="*/ 25 h 122"/>
                  <a:gd name="T34" fmla="*/ 16 w 43"/>
                  <a:gd name="T35" fmla="*/ 12 h 122"/>
                  <a:gd name="T36" fmla="*/ 5 w 43"/>
                  <a:gd name="T37" fmla="*/ 1 h 122"/>
                  <a:gd name="T38" fmla="*/ 5 w 43"/>
                  <a:gd name="T39" fmla="*/ 1 h 122"/>
                  <a:gd name="T40" fmla="*/ 5 w 43"/>
                  <a:gd name="T41" fmla="*/ 1 h 122"/>
                  <a:gd name="T42" fmla="*/ 3 w 43"/>
                  <a:gd name="T43" fmla="*/ 0 h 122"/>
                  <a:gd name="T44" fmla="*/ 2 w 43"/>
                  <a:gd name="T45" fmla="*/ 1 h 122"/>
                  <a:gd name="T46" fmla="*/ 0 w 43"/>
                  <a:gd name="T47" fmla="*/ 4 h 122"/>
                  <a:gd name="T48" fmla="*/ 0 w 43"/>
                  <a:gd name="T49" fmla="*/ 6 h 12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3"/>
                  <a:gd name="T76" fmla="*/ 0 h 122"/>
                  <a:gd name="T77" fmla="*/ 43 w 43"/>
                  <a:gd name="T78" fmla="*/ 122 h 12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3" h="122">
                    <a:moveTo>
                      <a:pt x="0" y="6"/>
                    </a:moveTo>
                    <a:lnTo>
                      <a:pt x="0" y="6"/>
                    </a:lnTo>
                    <a:lnTo>
                      <a:pt x="9" y="17"/>
                    </a:lnTo>
                    <a:lnTo>
                      <a:pt x="17" y="29"/>
                    </a:lnTo>
                    <a:lnTo>
                      <a:pt x="25" y="42"/>
                    </a:lnTo>
                    <a:lnTo>
                      <a:pt x="30" y="56"/>
                    </a:lnTo>
                    <a:lnTo>
                      <a:pt x="33" y="71"/>
                    </a:lnTo>
                    <a:lnTo>
                      <a:pt x="33" y="87"/>
                    </a:lnTo>
                    <a:lnTo>
                      <a:pt x="33" y="104"/>
                    </a:lnTo>
                    <a:lnTo>
                      <a:pt x="33" y="122"/>
                    </a:lnTo>
                    <a:lnTo>
                      <a:pt x="41" y="122"/>
                    </a:lnTo>
                    <a:lnTo>
                      <a:pt x="43" y="104"/>
                    </a:lnTo>
                    <a:lnTo>
                      <a:pt x="43" y="87"/>
                    </a:lnTo>
                    <a:lnTo>
                      <a:pt x="41" y="71"/>
                    </a:lnTo>
                    <a:lnTo>
                      <a:pt x="37" y="54"/>
                    </a:lnTo>
                    <a:lnTo>
                      <a:pt x="32" y="39"/>
                    </a:lnTo>
                    <a:lnTo>
                      <a:pt x="25" y="25"/>
                    </a:lnTo>
                    <a:lnTo>
                      <a:pt x="16" y="12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39" name="Freeform 526"/>
              <p:cNvSpPr>
                <a:spLocks/>
              </p:cNvSpPr>
              <p:nvPr/>
            </p:nvSpPr>
            <p:spPr bwMode="auto">
              <a:xfrm>
                <a:off x="3420" y="2169"/>
                <a:ext cx="53" cy="35"/>
              </a:xfrm>
              <a:custGeom>
                <a:avLst/>
                <a:gdLst>
                  <a:gd name="T0" fmla="*/ 2 w 53"/>
                  <a:gd name="T1" fmla="*/ 0 h 35"/>
                  <a:gd name="T2" fmla="*/ 2 w 53"/>
                  <a:gd name="T3" fmla="*/ 7 h 35"/>
                  <a:gd name="T4" fmla="*/ 9 w 53"/>
                  <a:gd name="T5" fmla="*/ 10 h 35"/>
                  <a:gd name="T6" fmla="*/ 15 w 53"/>
                  <a:gd name="T7" fmla="*/ 12 h 35"/>
                  <a:gd name="T8" fmla="*/ 20 w 53"/>
                  <a:gd name="T9" fmla="*/ 16 h 35"/>
                  <a:gd name="T10" fmla="*/ 26 w 53"/>
                  <a:gd name="T11" fmla="*/ 19 h 35"/>
                  <a:gd name="T12" fmla="*/ 32 w 53"/>
                  <a:gd name="T13" fmla="*/ 23 h 35"/>
                  <a:gd name="T14" fmla="*/ 39 w 53"/>
                  <a:gd name="T15" fmla="*/ 27 h 35"/>
                  <a:gd name="T16" fmla="*/ 43 w 53"/>
                  <a:gd name="T17" fmla="*/ 30 h 35"/>
                  <a:gd name="T18" fmla="*/ 48 w 53"/>
                  <a:gd name="T19" fmla="*/ 35 h 35"/>
                  <a:gd name="T20" fmla="*/ 53 w 53"/>
                  <a:gd name="T21" fmla="*/ 30 h 35"/>
                  <a:gd name="T22" fmla="*/ 48 w 53"/>
                  <a:gd name="T23" fmla="*/ 25 h 35"/>
                  <a:gd name="T24" fmla="*/ 43 w 53"/>
                  <a:gd name="T25" fmla="*/ 19 h 35"/>
                  <a:gd name="T26" fmla="*/ 37 w 53"/>
                  <a:gd name="T27" fmla="*/ 16 h 35"/>
                  <a:gd name="T28" fmla="*/ 31 w 53"/>
                  <a:gd name="T29" fmla="*/ 12 h 35"/>
                  <a:gd name="T30" fmla="*/ 25 w 53"/>
                  <a:gd name="T31" fmla="*/ 8 h 35"/>
                  <a:gd name="T32" fmla="*/ 18 w 53"/>
                  <a:gd name="T33" fmla="*/ 5 h 35"/>
                  <a:gd name="T34" fmla="*/ 12 w 53"/>
                  <a:gd name="T35" fmla="*/ 2 h 35"/>
                  <a:gd name="T36" fmla="*/ 4 w 53"/>
                  <a:gd name="T37" fmla="*/ 0 h 35"/>
                  <a:gd name="T38" fmla="*/ 4 w 53"/>
                  <a:gd name="T39" fmla="*/ 7 h 35"/>
                  <a:gd name="T40" fmla="*/ 4 w 53"/>
                  <a:gd name="T41" fmla="*/ 0 h 35"/>
                  <a:gd name="T42" fmla="*/ 1 w 53"/>
                  <a:gd name="T43" fmla="*/ 0 h 35"/>
                  <a:gd name="T44" fmla="*/ 0 w 53"/>
                  <a:gd name="T45" fmla="*/ 2 h 35"/>
                  <a:gd name="T46" fmla="*/ 0 w 53"/>
                  <a:gd name="T47" fmla="*/ 5 h 35"/>
                  <a:gd name="T48" fmla="*/ 2 w 53"/>
                  <a:gd name="T49" fmla="*/ 7 h 35"/>
                  <a:gd name="T50" fmla="*/ 2 w 53"/>
                  <a:gd name="T51" fmla="*/ 0 h 3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3"/>
                  <a:gd name="T79" fmla="*/ 0 h 35"/>
                  <a:gd name="T80" fmla="*/ 53 w 53"/>
                  <a:gd name="T81" fmla="*/ 35 h 3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3" h="35">
                    <a:moveTo>
                      <a:pt x="2" y="0"/>
                    </a:moveTo>
                    <a:lnTo>
                      <a:pt x="2" y="7"/>
                    </a:lnTo>
                    <a:lnTo>
                      <a:pt x="9" y="10"/>
                    </a:lnTo>
                    <a:lnTo>
                      <a:pt x="15" y="12"/>
                    </a:lnTo>
                    <a:lnTo>
                      <a:pt x="20" y="16"/>
                    </a:lnTo>
                    <a:lnTo>
                      <a:pt x="26" y="19"/>
                    </a:lnTo>
                    <a:lnTo>
                      <a:pt x="32" y="23"/>
                    </a:lnTo>
                    <a:lnTo>
                      <a:pt x="39" y="27"/>
                    </a:lnTo>
                    <a:lnTo>
                      <a:pt x="43" y="30"/>
                    </a:lnTo>
                    <a:lnTo>
                      <a:pt x="48" y="35"/>
                    </a:lnTo>
                    <a:lnTo>
                      <a:pt x="53" y="30"/>
                    </a:lnTo>
                    <a:lnTo>
                      <a:pt x="48" y="25"/>
                    </a:lnTo>
                    <a:lnTo>
                      <a:pt x="43" y="19"/>
                    </a:lnTo>
                    <a:lnTo>
                      <a:pt x="37" y="16"/>
                    </a:lnTo>
                    <a:lnTo>
                      <a:pt x="31" y="12"/>
                    </a:lnTo>
                    <a:lnTo>
                      <a:pt x="25" y="8"/>
                    </a:lnTo>
                    <a:lnTo>
                      <a:pt x="18" y="5"/>
                    </a:lnTo>
                    <a:lnTo>
                      <a:pt x="12" y="2"/>
                    </a:lnTo>
                    <a:lnTo>
                      <a:pt x="4" y="0"/>
                    </a:lnTo>
                    <a:lnTo>
                      <a:pt x="4" y="7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40" name="Freeform 527"/>
              <p:cNvSpPr>
                <a:spLocks/>
              </p:cNvSpPr>
              <p:nvPr/>
            </p:nvSpPr>
            <p:spPr bwMode="auto">
              <a:xfrm>
                <a:off x="3422" y="2136"/>
                <a:ext cx="107" cy="40"/>
              </a:xfrm>
              <a:custGeom>
                <a:avLst/>
                <a:gdLst>
                  <a:gd name="T0" fmla="*/ 106 w 107"/>
                  <a:gd name="T1" fmla="*/ 0 h 40"/>
                  <a:gd name="T2" fmla="*/ 105 w 107"/>
                  <a:gd name="T3" fmla="*/ 0 h 40"/>
                  <a:gd name="T4" fmla="*/ 94 w 107"/>
                  <a:gd name="T5" fmla="*/ 2 h 40"/>
                  <a:gd name="T6" fmla="*/ 82 w 107"/>
                  <a:gd name="T7" fmla="*/ 6 h 40"/>
                  <a:gd name="T8" fmla="*/ 67 w 107"/>
                  <a:gd name="T9" fmla="*/ 10 h 40"/>
                  <a:gd name="T10" fmla="*/ 52 w 107"/>
                  <a:gd name="T11" fmla="*/ 15 h 40"/>
                  <a:gd name="T12" fmla="*/ 39 w 107"/>
                  <a:gd name="T13" fmla="*/ 18 h 40"/>
                  <a:gd name="T14" fmla="*/ 24 w 107"/>
                  <a:gd name="T15" fmla="*/ 23 h 40"/>
                  <a:gd name="T16" fmla="*/ 11 w 107"/>
                  <a:gd name="T17" fmla="*/ 28 h 40"/>
                  <a:gd name="T18" fmla="*/ 0 w 107"/>
                  <a:gd name="T19" fmla="*/ 33 h 40"/>
                  <a:gd name="T20" fmla="*/ 2 w 107"/>
                  <a:gd name="T21" fmla="*/ 40 h 40"/>
                  <a:gd name="T22" fmla="*/ 13 w 107"/>
                  <a:gd name="T23" fmla="*/ 35 h 40"/>
                  <a:gd name="T24" fmla="*/ 27 w 107"/>
                  <a:gd name="T25" fmla="*/ 30 h 40"/>
                  <a:gd name="T26" fmla="*/ 41 w 107"/>
                  <a:gd name="T27" fmla="*/ 26 h 40"/>
                  <a:gd name="T28" fmla="*/ 55 w 107"/>
                  <a:gd name="T29" fmla="*/ 22 h 40"/>
                  <a:gd name="T30" fmla="*/ 70 w 107"/>
                  <a:gd name="T31" fmla="*/ 17 h 40"/>
                  <a:gd name="T32" fmla="*/ 84 w 107"/>
                  <a:gd name="T33" fmla="*/ 13 h 40"/>
                  <a:gd name="T34" fmla="*/ 96 w 107"/>
                  <a:gd name="T35" fmla="*/ 10 h 40"/>
                  <a:gd name="T36" fmla="*/ 107 w 107"/>
                  <a:gd name="T37" fmla="*/ 7 h 40"/>
                  <a:gd name="T38" fmla="*/ 106 w 107"/>
                  <a:gd name="T39" fmla="*/ 7 h 40"/>
                  <a:gd name="T40" fmla="*/ 106 w 107"/>
                  <a:gd name="T41" fmla="*/ 0 h 4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7"/>
                  <a:gd name="T64" fmla="*/ 0 h 40"/>
                  <a:gd name="T65" fmla="*/ 107 w 107"/>
                  <a:gd name="T66" fmla="*/ 40 h 4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7" h="40">
                    <a:moveTo>
                      <a:pt x="106" y="0"/>
                    </a:moveTo>
                    <a:lnTo>
                      <a:pt x="105" y="0"/>
                    </a:lnTo>
                    <a:lnTo>
                      <a:pt x="94" y="2"/>
                    </a:lnTo>
                    <a:lnTo>
                      <a:pt x="82" y="6"/>
                    </a:lnTo>
                    <a:lnTo>
                      <a:pt x="67" y="10"/>
                    </a:lnTo>
                    <a:lnTo>
                      <a:pt x="52" y="15"/>
                    </a:lnTo>
                    <a:lnTo>
                      <a:pt x="39" y="18"/>
                    </a:lnTo>
                    <a:lnTo>
                      <a:pt x="24" y="23"/>
                    </a:lnTo>
                    <a:lnTo>
                      <a:pt x="11" y="28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13" y="35"/>
                    </a:lnTo>
                    <a:lnTo>
                      <a:pt x="27" y="30"/>
                    </a:lnTo>
                    <a:lnTo>
                      <a:pt x="41" y="26"/>
                    </a:lnTo>
                    <a:lnTo>
                      <a:pt x="55" y="22"/>
                    </a:lnTo>
                    <a:lnTo>
                      <a:pt x="70" y="17"/>
                    </a:lnTo>
                    <a:lnTo>
                      <a:pt x="84" y="13"/>
                    </a:lnTo>
                    <a:lnTo>
                      <a:pt x="96" y="10"/>
                    </a:lnTo>
                    <a:lnTo>
                      <a:pt x="107" y="7"/>
                    </a:lnTo>
                    <a:lnTo>
                      <a:pt x="106" y="7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41" name="Freeform 528"/>
              <p:cNvSpPr>
                <a:spLocks/>
              </p:cNvSpPr>
              <p:nvPr/>
            </p:nvSpPr>
            <p:spPr bwMode="auto">
              <a:xfrm>
                <a:off x="3528" y="2124"/>
                <a:ext cx="62" cy="19"/>
              </a:xfrm>
              <a:custGeom>
                <a:avLst/>
                <a:gdLst>
                  <a:gd name="T0" fmla="*/ 57 w 62"/>
                  <a:gd name="T1" fmla="*/ 0 h 19"/>
                  <a:gd name="T2" fmla="*/ 59 w 62"/>
                  <a:gd name="T3" fmla="*/ 0 h 19"/>
                  <a:gd name="T4" fmla="*/ 53 w 62"/>
                  <a:gd name="T5" fmla="*/ 3 h 19"/>
                  <a:gd name="T6" fmla="*/ 46 w 62"/>
                  <a:gd name="T7" fmla="*/ 5 h 19"/>
                  <a:gd name="T8" fmla="*/ 40 w 62"/>
                  <a:gd name="T9" fmla="*/ 6 h 19"/>
                  <a:gd name="T10" fmla="*/ 33 w 62"/>
                  <a:gd name="T11" fmla="*/ 7 h 19"/>
                  <a:gd name="T12" fmla="*/ 26 w 62"/>
                  <a:gd name="T13" fmla="*/ 8 h 19"/>
                  <a:gd name="T14" fmla="*/ 18 w 62"/>
                  <a:gd name="T15" fmla="*/ 8 h 19"/>
                  <a:gd name="T16" fmla="*/ 10 w 62"/>
                  <a:gd name="T17" fmla="*/ 9 h 19"/>
                  <a:gd name="T18" fmla="*/ 0 w 62"/>
                  <a:gd name="T19" fmla="*/ 12 h 19"/>
                  <a:gd name="T20" fmla="*/ 0 w 62"/>
                  <a:gd name="T21" fmla="*/ 19 h 19"/>
                  <a:gd name="T22" fmla="*/ 10 w 62"/>
                  <a:gd name="T23" fmla="*/ 17 h 19"/>
                  <a:gd name="T24" fmla="*/ 18 w 62"/>
                  <a:gd name="T25" fmla="*/ 16 h 19"/>
                  <a:gd name="T26" fmla="*/ 26 w 62"/>
                  <a:gd name="T27" fmla="*/ 16 h 19"/>
                  <a:gd name="T28" fmla="*/ 33 w 62"/>
                  <a:gd name="T29" fmla="*/ 14 h 19"/>
                  <a:gd name="T30" fmla="*/ 40 w 62"/>
                  <a:gd name="T31" fmla="*/ 13 h 19"/>
                  <a:gd name="T32" fmla="*/ 46 w 62"/>
                  <a:gd name="T33" fmla="*/ 12 h 19"/>
                  <a:gd name="T34" fmla="*/ 55 w 62"/>
                  <a:gd name="T35" fmla="*/ 11 h 19"/>
                  <a:gd name="T36" fmla="*/ 61 w 62"/>
                  <a:gd name="T37" fmla="*/ 7 h 19"/>
                  <a:gd name="T38" fmla="*/ 62 w 62"/>
                  <a:gd name="T39" fmla="*/ 7 h 19"/>
                  <a:gd name="T40" fmla="*/ 57 w 62"/>
                  <a:gd name="T41" fmla="*/ 0 h 1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2"/>
                  <a:gd name="T64" fmla="*/ 0 h 19"/>
                  <a:gd name="T65" fmla="*/ 62 w 62"/>
                  <a:gd name="T66" fmla="*/ 19 h 1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2" h="19">
                    <a:moveTo>
                      <a:pt x="57" y="0"/>
                    </a:moveTo>
                    <a:lnTo>
                      <a:pt x="59" y="0"/>
                    </a:lnTo>
                    <a:lnTo>
                      <a:pt x="53" y="3"/>
                    </a:lnTo>
                    <a:lnTo>
                      <a:pt x="46" y="5"/>
                    </a:lnTo>
                    <a:lnTo>
                      <a:pt x="40" y="6"/>
                    </a:lnTo>
                    <a:lnTo>
                      <a:pt x="33" y="7"/>
                    </a:lnTo>
                    <a:lnTo>
                      <a:pt x="26" y="8"/>
                    </a:lnTo>
                    <a:lnTo>
                      <a:pt x="18" y="8"/>
                    </a:lnTo>
                    <a:lnTo>
                      <a:pt x="10" y="9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0" y="17"/>
                    </a:lnTo>
                    <a:lnTo>
                      <a:pt x="18" y="16"/>
                    </a:lnTo>
                    <a:lnTo>
                      <a:pt x="26" y="16"/>
                    </a:lnTo>
                    <a:lnTo>
                      <a:pt x="33" y="14"/>
                    </a:lnTo>
                    <a:lnTo>
                      <a:pt x="40" y="13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1" y="7"/>
                    </a:lnTo>
                    <a:lnTo>
                      <a:pt x="62" y="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42" name="Freeform 529"/>
              <p:cNvSpPr>
                <a:spLocks/>
              </p:cNvSpPr>
              <p:nvPr/>
            </p:nvSpPr>
            <p:spPr bwMode="auto">
              <a:xfrm>
                <a:off x="3585" y="2048"/>
                <a:ext cx="121" cy="83"/>
              </a:xfrm>
              <a:custGeom>
                <a:avLst/>
                <a:gdLst>
                  <a:gd name="T0" fmla="*/ 116 w 121"/>
                  <a:gd name="T1" fmla="*/ 0 h 83"/>
                  <a:gd name="T2" fmla="*/ 116 w 121"/>
                  <a:gd name="T3" fmla="*/ 0 h 83"/>
                  <a:gd name="T4" fmla="*/ 104 w 121"/>
                  <a:gd name="T5" fmla="*/ 10 h 83"/>
                  <a:gd name="T6" fmla="*/ 89 w 121"/>
                  <a:gd name="T7" fmla="*/ 20 h 83"/>
                  <a:gd name="T8" fmla="*/ 75 w 121"/>
                  <a:gd name="T9" fmla="*/ 29 h 83"/>
                  <a:gd name="T10" fmla="*/ 60 w 121"/>
                  <a:gd name="T11" fmla="*/ 39 h 83"/>
                  <a:gd name="T12" fmla="*/ 44 w 121"/>
                  <a:gd name="T13" fmla="*/ 49 h 83"/>
                  <a:gd name="T14" fmla="*/ 30 w 121"/>
                  <a:gd name="T15" fmla="*/ 59 h 83"/>
                  <a:gd name="T16" fmla="*/ 15 w 121"/>
                  <a:gd name="T17" fmla="*/ 67 h 83"/>
                  <a:gd name="T18" fmla="*/ 0 w 121"/>
                  <a:gd name="T19" fmla="*/ 76 h 83"/>
                  <a:gd name="T20" fmla="*/ 5 w 121"/>
                  <a:gd name="T21" fmla="*/ 83 h 83"/>
                  <a:gd name="T22" fmla="*/ 20 w 121"/>
                  <a:gd name="T23" fmla="*/ 75 h 83"/>
                  <a:gd name="T24" fmla="*/ 35 w 121"/>
                  <a:gd name="T25" fmla="*/ 66 h 83"/>
                  <a:gd name="T26" fmla="*/ 49 w 121"/>
                  <a:gd name="T27" fmla="*/ 56 h 83"/>
                  <a:gd name="T28" fmla="*/ 65 w 121"/>
                  <a:gd name="T29" fmla="*/ 46 h 83"/>
                  <a:gd name="T30" fmla="*/ 80 w 121"/>
                  <a:gd name="T31" fmla="*/ 37 h 83"/>
                  <a:gd name="T32" fmla="*/ 94 w 121"/>
                  <a:gd name="T33" fmla="*/ 27 h 83"/>
                  <a:gd name="T34" fmla="*/ 109 w 121"/>
                  <a:gd name="T35" fmla="*/ 17 h 83"/>
                  <a:gd name="T36" fmla="*/ 121 w 121"/>
                  <a:gd name="T37" fmla="*/ 5 h 83"/>
                  <a:gd name="T38" fmla="*/ 121 w 121"/>
                  <a:gd name="T39" fmla="*/ 5 h 83"/>
                  <a:gd name="T40" fmla="*/ 116 w 121"/>
                  <a:gd name="T41" fmla="*/ 0 h 8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21"/>
                  <a:gd name="T64" fmla="*/ 0 h 83"/>
                  <a:gd name="T65" fmla="*/ 121 w 121"/>
                  <a:gd name="T66" fmla="*/ 83 h 8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21" h="83">
                    <a:moveTo>
                      <a:pt x="116" y="0"/>
                    </a:moveTo>
                    <a:lnTo>
                      <a:pt x="116" y="0"/>
                    </a:lnTo>
                    <a:lnTo>
                      <a:pt x="104" y="10"/>
                    </a:lnTo>
                    <a:lnTo>
                      <a:pt x="89" y="20"/>
                    </a:lnTo>
                    <a:lnTo>
                      <a:pt x="75" y="29"/>
                    </a:lnTo>
                    <a:lnTo>
                      <a:pt x="60" y="39"/>
                    </a:lnTo>
                    <a:lnTo>
                      <a:pt x="44" y="49"/>
                    </a:lnTo>
                    <a:lnTo>
                      <a:pt x="30" y="59"/>
                    </a:lnTo>
                    <a:lnTo>
                      <a:pt x="15" y="67"/>
                    </a:lnTo>
                    <a:lnTo>
                      <a:pt x="0" y="76"/>
                    </a:lnTo>
                    <a:lnTo>
                      <a:pt x="5" y="83"/>
                    </a:lnTo>
                    <a:lnTo>
                      <a:pt x="20" y="75"/>
                    </a:lnTo>
                    <a:lnTo>
                      <a:pt x="35" y="66"/>
                    </a:lnTo>
                    <a:lnTo>
                      <a:pt x="49" y="56"/>
                    </a:lnTo>
                    <a:lnTo>
                      <a:pt x="65" y="46"/>
                    </a:lnTo>
                    <a:lnTo>
                      <a:pt x="80" y="37"/>
                    </a:lnTo>
                    <a:lnTo>
                      <a:pt x="94" y="27"/>
                    </a:lnTo>
                    <a:lnTo>
                      <a:pt x="109" y="17"/>
                    </a:lnTo>
                    <a:lnTo>
                      <a:pt x="121" y="5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43" name="Freeform 530"/>
              <p:cNvSpPr>
                <a:spLocks/>
              </p:cNvSpPr>
              <p:nvPr/>
            </p:nvSpPr>
            <p:spPr bwMode="auto">
              <a:xfrm>
                <a:off x="3701" y="2012"/>
                <a:ext cx="44" cy="41"/>
              </a:xfrm>
              <a:custGeom>
                <a:avLst/>
                <a:gdLst>
                  <a:gd name="T0" fmla="*/ 39 w 44"/>
                  <a:gd name="T1" fmla="*/ 0 h 41"/>
                  <a:gd name="T2" fmla="*/ 39 w 44"/>
                  <a:gd name="T3" fmla="*/ 0 h 41"/>
                  <a:gd name="T4" fmla="*/ 36 w 44"/>
                  <a:gd name="T5" fmla="*/ 1 h 41"/>
                  <a:gd name="T6" fmla="*/ 31 w 44"/>
                  <a:gd name="T7" fmla="*/ 6 h 41"/>
                  <a:gd name="T8" fmla="*/ 28 w 44"/>
                  <a:gd name="T9" fmla="*/ 11 h 41"/>
                  <a:gd name="T10" fmla="*/ 23 w 44"/>
                  <a:gd name="T11" fmla="*/ 13 h 41"/>
                  <a:gd name="T12" fmla="*/ 19 w 44"/>
                  <a:gd name="T13" fmla="*/ 19 h 41"/>
                  <a:gd name="T14" fmla="*/ 12 w 44"/>
                  <a:gd name="T15" fmla="*/ 25 h 41"/>
                  <a:gd name="T16" fmla="*/ 6 w 44"/>
                  <a:gd name="T17" fmla="*/ 30 h 41"/>
                  <a:gd name="T18" fmla="*/ 0 w 44"/>
                  <a:gd name="T19" fmla="*/ 36 h 41"/>
                  <a:gd name="T20" fmla="*/ 5 w 44"/>
                  <a:gd name="T21" fmla="*/ 41 h 41"/>
                  <a:gd name="T22" fmla="*/ 11 w 44"/>
                  <a:gd name="T23" fmla="*/ 35 h 41"/>
                  <a:gd name="T24" fmla="*/ 17 w 44"/>
                  <a:gd name="T25" fmla="*/ 30 h 41"/>
                  <a:gd name="T26" fmla="*/ 23 w 44"/>
                  <a:gd name="T27" fmla="*/ 24 h 41"/>
                  <a:gd name="T28" fmla="*/ 28 w 44"/>
                  <a:gd name="T29" fmla="*/ 20 h 41"/>
                  <a:gd name="T30" fmla="*/ 33 w 44"/>
                  <a:gd name="T31" fmla="*/ 15 h 41"/>
                  <a:gd name="T32" fmla="*/ 38 w 44"/>
                  <a:gd name="T33" fmla="*/ 11 h 41"/>
                  <a:gd name="T34" fmla="*/ 41 w 44"/>
                  <a:gd name="T35" fmla="*/ 8 h 41"/>
                  <a:gd name="T36" fmla="*/ 44 w 44"/>
                  <a:gd name="T37" fmla="*/ 4 h 41"/>
                  <a:gd name="T38" fmla="*/ 44 w 44"/>
                  <a:gd name="T39" fmla="*/ 4 h 41"/>
                  <a:gd name="T40" fmla="*/ 39 w 44"/>
                  <a:gd name="T41" fmla="*/ 0 h 4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41"/>
                  <a:gd name="T65" fmla="*/ 44 w 44"/>
                  <a:gd name="T66" fmla="*/ 41 h 4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41">
                    <a:moveTo>
                      <a:pt x="39" y="0"/>
                    </a:moveTo>
                    <a:lnTo>
                      <a:pt x="39" y="0"/>
                    </a:lnTo>
                    <a:lnTo>
                      <a:pt x="36" y="1"/>
                    </a:lnTo>
                    <a:lnTo>
                      <a:pt x="31" y="6"/>
                    </a:lnTo>
                    <a:lnTo>
                      <a:pt x="28" y="11"/>
                    </a:lnTo>
                    <a:lnTo>
                      <a:pt x="23" y="13"/>
                    </a:lnTo>
                    <a:lnTo>
                      <a:pt x="19" y="19"/>
                    </a:lnTo>
                    <a:lnTo>
                      <a:pt x="12" y="25"/>
                    </a:lnTo>
                    <a:lnTo>
                      <a:pt x="6" y="30"/>
                    </a:lnTo>
                    <a:lnTo>
                      <a:pt x="0" y="36"/>
                    </a:lnTo>
                    <a:lnTo>
                      <a:pt x="5" y="41"/>
                    </a:lnTo>
                    <a:lnTo>
                      <a:pt x="11" y="35"/>
                    </a:lnTo>
                    <a:lnTo>
                      <a:pt x="17" y="30"/>
                    </a:lnTo>
                    <a:lnTo>
                      <a:pt x="23" y="24"/>
                    </a:lnTo>
                    <a:lnTo>
                      <a:pt x="28" y="20"/>
                    </a:lnTo>
                    <a:lnTo>
                      <a:pt x="33" y="15"/>
                    </a:lnTo>
                    <a:lnTo>
                      <a:pt x="38" y="11"/>
                    </a:lnTo>
                    <a:lnTo>
                      <a:pt x="41" y="8"/>
                    </a:lnTo>
                    <a:lnTo>
                      <a:pt x="44" y="4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44" name="Freeform 531"/>
              <p:cNvSpPr>
                <a:spLocks/>
              </p:cNvSpPr>
              <p:nvPr/>
            </p:nvSpPr>
            <p:spPr bwMode="auto">
              <a:xfrm>
                <a:off x="3740" y="1982"/>
                <a:ext cx="75" cy="34"/>
              </a:xfrm>
              <a:custGeom>
                <a:avLst/>
                <a:gdLst>
                  <a:gd name="T0" fmla="*/ 75 w 75"/>
                  <a:gd name="T1" fmla="*/ 3 h 34"/>
                  <a:gd name="T2" fmla="*/ 75 w 75"/>
                  <a:gd name="T3" fmla="*/ 3 h 34"/>
                  <a:gd name="T4" fmla="*/ 64 w 75"/>
                  <a:gd name="T5" fmla="*/ 0 h 34"/>
                  <a:gd name="T6" fmla="*/ 54 w 75"/>
                  <a:gd name="T7" fmla="*/ 1 h 34"/>
                  <a:gd name="T8" fmla="*/ 45 w 75"/>
                  <a:gd name="T9" fmla="*/ 3 h 34"/>
                  <a:gd name="T10" fmla="*/ 36 w 75"/>
                  <a:gd name="T11" fmla="*/ 5 h 34"/>
                  <a:gd name="T12" fmla="*/ 28 w 75"/>
                  <a:gd name="T13" fmla="*/ 9 h 34"/>
                  <a:gd name="T14" fmla="*/ 19 w 75"/>
                  <a:gd name="T15" fmla="*/ 14 h 34"/>
                  <a:gd name="T16" fmla="*/ 10 w 75"/>
                  <a:gd name="T17" fmla="*/ 20 h 34"/>
                  <a:gd name="T18" fmla="*/ 0 w 75"/>
                  <a:gd name="T19" fmla="*/ 30 h 34"/>
                  <a:gd name="T20" fmla="*/ 5 w 75"/>
                  <a:gd name="T21" fmla="*/ 34 h 34"/>
                  <a:gd name="T22" fmla="*/ 15 w 75"/>
                  <a:gd name="T23" fmla="*/ 27 h 34"/>
                  <a:gd name="T24" fmla="*/ 23 w 75"/>
                  <a:gd name="T25" fmla="*/ 21 h 34"/>
                  <a:gd name="T26" fmla="*/ 31 w 75"/>
                  <a:gd name="T27" fmla="*/ 16 h 34"/>
                  <a:gd name="T28" fmla="*/ 38 w 75"/>
                  <a:gd name="T29" fmla="*/ 12 h 34"/>
                  <a:gd name="T30" fmla="*/ 45 w 75"/>
                  <a:gd name="T31" fmla="*/ 10 h 34"/>
                  <a:gd name="T32" fmla="*/ 54 w 75"/>
                  <a:gd name="T33" fmla="*/ 9 h 34"/>
                  <a:gd name="T34" fmla="*/ 64 w 75"/>
                  <a:gd name="T35" fmla="*/ 10 h 34"/>
                  <a:gd name="T36" fmla="*/ 75 w 75"/>
                  <a:gd name="T37" fmla="*/ 10 h 34"/>
                  <a:gd name="T38" fmla="*/ 75 w 75"/>
                  <a:gd name="T39" fmla="*/ 10 h 34"/>
                  <a:gd name="T40" fmla="*/ 75 w 75"/>
                  <a:gd name="T41" fmla="*/ 3 h 3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5"/>
                  <a:gd name="T64" fmla="*/ 0 h 34"/>
                  <a:gd name="T65" fmla="*/ 75 w 75"/>
                  <a:gd name="T66" fmla="*/ 34 h 3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5" h="34">
                    <a:moveTo>
                      <a:pt x="75" y="3"/>
                    </a:moveTo>
                    <a:lnTo>
                      <a:pt x="75" y="3"/>
                    </a:lnTo>
                    <a:lnTo>
                      <a:pt x="64" y="0"/>
                    </a:lnTo>
                    <a:lnTo>
                      <a:pt x="54" y="1"/>
                    </a:lnTo>
                    <a:lnTo>
                      <a:pt x="45" y="3"/>
                    </a:lnTo>
                    <a:lnTo>
                      <a:pt x="36" y="5"/>
                    </a:lnTo>
                    <a:lnTo>
                      <a:pt x="28" y="9"/>
                    </a:lnTo>
                    <a:lnTo>
                      <a:pt x="19" y="14"/>
                    </a:lnTo>
                    <a:lnTo>
                      <a:pt x="10" y="20"/>
                    </a:lnTo>
                    <a:lnTo>
                      <a:pt x="0" y="30"/>
                    </a:lnTo>
                    <a:lnTo>
                      <a:pt x="5" y="34"/>
                    </a:lnTo>
                    <a:lnTo>
                      <a:pt x="15" y="27"/>
                    </a:lnTo>
                    <a:lnTo>
                      <a:pt x="23" y="21"/>
                    </a:lnTo>
                    <a:lnTo>
                      <a:pt x="31" y="16"/>
                    </a:lnTo>
                    <a:lnTo>
                      <a:pt x="38" y="12"/>
                    </a:lnTo>
                    <a:lnTo>
                      <a:pt x="45" y="10"/>
                    </a:lnTo>
                    <a:lnTo>
                      <a:pt x="54" y="9"/>
                    </a:lnTo>
                    <a:lnTo>
                      <a:pt x="64" y="10"/>
                    </a:lnTo>
                    <a:lnTo>
                      <a:pt x="75" y="1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45" name="Freeform 532"/>
              <p:cNvSpPr>
                <a:spLocks/>
              </p:cNvSpPr>
              <p:nvPr/>
            </p:nvSpPr>
            <p:spPr bwMode="auto">
              <a:xfrm>
                <a:off x="3815" y="1981"/>
                <a:ext cx="53" cy="12"/>
              </a:xfrm>
              <a:custGeom>
                <a:avLst/>
                <a:gdLst>
                  <a:gd name="T0" fmla="*/ 53 w 53"/>
                  <a:gd name="T1" fmla="*/ 0 h 12"/>
                  <a:gd name="T2" fmla="*/ 53 w 53"/>
                  <a:gd name="T3" fmla="*/ 0 h 12"/>
                  <a:gd name="T4" fmla="*/ 47 w 53"/>
                  <a:gd name="T5" fmla="*/ 1 h 12"/>
                  <a:gd name="T6" fmla="*/ 41 w 53"/>
                  <a:gd name="T7" fmla="*/ 1 h 12"/>
                  <a:gd name="T8" fmla="*/ 34 w 53"/>
                  <a:gd name="T9" fmla="*/ 2 h 12"/>
                  <a:gd name="T10" fmla="*/ 27 w 53"/>
                  <a:gd name="T11" fmla="*/ 4 h 12"/>
                  <a:gd name="T12" fmla="*/ 18 w 53"/>
                  <a:gd name="T13" fmla="*/ 2 h 12"/>
                  <a:gd name="T14" fmla="*/ 12 w 53"/>
                  <a:gd name="T15" fmla="*/ 2 h 12"/>
                  <a:gd name="T16" fmla="*/ 5 w 53"/>
                  <a:gd name="T17" fmla="*/ 2 h 12"/>
                  <a:gd name="T18" fmla="*/ 0 w 53"/>
                  <a:gd name="T19" fmla="*/ 4 h 12"/>
                  <a:gd name="T20" fmla="*/ 0 w 53"/>
                  <a:gd name="T21" fmla="*/ 11 h 12"/>
                  <a:gd name="T22" fmla="*/ 5 w 53"/>
                  <a:gd name="T23" fmla="*/ 12 h 12"/>
                  <a:gd name="T24" fmla="*/ 12 w 53"/>
                  <a:gd name="T25" fmla="*/ 12 h 12"/>
                  <a:gd name="T26" fmla="*/ 18 w 53"/>
                  <a:gd name="T27" fmla="*/ 12 h 12"/>
                  <a:gd name="T28" fmla="*/ 27 w 53"/>
                  <a:gd name="T29" fmla="*/ 11 h 12"/>
                  <a:gd name="T30" fmla="*/ 34 w 53"/>
                  <a:gd name="T31" fmla="*/ 10 h 12"/>
                  <a:gd name="T32" fmla="*/ 41 w 53"/>
                  <a:gd name="T33" fmla="*/ 9 h 12"/>
                  <a:gd name="T34" fmla="*/ 47 w 53"/>
                  <a:gd name="T35" fmla="*/ 9 h 12"/>
                  <a:gd name="T36" fmla="*/ 53 w 53"/>
                  <a:gd name="T37" fmla="*/ 7 h 12"/>
                  <a:gd name="T38" fmla="*/ 53 w 53"/>
                  <a:gd name="T39" fmla="*/ 7 h 12"/>
                  <a:gd name="T40" fmla="*/ 53 w 53"/>
                  <a:gd name="T41" fmla="*/ 0 h 1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3"/>
                  <a:gd name="T64" fmla="*/ 0 h 12"/>
                  <a:gd name="T65" fmla="*/ 53 w 53"/>
                  <a:gd name="T66" fmla="*/ 12 h 1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3" h="12">
                    <a:moveTo>
                      <a:pt x="53" y="0"/>
                    </a:moveTo>
                    <a:lnTo>
                      <a:pt x="53" y="0"/>
                    </a:lnTo>
                    <a:lnTo>
                      <a:pt x="47" y="1"/>
                    </a:lnTo>
                    <a:lnTo>
                      <a:pt x="41" y="1"/>
                    </a:lnTo>
                    <a:lnTo>
                      <a:pt x="34" y="2"/>
                    </a:lnTo>
                    <a:lnTo>
                      <a:pt x="27" y="4"/>
                    </a:lnTo>
                    <a:lnTo>
                      <a:pt x="18" y="2"/>
                    </a:lnTo>
                    <a:lnTo>
                      <a:pt x="12" y="2"/>
                    </a:lnTo>
                    <a:lnTo>
                      <a:pt x="5" y="2"/>
                    </a:lnTo>
                    <a:lnTo>
                      <a:pt x="0" y="4"/>
                    </a:lnTo>
                    <a:lnTo>
                      <a:pt x="0" y="11"/>
                    </a:lnTo>
                    <a:lnTo>
                      <a:pt x="5" y="12"/>
                    </a:lnTo>
                    <a:lnTo>
                      <a:pt x="12" y="12"/>
                    </a:lnTo>
                    <a:lnTo>
                      <a:pt x="18" y="12"/>
                    </a:lnTo>
                    <a:lnTo>
                      <a:pt x="27" y="11"/>
                    </a:lnTo>
                    <a:lnTo>
                      <a:pt x="34" y="10"/>
                    </a:lnTo>
                    <a:lnTo>
                      <a:pt x="41" y="9"/>
                    </a:lnTo>
                    <a:lnTo>
                      <a:pt x="47" y="9"/>
                    </a:lnTo>
                    <a:lnTo>
                      <a:pt x="53" y="7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46" name="Freeform 533"/>
              <p:cNvSpPr>
                <a:spLocks/>
              </p:cNvSpPr>
              <p:nvPr/>
            </p:nvSpPr>
            <p:spPr bwMode="auto">
              <a:xfrm>
                <a:off x="3868" y="1979"/>
                <a:ext cx="64" cy="15"/>
              </a:xfrm>
              <a:custGeom>
                <a:avLst/>
                <a:gdLst>
                  <a:gd name="T0" fmla="*/ 64 w 64"/>
                  <a:gd name="T1" fmla="*/ 8 h 15"/>
                  <a:gd name="T2" fmla="*/ 63 w 64"/>
                  <a:gd name="T3" fmla="*/ 8 h 15"/>
                  <a:gd name="T4" fmla="*/ 56 w 64"/>
                  <a:gd name="T5" fmla="*/ 6 h 15"/>
                  <a:gd name="T6" fmla="*/ 47 w 64"/>
                  <a:gd name="T7" fmla="*/ 3 h 15"/>
                  <a:gd name="T8" fmla="*/ 38 w 64"/>
                  <a:gd name="T9" fmla="*/ 2 h 15"/>
                  <a:gd name="T10" fmla="*/ 30 w 64"/>
                  <a:gd name="T11" fmla="*/ 1 h 15"/>
                  <a:gd name="T12" fmla="*/ 21 w 64"/>
                  <a:gd name="T13" fmla="*/ 0 h 15"/>
                  <a:gd name="T14" fmla="*/ 13 w 64"/>
                  <a:gd name="T15" fmla="*/ 0 h 15"/>
                  <a:gd name="T16" fmla="*/ 5 w 64"/>
                  <a:gd name="T17" fmla="*/ 1 h 15"/>
                  <a:gd name="T18" fmla="*/ 0 w 64"/>
                  <a:gd name="T19" fmla="*/ 2 h 15"/>
                  <a:gd name="T20" fmla="*/ 0 w 64"/>
                  <a:gd name="T21" fmla="*/ 9 h 15"/>
                  <a:gd name="T22" fmla="*/ 5 w 64"/>
                  <a:gd name="T23" fmla="*/ 8 h 15"/>
                  <a:gd name="T24" fmla="*/ 13 w 64"/>
                  <a:gd name="T25" fmla="*/ 9 h 15"/>
                  <a:gd name="T26" fmla="*/ 21 w 64"/>
                  <a:gd name="T27" fmla="*/ 9 h 15"/>
                  <a:gd name="T28" fmla="*/ 30 w 64"/>
                  <a:gd name="T29" fmla="*/ 8 h 15"/>
                  <a:gd name="T30" fmla="*/ 38 w 64"/>
                  <a:gd name="T31" fmla="*/ 9 h 15"/>
                  <a:gd name="T32" fmla="*/ 47 w 64"/>
                  <a:gd name="T33" fmla="*/ 11 h 15"/>
                  <a:gd name="T34" fmla="*/ 54 w 64"/>
                  <a:gd name="T35" fmla="*/ 13 h 15"/>
                  <a:gd name="T36" fmla="*/ 60 w 64"/>
                  <a:gd name="T37" fmla="*/ 15 h 15"/>
                  <a:gd name="T38" fmla="*/ 59 w 64"/>
                  <a:gd name="T39" fmla="*/ 15 h 15"/>
                  <a:gd name="T40" fmla="*/ 64 w 64"/>
                  <a:gd name="T41" fmla="*/ 8 h 1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4"/>
                  <a:gd name="T64" fmla="*/ 0 h 15"/>
                  <a:gd name="T65" fmla="*/ 64 w 64"/>
                  <a:gd name="T66" fmla="*/ 15 h 1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4" h="15">
                    <a:moveTo>
                      <a:pt x="64" y="8"/>
                    </a:moveTo>
                    <a:lnTo>
                      <a:pt x="63" y="8"/>
                    </a:lnTo>
                    <a:lnTo>
                      <a:pt x="56" y="6"/>
                    </a:lnTo>
                    <a:lnTo>
                      <a:pt x="47" y="3"/>
                    </a:lnTo>
                    <a:lnTo>
                      <a:pt x="38" y="2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5" y="1"/>
                    </a:lnTo>
                    <a:lnTo>
                      <a:pt x="0" y="2"/>
                    </a:lnTo>
                    <a:lnTo>
                      <a:pt x="0" y="9"/>
                    </a:lnTo>
                    <a:lnTo>
                      <a:pt x="5" y="8"/>
                    </a:lnTo>
                    <a:lnTo>
                      <a:pt x="13" y="9"/>
                    </a:lnTo>
                    <a:lnTo>
                      <a:pt x="21" y="9"/>
                    </a:lnTo>
                    <a:lnTo>
                      <a:pt x="30" y="8"/>
                    </a:lnTo>
                    <a:lnTo>
                      <a:pt x="38" y="9"/>
                    </a:lnTo>
                    <a:lnTo>
                      <a:pt x="47" y="11"/>
                    </a:lnTo>
                    <a:lnTo>
                      <a:pt x="54" y="13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47" name="Freeform 534"/>
              <p:cNvSpPr>
                <a:spLocks/>
              </p:cNvSpPr>
              <p:nvPr/>
            </p:nvSpPr>
            <p:spPr bwMode="auto">
              <a:xfrm>
                <a:off x="3927" y="1987"/>
                <a:ext cx="34" cy="23"/>
              </a:xfrm>
              <a:custGeom>
                <a:avLst/>
                <a:gdLst>
                  <a:gd name="T0" fmla="*/ 29 w 34"/>
                  <a:gd name="T1" fmla="*/ 16 h 23"/>
                  <a:gd name="T2" fmla="*/ 32 w 34"/>
                  <a:gd name="T3" fmla="*/ 16 h 23"/>
                  <a:gd name="T4" fmla="*/ 25 w 34"/>
                  <a:gd name="T5" fmla="*/ 12 h 23"/>
                  <a:gd name="T6" fmla="*/ 21 w 34"/>
                  <a:gd name="T7" fmla="*/ 10 h 23"/>
                  <a:gd name="T8" fmla="*/ 15 w 34"/>
                  <a:gd name="T9" fmla="*/ 5 h 23"/>
                  <a:gd name="T10" fmla="*/ 5 w 34"/>
                  <a:gd name="T11" fmla="*/ 0 h 23"/>
                  <a:gd name="T12" fmla="*/ 0 w 34"/>
                  <a:gd name="T13" fmla="*/ 7 h 23"/>
                  <a:gd name="T14" fmla="*/ 10 w 34"/>
                  <a:gd name="T15" fmla="*/ 12 h 23"/>
                  <a:gd name="T16" fmla="*/ 16 w 34"/>
                  <a:gd name="T17" fmla="*/ 17 h 23"/>
                  <a:gd name="T18" fmla="*/ 23 w 34"/>
                  <a:gd name="T19" fmla="*/ 20 h 23"/>
                  <a:gd name="T20" fmla="*/ 27 w 34"/>
                  <a:gd name="T21" fmla="*/ 23 h 23"/>
                  <a:gd name="T22" fmla="*/ 29 w 34"/>
                  <a:gd name="T23" fmla="*/ 23 h 23"/>
                  <a:gd name="T24" fmla="*/ 27 w 34"/>
                  <a:gd name="T25" fmla="*/ 23 h 23"/>
                  <a:gd name="T26" fmla="*/ 30 w 34"/>
                  <a:gd name="T27" fmla="*/ 23 h 23"/>
                  <a:gd name="T28" fmla="*/ 33 w 34"/>
                  <a:gd name="T29" fmla="*/ 21 h 23"/>
                  <a:gd name="T30" fmla="*/ 34 w 34"/>
                  <a:gd name="T31" fmla="*/ 18 h 23"/>
                  <a:gd name="T32" fmla="*/ 32 w 34"/>
                  <a:gd name="T33" fmla="*/ 16 h 23"/>
                  <a:gd name="T34" fmla="*/ 29 w 34"/>
                  <a:gd name="T35" fmla="*/ 16 h 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4"/>
                  <a:gd name="T55" fmla="*/ 0 h 23"/>
                  <a:gd name="T56" fmla="*/ 34 w 34"/>
                  <a:gd name="T57" fmla="*/ 23 h 2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4" h="23">
                    <a:moveTo>
                      <a:pt x="29" y="16"/>
                    </a:moveTo>
                    <a:lnTo>
                      <a:pt x="32" y="16"/>
                    </a:lnTo>
                    <a:lnTo>
                      <a:pt x="25" y="12"/>
                    </a:lnTo>
                    <a:lnTo>
                      <a:pt x="21" y="10"/>
                    </a:lnTo>
                    <a:lnTo>
                      <a:pt x="15" y="5"/>
                    </a:lnTo>
                    <a:lnTo>
                      <a:pt x="5" y="0"/>
                    </a:lnTo>
                    <a:lnTo>
                      <a:pt x="0" y="7"/>
                    </a:lnTo>
                    <a:lnTo>
                      <a:pt x="10" y="12"/>
                    </a:lnTo>
                    <a:lnTo>
                      <a:pt x="16" y="17"/>
                    </a:lnTo>
                    <a:lnTo>
                      <a:pt x="23" y="20"/>
                    </a:lnTo>
                    <a:lnTo>
                      <a:pt x="27" y="23"/>
                    </a:lnTo>
                    <a:lnTo>
                      <a:pt x="29" y="23"/>
                    </a:lnTo>
                    <a:lnTo>
                      <a:pt x="27" y="23"/>
                    </a:lnTo>
                    <a:lnTo>
                      <a:pt x="30" y="23"/>
                    </a:lnTo>
                    <a:lnTo>
                      <a:pt x="33" y="21"/>
                    </a:lnTo>
                    <a:lnTo>
                      <a:pt x="34" y="18"/>
                    </a:lnTo>
                    <a:lnTo>
                      <a:pt x="32" y="16"/>
                    </a:lnTo>
                    <a:lnTo>
                      <a:pt x="29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48" name="Freeform 535"/>
              <p:cNvSpPr>
                <a:spLocks/>
              </p:cNvSpPr>
              <p:nvPr/>
            </p:nvSpPr>
            <p:spPr bwMode="auto">
              <a:xfrm>
                <a:off x="3956" y="2003"/>
                <a:ext cx="56" cy="17"/>
              </a:xfrm>
              <a:custGeom>
                <a:avLst/>
                <a:gdLst>
                  <a:gd name="T0" fmla="*/ 55 w 56"/>
                  <a:gd name="T1" fmla="*/ 13 h 17"/>
                  <a:gd name="T2" fmla="*/ 54 w 56"/>
                  <a:gd name="T3" fmla="*/ 10 h 17"/>
                  <a:gd name="T4" fmla="*/ 49 w 56"/>
                  <a:gd name="T5" fmla="*/ 9 h 17"/>
                  <a:gd name="T6" fmla="*/ 44 w 56"/>
                  <a:gd name="T7" fmla="*/ 6 h 17"/>
                  <a:gd name="T8" fmla="*/ 37 w 56"/>
                  <a:gd name="T9" fmla="*/ 5 h 17"/>
                  <a:gd name="T10" fmla="*/ 29 w 56"/>
                  <a:gd name="T11" fmla="*/ 4 h 17"/>
                  <a:gd name="T12" fmla="*/ 22 w 56"/>
                  <a:gd name="T13" fmla="*/ 2 h 17"/>
                  <a:gd name="T14" fmla="*/ 15 w 56"/>
                  <a:gd name="T15" fmla="*/ 1 h 17"/>
                  <a:gd name="T16" fmla="*/ 7 w 56"/>
                  <a:gd name="T17" fmla="*/ 0 h 17"/>
                  <a:gd name="T18" fmla="*/ 0 w 56"/>
                  <a:gd name="T19" fmla="*/ 0 h 17"/>
                  <a:gd name="T20" fmla="*/ 0 w 56"/>
                  <a:gd name="T21" fmla="*/ 7 h 17"/>
                  <a:gd name="T22" fmla="*/ 7 w 56"/>
                  <a:gd name="T23" fmla="*/ 7 h 17"/>
                  <a:gd name="T24" fmla="*/ 15 w 56"/>
                  <a:gd name="T25" fmla="*/ 9 h 17"/>
                  <a:gd name="T26" fmla="*/ 22 w 56"/>
                  <a:gd name="T27" fmla="*/ 10 h 17"/>
                  <a:gd name="T28" fmla="*/ 29 w 56"/>
                  <a:gd name="T29" fmla="*/ 11 h 17"/>
                  <a:gd name="T30" fmla="*/ 37 w 56"/>
                  <a:gd name="T31" fmla="*/ 12 h 17"/>
                  <a:gd name="T32" fmla="*/ 42 w 56"/>
                  <a:gd name="T33" fmla="*/ 13 h 17"/>
                  <a:gd name="T34" fmla="*/ 46 w 56"/>
                  <a:gd name="T35" fmla="*/ 16 h 17"/>
                  <a:gd name="T36" fmla="*/ 49 w 56"/>
                  <a:gd name="T37" fmla="*/ 17 h 17"/>
                  <a:gd name="T38" fmla="*/ 48 w 56"/>
                  <a:gd name="T39" fmla="*/ 13 h 17"/>
                  <a:gd name="T40" fmla="*/ 49 w 56"/>
                  <a:gd name="T41" fmla="*/ 17 h 17"/>
                  <a:gd name="T42" fmla="*/ 53 w 56"/>
                  <a:gd name="T43" fmla="*/ 17 h 17"/>
                  <a:gd name="T44" fmla="*/ 55 w 56"/>
                  <a:gd name="T45" fmla="*/ 15 h 17"/>
                  <a:gd name="T46" fmla="*/ 56 w 56"/>
                  <a:gd name="T47" fmla="*/ 12 h 17"/>
                  <a:gd name="T48" fmla="*/ 54 w 56"/>
                  <a:gd name="T49" fmla="*/ 10 h 17"/>
                  <a:gd name="T50" fmla="*/ 55 w 56"/>
                  <a:gd name="T51" fmla="*/ 13 h 1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"/>
                  <a:gd name="T79" fmla="*/ 0 h 17"/>
                  <a:gd name="T80" fmla="*/ 56 w 56"/>
                  <a:gd name="T81" fmla="*/ 17 h 1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" h="17">
                    <a:moveTo>
                      <a:pt x="55" y="13"/>
                    </a:moveTo>
                    <a:lnTo>
                      <a:pt x="54" y="10"/>
                    </a:lnTo>
                    <a:lnTo>
                      <a:pt x="49" y="9"/>
                    </a:lnTo>
                    <a:lnTo>
                      <a:pt x="44" y="6"/>
                    </a:lnTo>
                    <a:lnTo>
                      <a:pt x="37" y="5"/>
                    </a:lnTo>
                    <a:lnTo>
                      <a:pt x="29" y="4"/>
                    </a:lnTo>
                    <a:lnTo>
                      <a:pt x="22" y="2"/>
                    </a:lnTo>
                    <a:lnTo>
                      <a:pt x="15" y="1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7" y="7"/>
                    </a:lnTo>
                    <a:lnTo>
                      <a:pt x="15" y="9"/>
                    </a:lnTo>
                    <a:lnTo>
                      <a:pt x="22" y="10"/>
                    </a:lnTo>
                    <a:lnTo>
                      <a:pt x="29" y="11"/>
                    </a:lnTo>
                    <a:lnTo>
                      <a:pt x="37" y="12"/>
                    </a:lnTo>
                    <a:lnTo>
                      <a:pt x="42" y="13"/>
                    </a:lnTo>
                    <a:lnTo>
                      <a:pt x="46" y="16"/>
                    </a:lnTo>
                    <a:lnTo>
                      <a:pt x="49" y="17"/>
                    </a:lnTo>
                    <a:lnTo>
                      <a:pt x="48" y="13"/>
                    </a:lnTo>
                    <a:lnTo>
                      <a:pt x="49" y="17"/>
                    </a:lnTo>
                    <a:lnTo>
                      <a:pt x="53" y="17"/>
                    </a:lnTo>
                    <a:lnTo>
                      <a:pt x="55" y="15"/>
                    </a:lnTo>
                    <a:lnTo>
                      <a:pt x="56" y="12"/>
                    </a:lnTo>
                    <a:lnTo>
                      <a:pt x="54" y="10"/>
                    </a:lnTo>
                    <a:lnTo>
                      <a:pt x="55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49" name="Freeform 536"/>
              <p:cNvSpPr>
                <a:spLocks/>
              </p:cNvSpPr>
              <p:nvPr/>
            </p:nvSpPr>
            <p:spPr bwMode="auto">
              <a:xfrm>
                <a:off x="3981" y="2016"/>
                <a:ext cx="30" cy="25"/>
              </a:xfrm>
              <a:custGeom>
                <a:avLst/>
                <a:gdLst>
                  <a:gd name="T0" fmla="*/ 0 w 30"/>
                  <a:gd name="T1" fmla="*/ 25 h 25"/>
                  <a:gd name="T2" fmla="*/ 0 w 30"/>
                  <a:gd name="T3" fmla="*/ 25 h 25"/>
                  <a:gd name="T4" fmla="*/ 11 w 30"/>
                  <a:gd name="T5" fmla="*/ 22 h 25"/>
                  <a:gd name="T6" fmla="*/ 20 w 30"/>
                  <a:gd name="T7" fmla="*/ 17 h 25"/>
                  <a:gd name="T8" fmla="*/ 26 w 30"/>
                  <a:gd name="T9" fmla="*/ 10 h 25"/>
                  <a:gd name="T10" fmla="*/ 30 w 30"/>
                  <a:gd name="T11" fmla="*/ 0 h 25"/>
                  <a:gd name="T12" fmla="*/ 23 w 30"/>
                  <a:gd name="T13" fmla="*/ 0 h 25"/>
                  <a:gd name="T14" fmla="*/ 19 w 30"/>
                  <a:gd name="T15" fmla="*/ 5 h 25"/>
                  <a:gd name="T16" fmla="*/ 15 w 30"/>
                  <a:gd name="T17" fmla="*/ 10 h 25"/>
                  <a:gd name="T18" fmla="*/ 8 w 30"/>
                  <a:gd name="T19" fmla="*/ 15 h 25"/>
                  <a:gd name="T20" fmla="*/ 0 w 30"/>
                  <a:gd name="T21" fmla="*/ 15 h 25"/>
                  <a:gd name="T22" fmla="*/ 0 w 30"/>
                  <a:gd name="T23" fmla="*/ 15 h 25"/>
                  <a:gd name="T24" fmla="*/ 0 w 30"/>
                  <a:gd name="T25" fmla="*/ 25 h 2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0"/>
                  <a:gd name="T40" fmla="*/ 0 h 25"/>
                  <a:gd name="T41" fmla="*/ 30 w 30"/>
                  <a:gd name="T42" fmla="*/ 25 h 2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0" h="25">
                    <a:moveTo>
                      <a:pt x="0" y="25"/>
                    </a:moveTo>
                    <a:lnTo>
                      <a:pt x="0" y="25"/>
                    </a:lnTo>
                    <a:lnTo>
                      <a:pt x="11" y="22"/>
                    </a:lnTo>
                    <a:lnTo>
                      <a:pt x="20" y="17"/>
                    </a:lnTo>
                    <a:lnTo>
                      <a:pt x="26" y="10"/>
                    </a:lnTo>
                    <a:lnTo>
                      <a:pt x="30" y="0"/>
                    </a:lnTo>
                    <a:lnTo>
                      <a:pt x="23" y="0"/>
                    </a:lnTo>
                    <a:lnTo>
                      <a:pt x="19" y="5"/>
                    </a:lnTo>
                    <a:lnTo>
                      <a:pt x="15" y="10"/>
                    </a:lnTo>
                    <a:lnTo>
                      <a:pt x="8" y="15"/>
                    </a:lnTo>
                    <a:lnTo>
                      <a:pt x="0" y="1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50" name="Freeform 537"/>
              <p:cNvSpPr>
                <a:spLocks/>
              </p:cNvSpPr>
              <p:nvPr/>
            </p:nvSpPr>
            <p:spPr bwMode="auto">
              <a:xfrm>
                <a:off x="3899" y="2030"/>
                <a:ext cx="82" cy="13"/>
              </a:xfrm>
              <a:custGeom>
                <a:avLst/>
                <a:gdLst>
                  <a:gd name="T0" fmla="*/ 3 w 82"/>
                  <a:gd name="T1" fmla="*/ 6 h 13"/>
                  <a:gd name="T2" fmla="*/ 5 w 82"/>
                  <a:gd name="T3" fmla="*/ 13 h 13"/>
                  <a:gd name="T4" fmla="*/ 12 w 82"/>
                  <a:gd name="T5" fmla="*/ 11 h 13"/>
                  <a:gd name="T6" fmla="*/ 22 w 82"/>
                  <a:gd name="T7" fmla="*/ 10 h 13"/>
                  <a:gd name="T8" fmla="*/ 33 w 82"/>
                  <a:gd name="T9" fmla="*/ 10 h 13"/>
                  <a:gd name="T10" fmla="*/ 45 w 82"/>
                  <a:gd name="T11" fmla="*/ 10 h 13"/>
                  <a:gd name="T12" fmla="*/ 56 w 82"/>
                  <a:gd name="T13" fmla="*/ 10 h 13"/>
                  <a:gd name="T14" fmla="*/ 66 w 82"/>
                  <a:gd name="T15" fmla="*/ 8 h 13"/>
                  <a:gd name="T16" fmla="*/ 74 w 82"/>
                  <a:gd name="T17" fmla="*/ 10 h 13"/>
                  <a:gd name="T18" fmla="*/ 82 w 82"/>
                  <a:gd name="T19" fmla="*/ 11 h 13"/>
                  <a:gd name="T20" fmla="*/ 82 w 82"/>
                  <a:gd name="T21" fmla="*/ 1 h 13"/>
                  <a:gd name="T22" fmla="*/ 74 w 82"/>
                  <a:gd name="T23" fmla="*/ 2 h 13"/>
                  <a:gd name="T24" fmla="*/ 66 w 82"/>
                  <a:gd name="T25" fmla="*/ 1 h 13"/>
                  <a:gd name="T26" fmla="*/ 56 w 82"/>
                  <a:gd name="T27" fmla="*/ 0 h 13"/>
                  <a:gd name="T28" fmla="*/ 45 w 82"/>
                  <a:gd name="T29" fmla="*/ 0 h 13"/>
                  <a:gd name="T30" fmla="*/ 33 w 82"/>
                  <a:gd name="T31" fmla="*/ 0 h 13"/>
                  <a:gd name="T32" fmla="*/ 22 w 82"/>
                  <a:gd name="T33" fmla="*/ 2 h 13"/>
                  <a:gd name="T34" fmla="*/ 12 w 82"/>
                  <a:gd name="T35" fmla="*/ 3 h 13"/>
                  <a:gd name="T36" fmla="*/ 2 w 82"/>
                  <a:gd name="T37" fmla="*/ 6 h 13"/>
                  <a:gd name="T38" fmla="*/ 3 w 82"/>
                  <a:gd name="T39" fmla="*/ 13 h 13"/>
                  <a:gd name="T40" fmla="*/ 2 w 82"/>
                  <a:gd name="T41" fmla="*/ 6 h 13"/>
                  <a:gd name="T42" fmla="*/ 0 w 82"/>
                  <a:gd name="T43" fmla="*/ 7 h 13"/>
                  <a:gd name="T44" fmla="*/ 0 w 82"/>
                  <a:gd name="T45" fmla="*/ 11 h 13"/>
                  <a:gd name="T46" fmla="*/ 1 w 82"/>
                  <a:gd name="T47" fmla="*/ 13 h 13"/>
                  <a:gd name="T48" fmla="*/ 5 w 82"/>
                  <a:gd name="T49" fmla="*/ 13 h 13"/>
                  <a:gd name="T50" fmla="*/ 3 w 82"/>
                  <a:gd name="T51" fmla="*/ 6 h 1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2"/>
                  <a:gd name="T79" fmla="*/ 0 h 13"/>
                  <a:gd name="T80" fmla="*/ 82 w 82"/>
                  <a:gd name="T81" fmla="*/ 13 h 1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2" h="13">
                    <a:moveTo>
                      <a:pt x="3" y="6"/>
                    </a:moveTo>
                    <a:lnTo>
                      <a:pt x="5" y="13"/>
                    </a:lnTo>
                    <a:lnTo>
                      <a:pt x="12" y="11"/>
                    </a:lnTo>
                    <a:lnTo>
                      <a:pt x="22" y="10"/>
                    </a:lnTo>
                    <a:lnTo>
                      <a:pt x="33" y="10"/>
                    </a:lnTo>
                    <a:lnTo>
                      <a:pt x="45" y="10"/>
                    </a:lnTo>
                    <a:lnTo>
                      <a:pt x="56" y="10"/>
                    </a:lnTo>
                    <a:lnTo>
                      <a:pt x="66" y="8"/>
                    </a:lnTo>
                    <a:lnTo>
                      <a:pt x="74" y="10"/>
                    </a:lnTo>
                    <a:lnTo>
                      <a:pt x="82" y="11"/>
                    </a:lnTo>
                    <a:lnTo>
                      <a:pt x="82" y="1"/>
                    </a:lnTo>
                    <a:lnTo>
                      <a:pt x="74" y="2"/>
                    </a:lnTo>
                    <a:lnTo>
                      <a:pt x="66" y="1"/>
                    </a:lnTo>
                    <a:lnTo>
                      <a:pt x="56" y="0"/>
                    </a:lnTo>
                    <a:lnTo>
                      <a:pt x="45" y="0"/>
                    </a:lnTo>
                    <a:lnTo>
                      <a:pt x="33" y="0"/>
                    </a:lnTo>
                    <a:lnTo>
                      <a:pt x="22" y="2"/>
                    </a:lnTo>
                    <a:lnTo>
                      <a:pt x="12" y="3"/>
                    </a:lnTo>
                    <a:lnTo>
                      <a:pt x="2" y="6"/>
                    </a:lnTo>
                    <a:lnTo>
                      <a:pt x="3" y="13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5" y="13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51" name="Freeform 538"/>
              <p:cNvSpPr>
                <a:spLocks/>
              </p:cNvSpPr>
              <p:nvPr/>
            </p:nvSpPr>
            <p:spPr bwMode="auto">
              <a:xfrm>
                <a:off x="3902" y="2036"/>
                <a:ext cx="110" cy="19"/>
              </a:xfrm>
              <a:custGeom>
                <a:avLst/>
                <a:gdLst>
                  <a:gd name="T0" fmla="*/ 110 w 110"/>
                  <a:gd name="T1" fmla="*/ 11 h 19"/>
                  <a:gd name="T2" fmla="*/ 110 w 110"/>
                  <a:gd name="T3" fmla="*/ 10 h 19"/>
                  <a:gd name="T4" fmla="*/ 96 w 110"/>
                  <a:gd name="T5" fmla="*/ 10 h 19"/>
                  <a:gd name="T6" fmla="*/ 80 w 110"/>
                  <a:gd name="T7" fmla="*/ 10 h 19"/>
                  <a:gd name="T8" fmla="*/ 65 w 110"/>
                  <a:gd name="T9" fmla="*/ 8 h 19"/>
                  <a:gd name="T10" fmla="*/ 52 w 110"/>
                  <a:gd name="T11" fmla="*/ 6 h 19"/>
                  <a:gd name="T12" fmla="*/ 37 w 110"/>
                  <a:gd name="T13" fmla="*/ 5 h 19"/>
                  <a:gd name="T14" fmla="*/ 25 w 110"/>
                  <a:gd name="T15" fmla="*/ 2 h 19"/>
                  <a:gd name="T16" fmla="*/ 11 w 110"/>
                  <a:gd name="T17" fmla="*/ 1 h 19"/>
                  <a:gd name="T18" fmla="*/ 0 w 110"/>
                  <a:gd name="T19" fmla="*/ 0 h 19"/>
                  <a:gd name="T20" fmla="*/ 0 w 110"/>
                  <a:gd name="T21" fmla="*/ 7 h 19"/>
                  <a:gd name="T22" fmla="*/ 11 w 110"/>
                  <a:gd name="T23" fmla="*/ 8 h 19"/>
                  <a:gd name="T24" fmla="*/ 25 w 110"/>
                  <a:gd name="T25" fmla="*/ 10 h 19"/>
                  <a:gd name="T26" fmla="*/ 37 w 110"/>
                  <a:gd name="T27" fmla="*/ 12 h 19"/>
                  <a:gd name="T28" fmla="*/ 52 w 110"/>
                  <a:gd name="T29" fmla="*/ 13 h 19"/>
                  <a:gd name="T30" fmla="*/ 65 w 110"/>
                  <a:gd name="T31" fmla="*/ 16 h 19"/>
                  <a:gd name="T32" fmla="*/ 80 w 110"/>
                  <a:gd name="T33" fmla="*/ 17 h 19"/>
                  <a:gd name="T34" fmla="*/ 96 w 110"/>
                  <a:gd name="T35" fmla="*/ 19 h 19"/>
                  <a:gd name="T36" fmla="*/ 110 w 110"/>
                  <a:gd name="T37" fmla="*/ 19 h 19"/>
                  <a:gd name="T38" fmla="*/ 110 w 110"/>
                  <a:gd name="T39" fmla="*/ 18 h 19"/>
                  <a:gd name="T40" fmla="*/ 110 w 110"/>
                  <a:gd name="T41" fmla="*/ 11 h 1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0"/>
                  <a:gd name="T64" fmla="*/ 0 h 19"/>
                  <a:gd name="T65" fmla="*/ 110 w 110"/>
                  <a:gd name="T66" fmla="*/ 19 h 1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0" h="19">
                    <a:moveTo>
                      <a:pt x="110" y="11"/>
                    </a:moveTo>
                    <a:lnTo>
                      <a:pt x="110" y="10"/>
                    </a:lnTo>
                    <a:lnTo>
                      <a:pt x="96" y="10"/>
                    </a:lnTo>
                    <a:lnTo>
                      <a:pt x="80" y="10"/>
                    </a:lnTo>
                    <a:lnTo>
                      <a:pt x="65" y="8"/>
                    </a:lnTo>
                    <a:lnTo>
                      <a:pt x="52" y="6"/>
                    </a:lnTo>
                    <a:lnTo>
                      <a:pt x="37" y="5"/>
                    </a:lnTo>
                    <a:lnTo>
                      <a:pt x="25" y="2"/>
                    </a:lnTo>
                    <a:lnTo>
                      <a:pt x="11" y="1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11" y="8"/>
                    </a:lnTo>
                    <a:lnTo>
                      <a:pt x="25" y="10"/>
                    </a:lnTo>
                    <a:lnTo>
                      <a:pt x="37" y="12"/>
                    </a:lnTo>
                    <a:lnTo>
                      <a:pt x="52" y="13"/>
                    </a:lnTo>
                    <a:lnTo>
                      <a:pt x="65" y="16"/>
                    </a:lnTo>
                    <a:lnTo>
                      <a:pt x="80" y="17"/>
                    </a:lnTo>
                    <a:lnTo>
                      <a:pt x="96" y="19"/>
                    </a:lnTo>
                    <a:lnTo>
                      <a:pt x="110" y="19"/>
                    </a:lnTo>
                    <a:lnTo>
                      <a:pt x="110" y="18"/>
                    </a:lnTo>
                    <a:lnTo>
                      <a:pt x="11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52" name="Freeform 539"/>
              <p:cNvSpPr>
                <a:spLocks/>
              </p:cNvSpPr>
              <p:nvPr/>
            </p:nvSpPr>
            <p:spPr bwMode="auto">
              <a:xfrm>
                <a:off x="4012" y="2047"/>
                <a:ext cx="31" cy="35"/>
              </a:xfrm>
              <a:custGeom>
                <a:avLst/>
                <a:gdLst>
                  <a:gd name="T0" fmla="*/ 19 w 31"/>
                  <a:gd name="T1" fmla="*/ 35 h 35"/>
                  <a:gd name="T2" fmla="*/ 19 w 31"/>
                  <a:gd name="T3" fmla="*/ 35 h 35"/>
                  <a:gd name="T4" fmla="*/ 30 w 31"/>
                  <a:gd name="T5" fmla="*/ 27 h 35"/>
                  <a:gd name="T6" fmla="*/ 31 w 31"/>
                  <a:gd name="T7" fmla="*/ 15 h 35"/>
                  <a:gd name="T8" fmla="*/ 20 w 31"/>
                  <a:gd name="T9" fmla="*/ 4 h 35"/>
                  <a:gd name="T10" fmla="*/ 0 w 31"/>
                  <a:gd name="T11" fmla="*/ 0 h 35"/>
                  <a:gd name="T12" fmla="*/ 0 w 31"/>
                  <a:gd name="T13" fmla="*/ 7 h 35"/>
                  <a:gd name="T14" fmla="*/ 17 w 31"/>
                  <a:gd name="T15" fmla="*/ 11 h 35"/>
                  <a:gd name="T16" fmla="*/ 23 w 31"/>
                  <a:gd name="T17" fmla="*/ 17 h 35"/>
                  <a:gd name="T18" fmla="*/ 22 w 31"/>
                  <a:gd name="T19" fmla="*/ 22 h 35"/>
                  <a:gd name="T20" fmla="*/ 16 w 31"/>
                  <a:gd name="T21" fmla="*/ 28 h 35"/>
                  <a:gd name="T22" fmla="*/ 16 w 31"/>
                  <a:gd name="T23" fmla="*/ 28 h 35"/>
                  <a:gd name="T24" fmla="*/ 19 w 31"/>
                  <a:gd name="T25" fmla="*/ 35 h 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"/>
                  <a:gd name="T40" fmla="*/ 0 h 35"/>
                  <a:gd name="T41" fmla="*/ 31 w 31"/>
                  <a:gd name="T42" fmla="*/ 35 h 3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" h="35">
                    <a:moveTo>
                      <a:pt x="19" y="35"/>
                    </a:moveTo>
                    <a:lnTo>
                      <a:pt x="19" y="35"/>
                    </a:lnTo>
                    <a:lnTo>
                      <a:pt x="30" y="27"/>
                    </a:lnTo>
                    <a:lnTo>
                      <a:pt x="31" y="15"/>
                    </a:lnTo>
                    <a:lnTo>
                      <a:pt x="20" y="4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17" y="11"/>
                    </a:lnTo>
                    <a:lnTo>
                      <a:pt x="23" y="17"/>
                    </a:lnTo>
                    <a:lnTo>
                      <a:pt x="22" y="22"/>
                    </a:lnTo>
                    <a:lnTo>
                      <a:pt x="16" y="28"/>
                    </a:lnTo>
                    <a:lnTo>
                      <a:pt x="19" y="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53" name="Freeform 540"/>
              <p:cNvSpPr>
                <a:spLocks/>
              </p:cNvSpPr>
              <p:nvPr/>
            </p:nvSpPr>
            <p:spPr bwMode="auto">
              <a:xfrm>
                <a:off x="3963" y="2075"/>
                <a:ext cx="68" cy="13"/>
              </a:xfrm>
              <a:custGeom>
                <a:avLst/>
                <a:gdLst>
                  <a:gd name="T0" fmla="*/ 2 w 68"/>
                  <a:gd name="T1" fmla="*/ 13 h 13"/>
                  <a:gd name="T2" fmla="*/ 3 w 68"/>
                  <a:gd name="T3" fmla="*/ 13 h 13"/>
                  <a:gd name="T4" fmla="*/ 8 w 68"/>
                  <a:gd name="T5" fmla="*/ 12 h 13"/>
                  <a:gd name="T6" fmla="*/ 15 w 68"/>
                  <a:gd name="T7" fmla="*/ 12 h 13"/>
                  <a:gd name="T8" fmla="*/ 22 w 68"/>
                  <a:gd name="T9" fmla="*/ 11 h 13"/>
                  <a:gd name="T10" fmla="*/ 32 w 68"/>
                  <a:gd name="T11" fmla="*/ 12 h 13"/>
                  <a:gd name="T12" fmla="*/ 42 w 68"/>
                  <a:gd name="T13" fmla="*/ 11 h 13"/>
                  <a:gd name="T14" fmla="*/ 50 w 68"/>
                  <a:gd name="T15" fmla="*/ 10 h 13"/>
                  <a:gd name="T16" fmla="*/ 59 w 68"/>
                  <a:gd name="T17" fmla="*/ 10 h 13"/>
                  <a:gd name="T18" fmla="*/ 68 w 68"/>
                  <a:gd name="T19" fmla="*/ 7 h 13"/>
                  <a:gd name="T20" fmla="*/ 65 w 68"/>
                  <a:gd name="T21" fmla="*/ 0 h 13"/>
                  <a:gd name="T22" fmla="*/ 59 w 68"/>
                  <a:gd name="T23" fmla="*/ 2 h 13"/>
                  <a:gd name="T24" fmla="*/ 50 w 68"/>
                  <a:gd name="T25" fmla="*/ 2 h 13"/>
                  <a:gd name="T26" fmla="*/ 42 w 68"/>
                  <a:gd name="T27" fmla="*/ 4 h 13"/>
                  <a:gd name="T28" fmla="*/ 32 w 68"/>
                  <a:gd name="T29" fmla="*/ 2 h 13"/>
                  <a:gd name="T30" fmla="*/ 22 w 68"/>
                  <a:gd name="T31" fmla="*/ 4 h 13"/>
                  <a:gd name="T32" fmla="*/ 15 w 68"/>
                  <a:gd name="T33" fmla="*/ 5 h 13"/>
                  <a:gd name="T34" fmla="*/ 8 w 68"/>
                  <a:gd name="T35" fmla="*/ 5 h 13"/>
                  <a:gd name="T36" fmla="*/ 0 w 68"/>
                  <a:gd name="T37" fmla="*/ 6 h 13"/>
                  <a:gd name="T38" fmla="*/ 2 w 68"/>
                  <a:gd name="T39" fmla="*/ 6 h 13"/>
                  <a:gd name="T40" fmla="*/ 2 w 68"/>
                  <a:gd name="T41" fmla="*/ 13 h 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8"/>
                  <a:gd name="T64" fmla="*/ 0 h 13"/>
                  <a:gd name="T65" fmla="*/ 68 w 68"/>
                  <a:gd name="T66" fmla="*/ 13 h 1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8" h="13">
                    <a:moveTo>
                      <a:pt x="2" y="13"/>
                    </a:moveTo>
                    <a:lnTo>
                      <a:pt x="3" y="13"/>
                    </a:lnTo>
                    <a:lnTo>
                      <a:pt x="8" y="12"/>
                    </a:lnTo>
                    <a:lnTo>
                      <a:pt x="15" y="12"/>
                    </a:lnTo>
                    <a:lnTo>
                      <a:pt x="22" y="11"/>
                    </a:lnTo>
                    <a:lnTo>
                      <a:pt x="32" y="12"/>
                    </a:lnTo>
                    <a:lnTo>
                      <a:pt x="42" y="11"/>
                    </a:lnTo>
                    <a:lnTo>
                      <a:pt x="50" y="10"/>
                    </a:lnTo>
                    <a:lnTo>
                      <a:pt x="59" y="10"/>
                    </a:lnTo>
                    <a:lnTo>
                      <a:pt x="68" y="7"/>
                    </a:lnTo>
                    <a:lnTo>
                      <a:pt x="65" y="0"/>
                    </a:lnTo>
                    <a:lnTo>
                      <a:pt x="59" y="2"/>
                    </a:lnTo>
                    <a:lnTo>
                      <a:pt x="50" y="2"/>
                    </a:lnTo>
                    <a:lnTo>
                      <a:pt x="42" y="4"/>
                    </a:lnTo>
                    <a:lnTo>
                      <a:pt x="32" y="2"/>
                    </a:lnTo>
                    <a:lnTo>
                      <a:pt x="22" y="4"/>
                    </a:lnTo>
                    <a:lnTo>
                      <a:pt x="15" y="5"/>
                    </a:lnTo>
                    <a:lnTo>
                      <a:pt x="8" y="5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54" name="Freeform 541"/>
              <p:cNvSpPr>
                <a:spLocks/>
              </p:cNvSpPr>
              <p:nvPr/>
            </p:nvSpPr>
            <p:spPr bwMode="auto">
              <a:xfrm>
                <a:off x="3927" y="2081"/>
                <a:ext cx="38" cy="16"/>
              </a:xfrm>
              <a:custGeom>
                <a:avLst/>
                <a:gdLst>
                  <a:gd name="T0" fmla="*/ 8 w 38"/>
                  <a:gd name="T1" fmla="*/ 10 h 16"/>
                  <a:gd name="T2" fmla="*/ 5 w 38"/>
                  <a:gd name="T3" fmla="*/ 16 h 16"/>
                  <a:gd name="T4" fmla="*/ 13 w 38"/>
                  <a:gd name="T5" fmla="*/ 13 h 16"/>
                  <a:gd name="T6" fmla="*/ 21 w 38"/>
                  <a:gd name="T7" fmla="*/ 12 h 16"/>
                  <a:gd name="T8" fmla="*/ 30 w 38"/>
                  <a:gd name="T9" fmla="*/ 10 h 16"/>
                  <a:gd name="T10" fmla="*/ 38 w 38"/>
                  <a:gd name="T11" fmla="*/ 7 h 16"/>
                  <a:gd name="T12" fmla="*/ 38 w 38"/>
                  <a:gd name="T13" fmla="*/ 0 h 16"/>
                  <a:gd name="T14" fmla="*/ 28 w 38"/>
                  <a:gd name="T15" fmla="*/ 2 h 16"/>
                  <a:gd name="T16" fmla="*/ 21 w 38"/>
                  <a:gd name="T17" fmla="*/ 5 h 16"/>
                  <a:gd name="T18" fmla="*/ 13 w 38"/>
                  <a:gd name="T19" fmla="*/ 6 h 16"/>
                  <a:gd name="T20" fmla="*/ 5 w 38"/>
                  <a:gd name="T21" fmla="*/ 6 h 16"/>
                  <a:gd name="T22" fmla="*/ 1 w 38"/>
                  <a:gd name="T23" fmla="*/ 12 h 16"/>
                  <a:gd name="T24" fmla="*/ 5 w 38"/>
                  <a:gd name="T25" fmla="*/ 6 h 16"/>
                  <a:gd name="T26" fmla="*/ 1 w 38"/>
                  <a:gd name="T27" fmla="*/ 7 h 16"/>
                  <a:gd name="T28" fmla="*/ 0 w 38"/>
                  <a:gd name="T29" fmla="*/ 11 h 16"/>
                  <a:gd name="T30" fmla="*/ 1 w 38"/>
                  <a:gd name="T31" fmla="*/ 15 h 16"/>
                  <a:gd name="T32" fmla="*/ 5 w 38"/>
                  <a:gd name="T33" fmla="*/ 16 h 16"/>
                  <a:gd name="T34" fmla="*/ 8 w 38"/>
                  <a:gd name="T35" fmla="*/ 10 h 1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8"/>
                  <a:gd name="T55" fmla="*/ 0 h 16"/>
                  <a:gd name="T56" fmla="*/ 38 w 38"/>
                  <a:gd name="T57" fmla="*/ 16 h 1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8" h="16">
                    <a:moveTo>
                      <a:pt x="8" y="10"/>
                    </a:moveTo>
                    <a:lnTo>
                      <a:pt x="5" y="16"/>
                    </a:lnTo>
                    <a:lnTo>
                      <a:pt x="13" y="13"/>
                    </a:lnTo>
                    <a:lnTo>
                      <a:pt x="21" y="12"/>
                    </a:lnTo>
                    <a:lnTo>
                      <a:pt x="30" y="10"/>
                    </a:lnTo>
                    <a:lnTo>
                      <a:pt x="38" y="7"/>
                    </a:lnTo>
                    <a:lnTo>
                      <a:pt x="38" y="0"/>
                    </a:lnTo>
                    <a:lnTo>
                      <a:pt x="28" y="2"/>
                    </a:lnTo>
                    <a:lnTo>
                      <a:pt x="21" y="5"/>
                    </a:lnTo>
                    <a:lnTo>
                      <a:pt x="13" y="6"/>
                    </a:lnTo>
                    <a:lnTo>
                      <a:pt x="5" y="6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5" y="16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55" name="Freeform 542"/>
              <p:cNvSpPr>
                <a:spLocks/>
              </p:cNvSpPr>
              <p:nvPr/>
            </p:nvSpPr>
            <p:spPr bwMode="auto">
              <a:xfrm>
                <a:off x="3928" y="2091"/>
                <a:ext cx="45" cy="21"/>
              </a:xfrm>
              <a:custGeom>
                <a:avLst/>
                <a:gdLst>
                  <a:gd name="T0" fmla="*/ 45 w 45"/>
                  <a:gd name="T1" fmla="*/ 11 h 21"/>
                  <a:gd name="T2" fmla="*/ 45 w 45"/>
                  <a:gd name="T3" fmla="*/ 11 h 21"/>
                  <a:gd name="T4" fmla="*/ 38 w 45"/>
                  <a:gd name="T5" fmla="*/ 11 h 21"/>
                  <a:gd name="T6" fmla="*/ 31 w 45"/>
                  <a:gd name="T7" fmla="*/ 12 h 21"/>
                  <a:gd name="T8" fmla="*/ 24 w 45"/>
                  <a:gd name="T9" fmla="*/ 11 h 21"/>
                  <a:gd name="T10" fmla="*/ 20 w 45"/>
                  <a:gd name="T11" fmla="*/ 10 h 21"/>
                  <a:gd name="T12" fmla="*/ 16 w 45"/>
                  <a:gd name="T13" fmla="*/ 8 h 21"/>
                  <a:gd name="T14" fmla="*/ 12 w 45"/>
                  <a:gd name="T15" fmla="*/ 6 h 21"/>
                  <a:gd name="T16" fmla="*/ 10 w 45"/>
                  <a:gd name="T17" fmla="*/ 3 h 21"/>
                  <a:gd name="T18" fmla="*/ 7 w 45"/>
                  <a:gd name="T19" fmla="*/ 0 h 21"/>
                  <a:gd name="T20" fmla="*/ 0 w 45"/>
                  <a:gd name="T21" fmla="*/ 2 h 21"/>
                  <a:gd name="T22" fmla="*/ 3 w 45"/>
                  <a:gd name="T23" fmla="*/ 8 h 21"/>
                  <a:gd name="T24" fmla="*/ 7 w 45"/>
                  <a:gd name="T25" fmla="*/ 13 h 21"/>
                  <a:gd name="T26" fmla="*/ 14 w 45"/>
                  <a:gd name="T27" fmla="*/ 16 h 21"/>
                  <a:gd name="T28" fmla="*/ 20 w 45"/>
                  <a:gd name="T29" fmla="*/ 17 h 21"/>
                  <a:gd name="T30" fmla="*/ 24 w 45"/>
                  <a:gd name="T31" fmla="*/ 18 h 21"/>
                  <a:gd name="T32" fmla="*/ 31 w 45"/>
                  <a:gd name="T33" fmla="*/ 19 h 21"/>
                  <a:gd name="T34" fmla="*/ 38 w 45"/>
                  <a:gd name="T35" fmla="*/ 21 h 21"/>
                  <a:gd name="T36" fmla="*/ 45 w 45"/>
                  <a:gd name="T37" fmla="*/ 21 h 21"/>
                  <a:gd name="T38" fmla="*/ 45 w 45"/>
                  <a:gd name="T39" fmla="*/ 21 h 21"/>
                  <a:gd name="T40" fmla="*/ 45 w 45"/>
                  <a:gd name="T41" fmla="*/ 11 h 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5"/>
                  <a:gd name="T64" fmla="*/ 0 h 21"/>
                  <a:gd name="T65" fmla="*/ 45 w 45"/>
                  <a:gd name="T66" fmla="*/ 21 h 2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5" h="21">
                    <a:moveTo>
                      <a:pt x="45" y="11"/>
                    </a:moveTo>
                    <a:lnTo>
                      <a:pt x="45" y="11"/>
                    </a:lnTo>
                    <a:lnTo>
                      <a:pt x="38" y="11"/>
                    </a:lnTo>
                    <a:lnTo>
                      <a:pt x="31" y="12"/>
                    </a:lnTo>
                    <a:lnTo>
                      <a:pt x="24" y="11"/>
                    </a:lnTo>
                    <a:lnTo>
                      <a:pt x="20" y="10"/>
                    </a:lnTo>
                    <a:lnTo>
                      <a:pt x="16" y="8"/>
                    </a:lnTo>
                    <a:lnTo>
                      <a:pt x="12" y="6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0" y="2"/>
                    </a:lnTo>
                    <a:lnTo>
                      <a:pt x="3" y="8"/>
                    </a:lnTo>
                    <a:lnTo>
                      <a:pt x="7" y="13"/>
                    </a:lnTo>
                    <a:lnTo>
                      <a:pt x="14" y="16"/>
                    </a:lnTo>
                    <a:lnTo>
                      <a:pt x="20" y="17"/>
                    </a:lnTo>
                    <a:lnTo>
                      <a:pt x="24" y="18"/>
                    </a:lnTo>
                    <a:lnTo>
                      <a:pt x="31" y="19"/>
                    </a:lnTo>
                    <a:lnTo>
                      <a:pt x="38" y="21"/>
                    </a:lnTo>
                    <a:lnTo>
                      <a:pt x="45" y="21"/>
                    </a:lnTo>
                    <a:lnTo>
                      <a:pt x="45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56" name="Freeform 543"/>
              <p:cNvSpPr>
                <a:spLocks/>
              </p:cNvSpPr>
              <p:nvPr/>
            </p:nvSpPr>
            <p:spPr bwMode="auto">
              <a:xfrm>
                <a:off x="3973" y="2102"/>
                <a:ext cx="51" cy="16"/>
              </a:xfrm>
              <a:custGeom>
                <a:avLst/>
                <a:gdLst>
                  <a:gd name="T0" fmla="*/ 51 w 51"/>
                  <a:gd name="T1" fmla="*/ 8 h 16"/>
                  <a:gd name="T2" fmla="*/ 51 w 51"/>
                  <a:gd name="T3" fmla="*/ 8 h 16"/>
                  <a:gd name="T4" fmla="*/ 47 w 51"/>
                  <a:gd name="T5" fmla="*/ 7 h 16"/>
                  <a:gd name="T6" fmla="*/ 40 w 51"/>
                  <a:gd name="T7" fmla="*/ 6 h 16"/>
                  <a:gd name="T8" fmla="*/ 36 w 51"/>
                  <a:gd name="T9" fmla="*/ 5 h 16"/>
                  <a:gd name="T10" fmla="*/ 29 w 51"/>
                  <a:gd name="T11" fmla="*/ 3 h 16"/>
                  <a:gd name="T12" fmla="*/ 22 w 51"/>
                  <a:gd name="T13" fmla="*/ 2 h 16"/>
                  <a:gd name="T14" fmla="*/ 16 w 51"/>
                  <a:gd name="T15" fmla="*/ 2 h 16"/>
                  <a:gd name="T16" fmla="*/ 9 w 51"/>
                  <a:gd name="T17" fmla="*/ 1 h 16"/>
                  <a:gd name="T18" fmla="*/ 0 w 51"/>
                  <a:gd name="T19" fmla="*/ 0 h 16"/>
                  <a:gd name="T20" fmla="*/ 0 w 51"/>
                  <a:gd name="T21" fmla="*/ 10 h 16"/>
                  <a:gd name="T22" fmla="*/ 9 w 51"/>
                  <a:gd name="T23" fmla="*/ 8 h 16"/>
                  <a:gd name="T24" fmla="*/ 16 w 51"/>
                  <a:gd name="T25" fmla="*/ 10 h 16"/>
                  <a:gd name="T26" fmla="*/ 22 w 51"/>
                  <a:gd name="T27" fmla="*/ 10 h 16"/>
                  <a:gd name="T28" fmla="*/ 29 w 51"/>
                  <a:gd name="T29" fmla="*/ 11 h 16"/>
                  <a:gd name="T30" fmla="*/ 36 w 51"/>
                  <a:gd name="T31" fmla="*/ 12 h 16"/>
                  <a:gd name="T32" fmla="*/ 40 w 51"/>
                  <a:gd name="T33" fmla="*/ 13 h 16"/>
                  <a:gd name="T34" fmla="*/ 47 w 51"/>
                  <a:gd name="T35" fmla="*/ 14 h 16"/>
                  <a:gd name="T36" fmla="*/ 51 w 51"/>
                  <a:gd name="T37" fmla="*/ 16 h 16"/>
                  <a:gd name="T38" fmla="*/ 51 w 51"/>
                  <a:gd name="T39" fmla="*/ 16 h 16"/>
                  <a:gd name="T40" fmla="*/ 51 w 51"/>
                  <a:gd name="T41" fmla="*/ 8 h 1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1"/>
                  <a:gd name="T64" fmla="*/ 0 h 16"/>
                  <a:gd name="T65" fmla="*/ 51 w 51"/>
                  <a:gd name="T66" fmla="*/ 16 h 1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1" h="16">
                    <a:moveTo>
                      <a:pt x="51" y="8"/>
                    </a:moveTo>
                    <a:lnTo>
                      <a:pt x="51" y="8"/>
                    </a:lnTo>
                    <a:lnTo>
                      <a:pt x="47" y="7"/>
                    </a:lnTo>
                    <a:lnTo>
                      <a:pt x="40" y="6"/>
                    </a:lnTo>
                    <a:lnTo>
                      <a:pt x="36" y="5"/>
                    </a:lnTo>
                    <a:lnTo>
                      <a:pt x="29" y="3"/>
                    </a:lnTo>
                    <a:lnTo>
                      <a:pt x="22" y="2"/>
                    </a:lnTo>
                    <a:lnTo>
                      <a:pt x="16" y="2"/>
                    </a:lnTo>
                    <a:lnTo>
                      <a:pt x="9" y="1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9" y="8"/>
                    </a:lnTo>
                    <a:lnTo>
                      <a:pt x="16" y="10"/>
                    </a:lnTo>
                    <a:lnTo>
                      <a:pt x="22" y="10"/>
                    </a:lnTo>
                    <a:lnTo>
                      <a:pt x="29" y="11"/>
                    </a:lnTo>
                    <a:lnTo>
                      <a:pt x="36" y="12"/>
                    </a:lnTo>
                    <a:lnTo>
                      <a:pt x="40" y="13"/>
                    </a:lnTo>
                    <a:lnTo>
                      <a:pt x="47" y="14"/>
                    </a:lnTo>
                    <a:lnTo>
                      <a:pt x="51" y="16"/>
                    </a:lnTo>
                    <a:lnTo>
                      <a:pt x="51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57" name="Freeform 544"/>
              <p:cNvSpPr>
                <a:spLocks/>
              </p:cNvSpPr>
              <p:nvPr/>
            </p:nvSpPr>
            <p:spPr bwMode="auto">
              <a:xfrm>
                <a:off x="4024" y="2109"/>
                <a:ext cx="58" cy="14"/>
              </a:xfrm>
              <a:custGeom>
                <a:avLst/>
                <a:gdLst>
                  <a:gd name="T0" fmla="*/ 58 w 58"/>
                  <a:gd name="T1" fmla="*/ 14 h 14"/>
                  <a:gd name="T2" fmla="*/ 58 w 58"/>
                  <a:gd name="T3" fmla="*/ 12 h 14"/>
                  <a:gd name="T4" fmla="*/ 57 w 58"/>
                  <a:gd name="T5" fmla="*/ 6 h 14"/>
                  <a:gd name="T6" fmla="*/ 50 w 58"/>
                  <a:gd name="T7" fmla="*/ 3 h 14"/>
                  <a:gd name="T8" fmla="*/ 42 w 58"/>
                  <a:gd name="T9" fmla="*/ 1 h 14"/>
                  <a:gd name="T10" fmla="*/ 33 w 58"/>
                  <a:gd name="T11" fmla="*/ 0 h 14"/>
                  <a:gd name="T12" fmla="*/ 25 w 58"/>
                  <a:gd name="T13" fmla="*/ 0 h 14"/>
                  <a:gd name="T14" fmla="*/ 15 w 58"/>
                  <a:gd name="T15" fmla="*/ 0 h 14"/>
                  <a:gd name="T16" fmla="*/ 7 w 58"/>
                  <a:gd name="T17" fmla="*/ 0 h 14"/>
                  <a:gd name="T18" fmla="*/ 0 w 58"/>
                  <a:gd name="T19" fmla="*/ 1 h 14"/>
                  <a:gd name="T20" fmla="*/ 0 w 58"/>
                  <a:gd name="T21" fmla="*/ 9 h 14"/>
                  <a:gd name="T22" fmla="*/ 7 w 58"/>
                  <a:gd name="T23" fmla="*/ 10 h 14"/>
                  <a:gd name="T24" fmla="*/ 15 w 58"/>
                  <a:gd name="T25" fmla="*/ 10 h 14"/>
                  <a:gd name="T26" fmla="*/ 25 w 58"/>
                  <a:gd name="T27" fmla="*/ 10 h 14"/>
                  <a:gd name="T28" fmla="*/ 33 w 58"/>
                  <a:gd name="T29" fmla="*/ 10 h 14"/>
                  <a:gd name="T30" fmla="*/ 42 w 58"/>
                  <a:gd name="T31" fmla="*/ 9 h 14"/>
                  <a:gd name="T32" fmla="*/ 48 w 58"/>
                  <a:gd name="T33" fmla="*/ 10 h 14"/>
                  <a:gd name="T34" fmla="*/ 49 w 58"/>
                  <a:gd name="T35" fmla="*/ 11 h 14"/>
                  <a:gd name="T36" fmla="*/ 50 w 58"/>
                  <a:gd name="T37" fmla="*/ 12 h 14"/>
                  <a:gd name="T38" fmla="*/ 50 w 58"/>
                  <a:gd name="T39" fmla="*/ 11 h 14"/>
                  <a:gd name="T40" fmla="*/ 58 w 58"/>
                  <a:gd name="T41" fmla="*/ 14 h 1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8"/>
                  <a:gd name="T64" fmla="*/ 0 h 14"/>
                  <a:gd name="T65" fmla="*/ 58 w 58"/>
                  <a:gd name="T66" fmla="*/ 14 h 1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8" h="14">
                    <a:moveTo>
                      <a:pt x="58" y="14"/>
                    </a:moveTo>
                    <a:lnTo>
                      <a:pt x="58" y="12"/>
                    </a:lnTo>
                    <a:lnTo>
                      <a:pt x="57" y="6"/>
                    </a:lnTo>
                    <a:lnTo>
                      <a:pt x="50" y="3"/>
                    </a:lnTo>
                    <a:lnTo>
                      <a:pt x="42" y="1"/>
                    </a:lnTo>
                    <a:lnTo>
                      <a:pt x="33" y="0"/>
                    </a:lnTo>
                    <a:lnTo>
                      <a:pt x="25" y="0"/>
                    </a:lnTo>
                    <a:lnTo>
                      <a:pt x="15" y="0"/>
                    </a:lnTo>
                    <a:lnTo>
                      <a:pt x="7" y="0"/>
                    </a:lnTo>
                    <a:lnTo>
                      <a:pt x="0" y="1"/>
                    </a:lnTo>
                    <a:lnTo>
                      <a:pt x="0" y="9"/>
                    </a:lnTo>
                    <a:lnTo>
                      <a:pt x="7" y="10"/>
                    </a:lnTo>
                    <a:lnTo>
                      <a:pt x="15" y="10"/>
                    </a:lnTo>
                    <a:lnTo>
                      <a:pt x="25" y="10"/>
                    </a:lnTo>
                    <a:lnTo>
                      <a:pt x="33" y="10"/>
                    </a:lnTo>
                    <a:lnTo>
                      <a:pt x="42" y="9"/>
                    </a:lnTo>
                    <a:lnTo>
                      <a:pt x="48" y="10"/>
                    </a:lnTo>
                    <a:lnTo>
                      <a:pt x="49" y="11"/>
                    </a:lnTo>
                    <a:lnTo>
                      <a:pt x="50" y="12"/>
                    </a:lnTo>
                    <a:lnTo>
                      <a:pt x="50" y="11"/>
                    </a:lnTo>
                    <a:lnTo>
                      <a:pt x="58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58" name="Freeform 545"/>
              <p:cNvSpPr>
                <a:spLocks/>
              </p:cNvSpPr>
              <p:nvPr/>
            </p:nvSpPr>
            <p:spPr bwMode="auto">
              <a:xfrm>
                <a:off x="4050" y="2120"/>
                <a:ext cx="32" cy="31"/>
              </a:xfrm>
              <a:custGeom>
                <a:avLst/>
                <a:gdLst>
                  <a:gd name="T0" fmla="*/ 0 w 32"/>
                  <a:gd name="T1" fmla="*/ 31 h 31"/>
                  <a:gd name="T2" fmla="*/ 0 w 32"/>
                  <a:gd name="T3" fmla="*/ 31 h 31"/>
                  <a:gd name="T4" fmla="*/ 12 w 32"/>
                  <a:gd name="T5" fmla="*/ 27 h 31"/>
                  <a:gd name="T6" fmla="*/ 22 w 32"/>
                  <a:gd name="T7" fmla="*/ 21 h 31"/>
                  <a:gd name="T8" fmla="*/ 28 w 32"/>
                  <a:gd name="T9" fmla="*/ 11 h 31"/>
                  <a:gd name="T10" fmla="*/ 32 w 32"/>
                  <a:gd name="T11" fmla="*/ 3 h 31"/>
                  <a:gd name="T12" fmla="*/ 24 w 32"/>
                  <a:gd name="T13" fmla="*/ 0 h 31"/>
                  <a:gd name="T14" fmla="*/ 21 w 32"/>
                  <a:gd name="T15" fmla="*/ 9 h 31"/>
                  <a:gd name="T16" fmla="*/ 17 w 32"/>
                  <a:gd name="T17" fmla="*/ 16 h 31"/>
                  <a:gd name="T18" fmla="*/ 10 w 32"/>
                  <a:gd name="T19" fmla="*/ 20 h 31"/>
                  <a:gd name="T20" fmla="*/ 0 w 32"/>
                  <a:gd name="T21" fmla="*/ 21 h 31"/>
                  <a:gd name="T22" fmla="*/ 0 w 32"/>
                  <a:gd name="T23" fmla="*/ 21 h 31"/>
                  <a:gd name="T24" fmla="*/ 0 w 32"/>
                  <a:gd name="T25" fmla="*/ 31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2"/>
                  <a:gd name="T40" fmla="*/ 0 h 31"/>
                  <a:gd name="T41" fmla="*/ 32 w 32"/>
                  <a:gd name="T42" fmla="*/ 31 h 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2" h="31">
                    <a:moveTo>
                      <a:pt x="0" y="31"/>
                    </a:moveTo>
                    <a:lnTo>
                      <a:pt x="0" y="31"/>
                    </a:lnTo>
                    <a:lnTo>
                      <a:pt x="12" y="27"/>
                    </a:lnTo>
                    <a:lnTo>
                      <a:pt x="22" y="21"/>
                    </a:lnTo>
                    <a:lnTo>
                      <a:pt x="28" y="11"/>
                    </a:lnTo>
                    <a:lnTo>
                      <a:pt x="32" y="3"/>
                    </a:lnTo>
                    <a:lnTo>
                      <a:pt x="24" y="0"/>
                    </a:lnTo>
                    <a:lnTo>
                      <a:pt x="21" y="9"/>
                    </a:lnTo>
                    <a:lnTo>
                      <a:pt x="17" y="16"/>
                    </a:lnTo>
                    <a:lnTo>
                      <a:pt x="10" y="20"/>
                    </a:lnTo>
                    <a:lnTo>
                      <a:pt x="0" y="21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59" name="Freeform 546"/>
              <p:cNvSpPr>
                <a:spLocks/>
              </p:cNvSpPr>
              <p:nvPr/>
            </p:nvSpPr>
            <p:spPr bwMode="auto">
              <a:xfrm>
                <a:off x="3952" y="2141"/>
                <a:ext cx="98" cy="12"/>
              </a:xfrm>
              <a:custGeom>
                <a:avLst/>
                <a:gdLst>
                  <a:gd name="T0" fmla="*/ 0 w 98"/>
                  <a:gd name="T1" fmla="*/ 12 h 12"/>
                  <a:gd name="T2" fmla="*/ 0 w 98"/>
                  <a:gd name="T3" fmla="*/ 12 h 12"/>
                  <a:gd name="T4" fmla="*/ 11 w 98"/>
                  <a:gd name="T5" fmla="*/ 12 h 12"/>
                  <a:gd name="T6" fmla="*/ 24 w 98"/>
                  <a:gd name="T7" fmla="*/ 12 h 12"/>
                  <a:gd name="T8" fmla="*/ 37 w 98"/>
                  <a:gd name="T9" fmla="*/ 11 h 12"/>
                  <a:gd name="T10" fmla="*/ 52 w 98"/>
                  <a:gd name="T11" fmla="*/ 11 h 12"/>
                  <a:gd name="T12" fmla="*/ 66 w 98"/>
                  <a:gd name="T13" fmla="*/ 11 h 12"/>
                  <a:gd name="T14" fmla="*/ 79 w 98"/>
                  <a:gd name="T15" fmla="*/ 10 h 12"/>
                  <a:gd name="T16" fmla="*/ 90 w 98"/>
                  <a:gd name="T17" fmla="*/ 10 h 12"/>
                  <a:gd name="T18" fmla="*/ 98 w 98"/>
                  <a:gd name="T19" fmla="*/ 10 h 12"/>
                  <a:gd name="T20" fmla="*/ 98 w 98"/>
                  <a:gd name="T21" fmla="*/ 0 h 12"/>
                  <a:gd name="T22" fmla="*/ 90 w 98"/>
                  <a:gd name="T23" fmla="*/ 0 h 12"/>
                  <a:gd name="T24" fmla="*/ 79 w 98"/>
                  <a:gd name="T25" fmla="*/ 0 h 12"/>
                  <a:gd name="T26" fmla="*/ 66 w 98"/>
                  <a:gd name="T27" fmla="*/ 1 h 12"/>
                  <a:gd name="T28" fmla="*/ 52 w 98"/>
                  <a:gd name="T29" fmla="*/ 1 h 12"/>
                  <a:gd name="T30" fmla="*/ 37 w 98"/>
                  <a:gd name="T31" fmla="*/ 1 h 12"/>
                  <a:gd name="T32" fmla="*/ 24 w 98"/>
                  <a:gd name="T33" fmla="*/ 2 h 12"/>
                  <a:gd name="T34" fmla="*/ 11 w 98"/>
                  <a:gd name="T35" fmla="*/ 2 h 12"/>
                  <a:gd name="T36" fmla="*/ 0 w 98"/>
                  <a:gd name="T37" fmla="*/ 2 h 12"/>
                  <a:gd name="T38" fmla="*/ 0 w 98"/>
                  <a:gd name="T39" fmla="*/ 2 h 12"/>
                  <a:gd name="T40" fmla="*/ 0 w 98"/>
                  <a:gd name="T41" fmla="*/ 12 h 1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8"/>
                  <a:gd name="T64" fmla="*/ 0 h 12"/>
                  <a:gd name="T65" fmla="*/ 98 w 98"/>
                  <a:gd name="T66" fmla="*/ 12 h 1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8" h="12">
                    <a:moveTo>
                      <a:pt x="0" y="12"/>
                    </a:moveTo>
                    <a:lnTo>
                      <a:pt x="0" y="12"/>
                    </a:lnTo>
                    <a:lnTo>
                      <a:pt x="11" y="12"/>
                    </a:lnTo>
                    <a:lnTo>
                      <a:pt x="24" y="12"/>
                    </a:lnTo>
                    <a:lnTo>
                      <a:pt x="37" y="11"/>
                    </a:lnTo>
                    <a:lnTo>
                      <a:pt x="52" y="11"/>
                    </a:lnTo>
                    <a:lnTo>
                      <a:pt x="66" y="11"/>
                    </a:lnTo>
                    <a:lnTo>
                      <a:pt x="79" y="10"/>
                    </a:lnTo>
                    <a:lnTo>
                      <a:pt x="90" y="10"/>
                    </a:lnTo>
                    <a:lnTo>
                      <a:pt x="98" y="10"/>
                    </a:lnTo>
                    <a:lnTo>
                      <a:pt x="98" y="0"/>
                    </a:lnTo>
                    <a:lnTo>
                      <a:pt x="90" y="0"/>
                    </a:lnTo>
                    <a:lnTo>
                      <a:pt x="79" y="0"/>
                    </a:lnTo>
                    <a:lnTo>
                      <a:pt x="66" y="1"/>
                    </a:lnTo>
                    <a:lnTo>
                      <a:pt x="52" y="1"/>
                    </a:lnTo>
                    <a:lnTo>
                      <a:pt x="37" y="1"/>
                    </a:lnTo>
                    <a:lnTo>
                      <a:pt x="24" y="2"/>
                    </a:lnTo>
                    <a:lnTo>
                      <a:pt x="11" y="2"/>
                    </a:lnTo>
                    <a:lnTo>
                      <a:pt x="0" y="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60" name="Freeform 547"/>
              <p:cNvSpPr>
                <a:spLocks/>
              </p:cNvSpPr>
              <p:nvPr/>
            </p:nvSpPr>
            <p:spPr bwMode="auto">
              <a:xfrm>
                <a:off x="3896" y="2143"/>
                <a:ext cx="56" cy="23"/>
              </a:xfrm>
              <a:custGeom>
                <a:avLst/>
                <a:gdLst>
                  <a:gd name="T0" fmla="*/ 3 w 56"/>
                  <a:gd name="T1" fmla="*/ 23 h 23"/>
                  <a:gd name="T2" fmla="*/ 3 w 56"/>
                  <a:gd name="T3" fmla="*/ 23 h 23"/>
                  <a:gd name="T4" fmla="*/ 9 w 56"/>
                  <a:gd name="T5" fmla="*/ 20 h 23"/>
                  <a:gd name="T6" fmla="*/ 15 w 56"/>
                  <a:gd name="T7" fmla="*/ 17 h 23"/>
                  <a:gd name="T8" fmla="*/ 21 w 56"/>
                  <a:gd name="T9" fmla="*/ 15 h 23"/>
                  <a:gd name="T10" fmla="*/ 27 w 56"/>
                  <a:gd name="T11" fmla="*/ 12 h 23"/>
                  <a:gd name="T12" fmla="*/ 32 w 56"/>
                  <a:gd name="T13" fmla="*/ 11 h 23"/>
                  <a:gd name="T14" fmla="*/ 39 w 56"/>
                  <a:gd name="T15" fmla="*/ 10 h 23"/>
                  <a:gd name="T16" fmla="*/ 48 w 56"/>
                  <a:gd name="T17" fmla="*/ 9 h 23"/>
                  <a:gd name="T18" fmla="*/ 56 w 56"/>
                  <a:gd name="T19" fmla="*/ 10 h 23"/>
                  <a:gd name="T20" fmla="*/ 56 w 56"/>
                  <a:gd name="T21" fmla="*/ 0 h 23"/>
                  <a:gd name="T22" fmla="*/ 48 w 56"/>
                  <a:gd name="T23" fmla="*/ 1 h 23"/>
                  <a:gd name="T24" fmla="*/ 39 w 56"/>
                  <a:gd name="T25" fmla="*/ 3 h 23"/>
                  <a:gd name="T26" fmla="*/ 32 w 56"/>
                  <a:gd name="T27" fmla="*/ 4 h 23"/>
                  <a:gd name="T28" fmla="*/ 25 w 56"/>
                  <a:gd name="T29" fmla="*/ 5 h 23"/>
                  <a:gd name="T30" fmla="*/ 19 w 56"/>
                  <a:gd name="T31" fmla="*/ 8 h 23"/>
                  <a:gd name="T32" fmla="*/ 13 w 56"/>
                  <a:gd name="T33" fmla="*/ 10 h 23"/>
                  <a:gd name="T34" fmla="*/ 6 w 56"/>
                  <a:gd name="T35" fmla="*/ 12 h 23"/>
                  <a:gd name="T36" fmla="*/ 0 w 56"/>
                  <a:gd name="T37" fmla="*/ 16 h 23"/>
                  <a:gd name="T38" fmla="*/ 0 w 56"/>
                  <a:gd name="T39" fmla="*/ 16 h 23"/>
                  <a:gd name="T40" fmla="*/ 3 w 56"/>
                  <a:gd name="T41" fmla="*/ 23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6"/>
                  <a:gd name="T64" fmla="*/ 0 h 23"/>
                  <a:gd name="T65" fmla="*/ 56 w 56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6" h="23">
                    <a:moveTo>
                      <a:pt x="3" y="23"/>
                    </a:moveTo>
                    <a:lnTo>
                      <a:pt x="3" y="23"/>
                    </a:lnTo>
                    <a:lnTo>
                      <a:pt x="9" y="20"/>
                    </a:lnTo>
                    <a:lnTo>
                      <a:pt x="15" y="17"/>
                    </a:lnTo>
                    <a:lnTo>
                      <a:pt x="21" y="15"/>
                    </a:lnTo>
                    <a:lnTo>
                      <a:pt x="27" y="12"/>
                    </a:lnTo>
                    <a:lnTo>
                      <a:pt x="32" y="11"/>
                    </a:lnTo>
                    <a:lnTo>
                      <a:pt x="39" y="10"/>
                    </a:lnTo>
                    <a:lnTo>
                      <a:pt x="48" y="9"/>
                    </a:lnTo>
                    <a:lnTo>
                      <a:pt x="56" y="10"/>
                    </a:lnTo>
                    <a:lnTo>
                      <a:pt x="56" y="0"/>
                    </a:lnTo>
                    <a:lnTo>
                      <a:pt x="48" y="1"/>
                    </a:lnTo>
                    <a:lnTo>
                      <a:pt x="39" y="3"/>
                    </a:lnTo>
                    <a:lnTo>
                      <a:pt x="32" y="4"/>
                    </a:lnTo>
                    <a:lnTo>
                      <a:pt x="25" y="5"/>
                    </a:lnTo>
                    <a:lnTo>
                      <a:pt x="19" y="8"/>
                    </a:lnTo>
                    <a:lnTo>
                      <a:pt x="13" y="10"/>
                    </a:lnTo>
                    <a:lnTo>
                      <a:pt x="6" y="12"/>
                    </a:lnTo>
                    <a:lnTo>
                      <a:pt x="0" y="16"/>
                    </a:lnTo>
                    <a:lnTo>
                      <a:pt x="3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61" name="Freeform 548"/>
              <p:cNvSpPr>
                <a:spLocks/>
              </p:cNvSpPr>
              <p:nvPr/>
            </p:nvSpPr>
            <p:spPr bwMode="auto">
              <a:xfrm>
                <a:off x="3828" y="2159"/>
                <a:ext cx="71" cy="57"/>
              </a:xfrm>
              <a:custGeom>
                <a:avLst/>
                <a:gdLst>
                  <a:gd name="T0" fmla="*/ 4 w 71"/>
                  <a:gd name="T1" fmla="*/ 48 h 57"/>
                  <a:gd name="T2" fmla="*/ 7 w 71"/>
                  <a:gd name="T3" fmla="*/ 54 h 57"/>
                  <a:gd name="T4" fmla="*/ 10 w 71"/>
                  <a:gd name="T5" fmla="*/ 50 h 57"/>
                  <a:gd name="T6" fmla="*/ 16 w 71"/>
                  <a:gd name="T7" fmla="*/ 44 h 57"/>
                  <a:gd name="T8" fmla="*/ 24 w 71"/>
                  <a:gd name="T9" fmla="*/ 38 h 57"/>
                  <a:gd name="T10" fmla="*/ 34 w 71"/>
                  <a:gd name="T11" fmla="*/ 32 h 57"/>
                  <a:gd name="T12" fmla="*/ 45 w 71"/>
                  <a:gd name="T13" fmla="*/ 25 h 57"/>
                  <a:gd name="T14" fmla="*/ 55 w 71"/>
                  <a:gd name="T15" fmla="*/ 17 h 57"/>
                  <a:gd name="T16" fmla="*/ 64 w 71"/>
                  <a:gd name="T17" fmla="*/ 12 h 57"/>
                  <a:gd name="T18" fmla="*/ 71 w 71"/>
                  <a:gd name="T19" fmla="*/ 7 h 57"/>
                  <a:gd name="T20" fmla="*/ 68 w 71"/>
                  <a:gd name="T21" fmla="*/ 0 h 57"/>
                  <a:gd name="T22" fmla="*/ 61 w 71"/>
                  <a:gd name="T23" fmla="*/ 5 h 57"/>
                  <a:gd name="T24" fmla="*/ 50 w 71"/>
                  <a:gd name="T25" fmla="*/ 10 h 57"/>
                  <a:gd name="T26" fmla="*/ 40 w 71"/>
                  <a:gd name="T27" fmla="*/ 17 h 57"/>
                  <a:gd name="T28" fmla="*/ 29 w 71"/>
                  <a:gd name="T29" fmla="*/ 25 h 57"/>
                  <a:gd name="T30" fmla="*/ 20 w 71"/>
                  <a:gd name="T31" fmla="*/ 31 h 57"/>
                  <a:gd name="T32" fmla="*/ 11 w 71"/>
                  <a:gd name="T33" fmla="*/ 39 h 57"/>
                  <a:gd name="T34" fmla="*/ 5 w 71"/>
                  <a:gd name="T35" fmla="*/ 45 h 57"/>
                  <a:gd name="T36" fmla="*/ 0 w 71"/>
                  <a:gd name="T37" fmla="*/ 51 h 57"/>
                  <a:gd name="T38" fmla="*/ 4 w 71"/>
                  <a:gd name="T39" fmla="*/ 57 h 57"/>
                  <a:gd name="T40" fmla="*/ 0 w 71"/>
                  <a:gd name="T41" fmla="*/ 51 h 57"/>
                  <a:gd name="T42" fmla="*/ 0 w 71"/>
                  <a:gd name="T43" fmla="*/ 55 h 57"/>
                  <a:gd name="T44" fmla="*/ 3 w 71"/>
                  <a:gd name="T45" fmla="*/ 56 h 57"/>
                  <a:gd name="T46" fmla="*/ 6 w 71"/>
                  <a:gd name="T47" fmla="*/ 56 h 57"/>
                  <a:gd name="T48" fmla="*/ 7 w 71"/>
                  <a:gd name="T49" fmla="*/ 54 h 57"/>
                  <a:gd name="T50" fmla="*/ 4 w 71"/>
                  <a:gd name="T51" fmla="*/ 48 h 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1"/>
                  <a:gd name="T79" fmla="*/ 0 h 57"/>
                  <a:gd name="T80" fmla="*/ 71 w 71"/>
                  <a:gd name="T81" fmla="*/ 57 h 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1" h="57">
                    <a:moveTo>
                      <a:pt x="4" y="48"/>
                    </a:moveTo>
                    <a:lnTo>
                      <a:pt x="7" y="54"/>
                    </a:lnTo>
                    <a:lnTo>
                      <a:pt x="10" y="50"/>
                    </a:lnTo>
                    <a:lnTo>
                      <a:pt x="16" y="44"/>
                    </a:lnTo>
                    <a:lnTo>
                      <a:pt x="24" y="38"/>
                    </a:lnTo>
                    <a:lnTo>
                      <a:pt x="34" y="32"/>
                    </a:lnTo>
                    <a:lnTo>
                      <a:pt x="45" y="25"/>
                    </a:lnTo>
                    <a:lnTo>
                      <a:pt x="55" y="17"/>
                    </a:lnTo>
                    <a:lnTo>
                      <a:pt x="64" y="12"/>
                    </a:lnTo>
                    <a:lnTo>
                      <a:pt x="71" y="7"/>
                    </a:lnTo>
                    <a:lnTo>
                      <a:pt x="68" y="0"/>
                    </a:lnTo>
                    <a:lnTo>
                      <a:pt x="61" y="5"/>
                    </a:lnTo>
                    <a:lnTo>
                      <a:pt x="50" y="10"/>
                    </a:lnTo>
                    <a:lnTo>
                      <a:pt x="40" y="17"/>
                    </a:lnTo>
                    <a:lnTo>
                      <a:pt x="29" y="25"/>
                    </a:lnTo>
                    <a:lnTo>
                      <a:pt x="20" y="31"/>
                    </a:lnTo>
                    <a:lnTo>
                      <a:pt x="11" y="39"/>
                    </a:lnTo>
                    <a:lnTo>
                      <a:pt x="5" y="45"/>
                    </a:lnTo>
                    <a:lnTo>
                      <a:pt x="0" y="51"/>
                    </a:lnTo>
                    <a:lnTo>
                      <a:pt x="4" y="57"/>
                    </a:lnTo>
                    <a:lnTo>
                      <a:pt x="0" y="51"/>
                    </a:lnTo>
                    <a:lnTo>
                      <a:pt x="0" y="55"/>
                    </a:lnTo>
                    <a:lnTo>
                      <a:pt x="3" y="56"/>
                    </a:lnTo>
                    <a:lnTo>
                      <a:pt x="6" y="56"/>
                    </a:lnTo>
                    <a:lnTo>
                      <a:pt x="7" y="54"/>
                    </a:lnTo>
                    <a:lnTo>
                      <a:pt x="4" y="4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62" name="Freeform 549"/>
              <p:cNvSpPr>
                <a:spLocks/>
              </p:cNvSpPr>
              <p:nvPr/>
            </p:nvSpPr>
            <p:spPr bwMode="auto">
              <a:xfrm>
                <a:off x="3832" y="2203"/>
                <a:ext cx="47" cy="13"/>
              </a:xfrm>
              <a:custGeom>
                <a:avLst/>
                <a:gdLst>
                  <a:gd name="T0" fmla="*/ 45 w 47"/>
                  <a:gd name="T1" fmla="*/ 0 h 13"/>
                  <a:gd name="T2" fmla="*/ 45 w 47"/>
                  <a:gd name="T3" fmla="*/ 0 h 13"/>
                  <a:gd name="T4" fmla="*/ 41 w 47"/>
                  <a:gd name="T5" fmla="*/ 1 h 13"/>
                  <a:gd name="T6" fmla="*/ 36 w 47"/>
                  <a:gd name="T7" fmla="*/ 2 h 13"/>
                  <a:gd name="T8" fmla="*/ 30 w 47"/>
                  <a:gd name="T9" fmla="*/ 4 h 13"/>
                  <a:gd name="T10" fmla="*/ 25 w 47"/>
                  <a:gd name="T11" fmla="*/ 4 h 13"/>
                  <a:gd name="T12" fmla="*/ 19 w 47"/>
                  <a:gd name="T13" fmla="*/ 5 h 13"/>
                  <a:gd name="T14" fmla="*/ 13 w 47"/>
                  <a:gd name="T15" fmla="*/ 4 h 13"/>
                  <a:gd name="T16" fmla="*/ 6 w 47"/>
                  <a:gd name="T17" fmla="*/ 4 h 13"/>
                  <a:gd name="T18" fmla="*/ 0 w 47"/>
                  <a:gd name="T19" fmla="*/ 4 h 13"/>
                  <a:gd name="T20" fmla="*/ 0 w 47"/>
                  <a:gd name="T21" fmla="*/ 13 h 13"/>
                  <a:gd name="T22" fmla="*/ 6 w 47"/>
                  <a:gd name="T23" fmla="*/ 13 h 13"/>
                  <a:gd name="T24" fmla="*/ 13 w 47"/>
                  <a:gd name="T25" fmla="*/ 13 h 13"/>
                  <a:gd name="T26" fmla="*/ 19 w 47"/>
                  <a:gd name="T27" fmla="*/ 12 h 13"/>
                  <a:gd name="T28" fmla="*/ 25 w 47"/>
                  <a:gd name="T29" fmla="*/ 11 h 13"/>
                  <a:gd name="T30" fmla="*/ 30 w 47"/>
                  <a:gd name="T31" fmla="*/ 11 h 13"/>
                  <a:gd name="T32" fmla="*/ 36 w 47"/>
                  <a:gd name="T33" fmla="*/ 10 h 13"/>
                  <a:gd name="T34" fmla="*/ 41 w 47"/>
                  <a:gd name="T35" fmla="*/ 9 h 13"/>
                  <a:gd name="T36" fmla="*/ 47 w 47"/>
                  <a:gd name="T37" fmla="*/ 7 h 13"/>
                  <a:gd name="T38" fmla="*/ 47 w 47"/>
                  <a:gd name="T39" fmla="*/ 7 h 13"/>
                  <a:gd name="T40" fmla="*/ 45 w 47"/>
                  <a:gd name="T41" fmla="*/ 0 h 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7"/>
                  <a:gd name="T64" fmla="*/ 0 h 13"/>
                  <a:gd name="T65" fmla="*/ 47 w 47"/>
                  <a:gd name="T66" fmla="*/ 13 h 1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7" h="13">
                    <a:moveTo>
                      <a:pt x="45" y="0"/>
                    </a:moveTo>
                    <a:lnTo>
                      <a:pt x="45" y="0"/>
                    </a:lnTo>
                    <a:lnTo>
                      <a:pt x="41" y="1"/>
                    </a:lnTo>
                    <a:lnTo>
                      <a:pt x="36" y="2"/>
                    </a:lnTo>
                    <a:lnTo>
                      <a:pt x="30" y="4"/>
                    </a:lnTo>
                    <a:lnTo>
                      <a:pt x="25" y="4"/>
                    </a:lnTo>
                    <a:lnTo>
                      <a:pt x="19" y="5"/>
                    </a:lnTo>
                    <a:lnTo>
                      <a:pt x="13" y="4"/>
                    </a:lnTo>
                    <a:lnTo>
                      <a:pt x="6" y="4"/>
                    </a:lnTo>
                    <a:lnTo>
                      <a:pt x="0" y="4"/>
                    </a:lnTo>
                    <a:lnTo>
                      <a:pt x="0" y="13"/>
                    </a:lnTo>
                    <a:lnTo>
                      <a:pt x="6" y="13"/>
                    </a:lnTo>
                    <a:lnTo>
                      <a:pt x="13" y="13"/>
                    </a:lnTo>
                    <a:lnTo>
                      <a:pt x="19" y="12"/>
                    </a:lnTo>
                    <a:lnTo>
                      <a:pt x="25" y="11"/>
                    </a:lnTo>
                    <a:lnTo>
                      <a:pt x="30" y="11"/>
                    </a:lnTo>
                    <a:lnTo>
                      <a:pt x="36" y="10"/>
                    </a:lnTo>
                    <a:lnTo>
                      <a:pt x="41" y="9"/>
                    </a:lnTo>
                    <a:lnTo>
                      <a:pt x="47" y="7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63" name="Freeform 550"/>
              <p:cNvSpPr>
                <a:spLocks/>
              </p:cNvSpPr>
              <p:nvPr/>
            </p:nvSpPr>
            <p:spPr bwMode="auto">
              <a:xfrm>
                <a:off x="3877" y="2199"/>
                <a:ext cx="52" cy="17"/>
              </a:xfrm>
              <a:custGeom>
                <a:avLst/>
                <a:gdLst>
                  <a:gd name="T0" fmla="*/ 52 w 52"/>
                  <a:gd name="T1" fmla="*/ 10 h 17"/>
                  <a:gd name="T2" fmla="*/ 52 w 52"/>
                  <a:gd name="T3" fmla="*/ 10 h 17"/>
                  <a:gd name="T4" fmla="*/ 45 w 52"/>
                  <a:gd name="T5" fmla="*/ 6 h 17"/>
                  <a:gd name="T6" fmla="*/ 39 w 52"/>
                  <a:gd name="T7" fmla="*/ 4 h 17"/>
                  <a:gd name="T8" fmla="*/ 30 w 52"/>
                  <a:gd name="T9" fmla="*/ 2 h 17"/>
                  <a:gd name="T10" fmla="*/ 24 w 52"/>
                  <a:gd name="T11" fmla="*/ 0 h 17"/>
                  <a:gd name="T12" fmla="*/ 18 w 52"/>
                  <a:gd name="T13" fmla="*/ 0 h 17"/>
                  <a:gd name="T14" fmla="*/ 12 w 52"/>
                  <a:gd name="T15" fmla="*/ 2 h 17"/>
                  <a:gd name="T16" fmla="*/ 6 w 52"/>
                  <a:gd name="T17" fmla="*/ 3 h 17"/>
                  <a:gd name="T18" fmla="*/ 0 w 52"/>
                  <a:gd name="T19" fmla="*/ 4 h 17"/>
                  <a:gd name="T20" fmla="*/ 2 w 52"/>
                  <a:gd name="T21" fmla="*/ 11 h 17"/>
                  <a:gd name="T22" fmla="*/ 6 w 52"/>
                  <a:gd name="T23" fmla="*/ 10 h 17"/>
                  <a:gd name="T24" fmla="*/ 12 w 52"/>
                  <a:gd name="T25" fmla="*/ 9 h 17"/>
                  <a:gd name="T26" fmla="*/ 18 w 52"/>
                  <a:gd name="T27" fmla="*/ 10 h 17"/>
                  <a:gd name="T28" fmla="*/ 24 w 52"/>
                  <a:gd name="T29" fmla="*/ 10 h 17"/>
                  <a:gd name="T30" fmla="*/ 30 w 52"/>
                  <a:gd name="T31" fmla="*/ 9 h 17"/>
                  <a:gd name="T32" fmla="*/ 36 w 52"/>
                  <a:gd name="T33" fmla="*/ 11 h 17"/>
                  <a:gd name="T34" fmla="*/ 43 w 52"/>
                  <a:gd name="T35" fmla="*/ 14 h 17"/>
                  <a:gd name="T36" fmla="*/ 47 w 52"/>
                  <a:gd name="T37" fmla="*/ 17 h 17"/>
                  <a:gd name="T38" fmla="*/ 47 w 52"/>
                  <a:gd name="T39" fmla="*/ 17 h 17"/>
                  <a:gd name="T40" fmla="*/ 52 w 52"/>
                  <a:gd name="T41" fmla="*/ 10 h 1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2"/>
                  <a:gd name="T64" fmla="*/ 0 h 17"/>
                  <a:gd name="T65" fmla="*/ 52 w 52"/>
                  <a:gd name="T66" fmla="*/ 17 h 1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2" h="17">
                    <a:moveTo>
                      <a:pt x="52" y="10"/>
                    </a:moveTo>
                    <a:lnTo>
                      <a:pt x="52" y="10"/>
                    </a:lnTo>
                    <a:lnTo>
                      <a:pt x="45" y="6"/>
                    </a:lnTo>
                    <a:lnTo>
                      <a:pt x="39" y="4"/>
                    </a:lnTo>
                    <a:lnTo>
                      <a:pt x="30" y="2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6" y="3"/>
                    </a:lnTo>
                    <a:lnTo>
                      <a:pt x="0" y="4"/>
                    </a:lnTo>
                    <a:lnTo>
                      <a:pt x="2" y="11"/>
                    </a:lnTo>
                    <a:lnTo>
                      <a:pt x="6" y="10"/>
                    </a:lnTo>
                    <a:lnTo>
                      <a:pt x="12" y="9"/>
                    </a:lnTo>
                    <a:lnTo>
                      <a:pt x="18" y="10"/>
                    </a:lnTo>
                    <a:lnTo>
                      <a:pt x="24" y="10"/>
                    </a:lnTo>
                    <a:lnTo>
                      <a:pt x="30" y="9"/>
                    </a:lnTo>
                    <a:lnTo>
                      <a:pt x="36" y="11"/>
                    </a:lnTo>
                    <a:lnTo>
                      <a:pt x="43" y="14"/>
                    </a:lnTo>
                    <a:lnTo>
                      <a:pt x="47" y="17"/>
                    </a:lnTo>
                    <a:lnTo>
                      <a:pt x="5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64" name="Freeform 551"/>
              <p:cNvSpPr>
                <a:spLocks/>
              </p:cNvSpPr>
              <p:nvPr/>
            </p:nvSpPr>
            <p:spPr bwMode="auto">
              <a:xfrm>
                <a:off x="3898" y="2209"/>
                <a:ext cx="37" cy="40"/>
              </a:xfrm>
              <a:custGeom>
                <a:avLst/>
                <a:gdLst>
                  <a:gd name="T0" fmla="*/ 2 w 37"/>
                  <a:gd name="T1" fmla="*/ 40 h 40"/>
                  <a:gd name="T2" fmla="*/ 2 w 37"/>
                  <a:gd name="T3" fmla="*/ 40 h 40"/>
                  <a:gd name="T4" fmla="*/ 7 w 37"/>
                  <a:gd name="T5" fmla="*/ 38 h 40"/>
                  <a:gd name="T6" fmla="*/ 13 w 37"/>
                  <a:gd name="T7" fmla="*/ 35 h 40"/>
                  <a:gd name="T8" fmla="*/ 22 w 37"/>
                  <a:gd name="T9" fmla="*/ 32 h 40"/>
                  <a:gd name="T10" fmla="*/ 28 w 37"/>
                  <a:gd name="T11" fmla="*/ 27 h 40"/>
                  <a:gd name="T12" fmla="*/ 34 w 37"/>
                  <a:gd name="T13" fmla="*/ 22 h 40"/>
                  <a:gd name="T14" fmla="*/ 37 w 37"/>
                  <a:gd name="T15" fmla="*/ 15 h 40"/>
                  <a:gd name="T16" fmla="*/ 37 w 37"/>
                  <a:gd name="T17" fmla="*/ 7 h 40"/>
                  <a:gd name="T18" fmla="*/ 31 w 37"/>
                  <a:gd name="T19" fmla="*/ 0 h 40"/>
                  <a:gd name="T20" fmla="*/ 26 w 37"/>
                  <a:gd name="T21" fmla="*/ 7 h 40"/>
                  <a:gd name="T22" fmla="*/ 30 w 37"/>
                  <a:gd name="T23" fmla="*/ 10 h 40"/>
                  <a:gd name="T24" fmla="*/ 30 w 37"/>
                  <a:gd name="T25" fmla="*/ 12 h 40"/>
                  <a:gd name="T26" fmla="*/ 26 w 37"/>
                  <a:gd name="T27" fmla="*/ 17 h 40"/>
                  <a:gd name="T28" fmla="*/ 23 w 37"/>
                  <a:gd name="T29" fmla="*/ 20 h 40"/>
                  <a:gd name="T30" fmla="*/ 17 w 37"/>
                  <a:gd name="T31" fmla="*/ 25 h 40"/>
                  <a:gd name="T32" fmla="*/ 11 w 37"/>
                  <a:gd name="T33" fmla="*/ 28 h 40"/>
                  <a:gd name="T34" fmla="*/ 4 w 37"/>
                  <a:gd name="T35" fmla="*/ 31 h 40"/>
                  <a:gd name="T36" fmla="*/ 0 w 37"/>
                  <a:gd name="T37" fmla="*/ 33 h 40"/>
                  <a:gd name="T38" fmla="*/ 0 w 37"/>
                  <a:gd name="T39" fmla="*/ 33 h 40"/>
                  <a:gd name="T40" fmla="*/ 2 w 37"/>
                  <a:gd name="T41" fmla="*/ 40 h 4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7"/>
                  <a:gd name="T64" fmla="*/ 0 h 40"/>
                  <a:gd name="T65" fmla="*/ 37 w 37"/>
                  <a:gd name="T66" fmla="*/ 40 h 4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7" h="40">
                    <a:moveTo>
                      <a:pt x="2" y="40"/>
                    </a:moveTo>
                    <a:lnTo>
                      <a:pt x="2" y="40"/>
                    </a:lnTo>
                    <a:lnTo>
                      <a:pt x="7" y="38"/>
                    </a:lnTo>
                    <a:lnTo>
                      <a:pt x="13" y="35"/>
                    </a:lnTo>
                    <a:lnTo>
                      <a:pt x="22" y="32"/>
                    </a:lnTo>
                    <a:lnTo>
                      <a:pt x="28" y="27"/>
                    </a:lnTo>
                    <a:lnTo>
                      <a:pt x="34" y="22"/>
                    </a:lnTo>
                    <a:lnTo>
                      <a:pt x="37" y="15"/>
                    </a:lnTo>
                    <a:lnTo>
                      <a:pt x="37" y="7"/>
                    </a:lnTo>
                    <a:lnTo>
                      <a:pt x="31" y="0"/>
                    </a:lnTo>
                    <a:lnTo>
                      <a:pt x="26" y="7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26" y="17"/>
                    </a:lnTo>
                    <a:lnTo>
                      <a:pt x="23" y="20"/>
                    </a:lnTo>
                    <a:lnTo>
                      <a:pt x="17" y="25"/>
                    </a:lnTo>
                    <a:lnTo>
                      <a:pt x="11" y="28"/>
                    </a:lnTo>
                    <a:lnTo>
                      <a:pt x="4" y="31"/>
                    </a:lnTo>
                    <a:lnTo>
                      <a:pt x="0" y="33"/>
                    </a:lnTo>
                    <a:lnTo>
                      <a:pt x="2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65" name="Freeform 552"/>
              <p:cNvSpPr>
                <a:spLocks/>
              </p:cNvSpPr>
              <p:nvPr/>
            </p:nvSpPr>
            <p:spPr bwMode="auto">
              <a:xfrm>
                <a:off x="3852" y="2242"/>
                <a:ext cx="48" cy="23"/>
              </a:xfrm>
              <a:custGeom>
                <a:avLst/>
                <a:gdLst>
                  <a:gd name="T0" fmla="*/ 0 w 48"/>
                  <a:gd name="T1" fmla="*/ 23 h 23"/>
                  <a:gd name="T2" fmla="*/ 0 w 48"/>
                  <a:gd name="T3" fmla="*/ 23 h 23"/>
                  <a:gd name="T4" fmla="*/ 7 w 48"/>
                  <a:gd name="T5" fmla="*/ 22 h 23"/>
                  <a:gd name="T6" fmla="*/ 15 w 48"/>
                  <a:gd name="T7" fmla="*/ 21 h 23"/>
                  <a:gd name="T8" fmla="*/ 21 w 48"/>
                  <a:gd name="T9" fmla="*/ 18 h 23"/>
                  <a:gd name="T10" fmla="*/ 27 w 48"/>
                  <a:gd name="T11" fmla="*/ 16 h 23"/>
                  <a:gd name="T12" fmla="*/ 32 w 48"/>
                  <a:gd name="T13" fmla="*/ 15 h 23"/>
                  <a:gd name="T14" fmla="*/ 38 w 48"/>
                  <a:gd name="T15" fmla="*/ 12 h 23"/>
                  <a:gd name="T16" fmla="*/ 43 w 48"/>
                  <a:gd name="T17" fmla="*/ 10 h 23"/>
                  <a:gd name="T18" fmla="*/ 48 w 48"/>
                  <a:gd name="T19" fmla="*/ 7 h 23"/>
                  <a:gd name="T20" fmla="*/ 46 w 48"/>
                  <a:gd name="T21" fmla="*/ 0 h 23"/>
                  <a:gd name="T22" fmla="*/ 41 w 48"/>
                  <a:gd name="T23" fmla="*/ 2 h 23"/>
                  <a:gd name="T24" fmla="*/ 36 w 48"/>
                  <a:gd name="T25" fmla="*/ 5 h 23"/>
                  <a:gd name="T26" fmla="*/ 30 w 48"/>
                  <a:gd name="T27" fmla="*/ 7 h 23"/>
                  <a:gd name="T28" fmla="*/ 25 w 48"/>
                  <a:gd name="T29" fmla="*/ 9 h 23"/>
                  <a:gd name="T30" fmla="*/ 19 w 48"/>
                  <a:gd name="T31" fmla="*/ 11 h 23"/>
                  <a:gd name="T32" fmla="*/ 13 w 48"/>
                  <a:gd name="T33" fmla="*/ 13 h 23"/>
                  <a:gd name="T34" fmla="*/ 7 w 48"/>
                  <a:gd name="T35" fmla="*/ 15 h 23"/>
                  <a:gd name="T36" fmla="*/ 0 w 48"/>
                  <a:gd name="T37" fmla="*/ 13 h 23"/>
                  <a:gd name="T38" fmla="*/ 0 w 48"/>
                  <a:gd name="T39" fmla="*/ 13 h 23"/>
                  <a:gd name="T40" fmla="*/ 0 w 48"/>
                  <a:gd name="T41" fmla="*/ 23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8"/>
                  <a:gd name="T64" fmla="*/ 0 h 23"/>
                  <a:gd name="T65" fmla="*/ 48 w 48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8" h="23">
                    <a:moveTo>
                      <a:pt x="0" y="23"/>
                    </a:moveTo>
                    <a:lnTo>
                      <a:pt x="0" y="23"/>
                    </a:lnTo>
                    <a:lnTo>
                      <a:pt x="7" y="22"/>
                    </a:lnTo>
                    <a:lnTo>
                      <a:pt x="15" y="21"/>
                    </a:lnTo>
                    <a:lnTo>
                      <a:pt x="21" y="18"/>
                    </a:lnTo>
                    <a:lnTo>
                      <a:pt x="27" y="16"/>
                    </a:lnTo>
                    <a:lnTo>
                      <a:pt x="32" y="15"/>
                    </a:lnTo>
                    <a:lnTo>
                      <a:pt x="38" y="12"/>
                    </a:lnTo>
                    <a:lnTo>
                      <a:pt x="43" y="10"/>
                    </a:lnTo>
                    <a:lnTo>
                      <a:pt x="48" y="7"/>
                    </a:lnTo>
                    <a:lnTo>
                      <a:pt x="46" y="0"/>
                    </a:lnTo>
                    <a:lnTo>
                      <a:pt x="41" y="2"/>
                    </a:lnTo>
                    <a:lnTo>
                      <a:pt x="36" y="5"/>
                    </a:lnTo>
                    <a:lnTo>
                      <a:pt x="30" y="7"/>
                    </a:lnTo>
                    <a:lnTo>
                      <a:pt x="25" y="9"/>
                    </a:lnTo>
                    <a:lnTo>
                      <a:pt x="19" y="11"/>
                    </a:lnTo>
                    <a:lnTo>
                      <a:pt x="13" y="13"/>
                    </a:lnTo>
                    <a:lnTo>
                      <a:pt x="7" y="15"/>
                    </a:lnTo>
                    <a:lnTo>
                      <a:pt x="0" y="1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66" name="Freeform 553"/>
              <p:cNvSpPr>
                <a:spLocks/>
              </p:cNvSpPr>
              <p:nvPr/>
            </p:nvSpPr>
            <p:spPr bwMode="auto">
              <a:xfrm>
                <a:off x="3805" y="2255"/>
                <a:ext cx="47" cy="16"/>
              </a:xfrm>
              <a:custGeom>
                <a:avLst/>
                <a:gdLst>
                  <a:gd name="T0" fmla="*/ 1 w 47"/>
                  <a:gd name="T1" fmla="*/ 16 h 16"/>
                  <a:gd name="T2" fmla="*/ 2 w 47"/>
                  <a:gd name="T3" fmla="*/ 16 h 16"/>
                  <a:gd name="T4" fmla="*/ 6 w 47"/>
                  <a:gd name="T5" fmla="*/ 15 h 16"/>
                  <a:gd name="T6" fmla="*/ 10 w 47"/>
                  <a:gd name="T7" fmla="*/ 14 h 16"/>
                  <a:gd name="T8" fmla="*/ 15 w 47"/>
                  <a:gd name="T9" fmla="*/ 13 h 16"/>
                  <a:gd name="T10" fmla="*/ 21 w 47"/>
                  <a:gd name="T11" fmla="*/ 11 h 16"/>
                  <a:gd name="T12" fmla="*/ 27 w 47"/>
                  <a:gd name="T13" fmla="*/ 10 h 16"/>
                  <a:gd name="T14" fmla="*/ 33 w 47"/>
                  <a:gd name="T15" fmla="*/ 10 h 16"/>
                  <a:gd name="T16" fmla="*/ 40 w 47"/>
                  <a:gd name="T17" fmla="*/ 9 h 16"/>
                  <a:gd name="T18" fmla="*/ 47 w 47"/>
                  <a:gd name="T19" fmla="*/ 10 h 16"/>
                  <a:gd name="T20" fmla="*/ 47 w 47"/>
                  <a:gd name="T21" fmla="*/ 0 h 16"/>
                  <a:gd name="T22" fmla="*/ 40 w 47"/>
                  <a:gd name="T23" fmla="*/ 2 h 16"/>
                  <a:gd name="T24" fmla="*/ 33 w 47"/>
                  <a:gd name="T25" fmla="*/ 3 h 16"/>
                  <a:gd name="T26" fmla="*/ 27 w 47"/>
                  <a:gd name="T27" fmla="*/ 3 h 16"/>
                  <a:gd name="T28" fmla="*/ 21 w 47"/>
                  <a:gd name="T29" fmla="*/ 4 h 16"/>
                  <a:gd name="T30" fmla="*/ 15 w 47"/>
                  <a:gd name="T31" fmla="*/ 5 h 16"/>
                  <a:gd name="T32" fmla="*/ 10 w 47"/>
                  <a:gd name="T33" fmla="*/ 7 h 16"/>
                  <a:gd name="T34" fmla="*/ 4 w 47"/>
                  <a:gd name="T35" fmla="*/ 8 h 16"/>
                  <a:gd name="T36" fmla="*/ 0 w 47"/>
                  <a:gd name="T37" fmla="*/ 9 h 16"/>
                  <a:gd name="T38" fmla="*/ 1 w 47"/>
                  <a:gd name="T39" fmla="*/ 9 h 16"/>
                  <a:gd name="T40" fmla="*/ 1 w 47"/>
                  <a:gd name="T41" fmla="*/ 16 h 1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7"/>
                  <a:gd name="T64" fmla="*/ 0 h 16"/>
                  <a:gd name="T65" fmla="*/ 47 w 47"/>
                  <a:gd name="T66" fmla="*/ 16 h 1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7" h="16">
                    <a:moveTo>
                      <a:pt x="1" y="16"/>
                    </a:moveTo>
                    <a:lnTo>
                      <a:pt x="2" y="16"/>
                    </a:lnTo>
                    <a:lnTo>
                      <a:pt x="6" y="15"/>
                    </a:lnTo>
                    <a:lnTo>
                      <a:pt x="10" y="14"/>
                    </a:lnTo>
                    <a:lnTo>
                      <a:pt x="15" y="13"/>
                    </a:lnTo>
                    <a:lnTo>
                      <a:pt x="21" y="11"/>
                    </a:lnTo>
                    <a:lnTo>
                      <a:pt x="27" y="10"/>
                    </a:lnTo>
                    <a:lnTo>
                      <a:pt x="33" y="10"/>
                    </a:lnTo>
                    <a:lnTo>
                      <a:pt x="40" y="9"/>
                    </a:lnTo>
                    <a:lnTo>
                      <a:pt x="47" y="10"/>
                    </a:lnTo>
                    <a:lnTo>
                      <a:pt x="47" y="0"/>
                    </a:lnTo>
                    <a:lnTo>
                      <a:pt x="40" y="2"/>
                    </a:lnTo>
                    <a:lnTo>
                      <a:pt x="33" y="3"/>
                    </a:lnTo>
                    <a:lnTo>
                      <a:pt x="27" y="3"/>
                    </a:lnTo>
                    <a:lnTo>
                      <a:pt x="21" y="4"/>
                    </a:lnTo>
                    <a:lnTo>
                      <a:pt x="15" y="5"/>
                    </a:lnTo>
                    <a:lnTo>
                      <a:pt x="10" y="7"/>
                    </a:lnTo>
                    <a:lnTo>
                      <a:pt x="4" y="8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1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67" name="Freeform 554"/>
              <p:cNvSpPr>
                <a:spLocks/>
              </p:cNvSpPr>
              <p:nvPr/>
            </p:nvSpPr>
            <p:spPr bwMode="auto">
              <a:xfrm>
                <a:off x="3752" y="2264"/>
                <a:ext cx="54" cy="18"/>
              </a:xfrm>
              <a:custGeom>
                <a:avLst/>
                <a:gdLst>
                  <a:gd name="T0" fmla="*/ 0 w 54"/>
                  <a:gd name="T1" fmla="*/ 18 h 18"/>
                  <a:gd name="T2" fmla="*/ 0 w 54"/>
                  <a:gd name="T3" fmla="*/ 18 h 18"/>
                  <a:gd name="T4" fmla="*/ 9 w 54"/>
                  <a:gd name="T5" fmla="*/ 17 h 18"/>
                  <a:gd name="T6" fmla="*/ 18 w 54"/>
                  <a:gd name="T7" fmla="*/ 16 h 18"/>
                  <a:gd name="T8" fmla="*/ 25 w 54"/>
                  <a:gd name="T9" fmla="*/ 15 h 18"/>
                  <a:gd name="T10" fmla="*/ 33 w 54"/>
                  <a:gd name="T11" fmla="*/ 13 h 18"/>
                  <a:gd name="T12" fmla="*/ 40 w 54"/>
                  <a:gd name="T13" fmla="*/ 11 h 18"/>
                  <a:gd name="T14" fmla="*/ 44 w 54"/>
                  <a:gd name="T15" fmla="*/ 10 h 18"/>
                  <a:gd name="T16" fmla="*/ 49 w 54"/>
                  <a:gd name="T17" fmla="*/ 9 h 18"/>
                  <a:gd name="T18" fmla="*/ 54 w 54"/>
                  <a:gd name="T19" fmla="*/ 7 h 18"/>
                  <a:gd name="T20" fmla="*/ 54 w 54"/>
                  <a:gd name="T21" fmla="*/ 0 h 18"/>
                  <a:gd name="T22" fmla="*/ 49 w 54"/>
                  <a:gd name="T23" fmla="*/ 1 h 18"/>
                  <a:gd name="T24" fmla="*/ 44 w 54"/>
                  <a:gd name="T25" fmla="*/ 2 h 18"/>
                  <a:gd name="T26" fmla="*/ 37 w 54"/>
                  <a:gd name="T27" fmla="*/ 4 h 18"/>
                  <a:gd name="T28" fmla="*/ 31 w 54"/>
                  <a:gd name="T29" fmla="*/ 6 h 18"/>
                  <a:gd name="T30" fmla="*/ 25 w 54"/>
                  <a:gd name="T31" fmla="*/ 7 h 18"/>
                  <a:gd name="T32" fmla="*/ 18 w 54"/>
                  <a:gd name="T33" fmla="*/ 9 h 18"/>
                  <a:gd name="T34" fmla="*/ 9 w 54"/>
                  <a:gd name="T35" fmla="*/ 10 h 18"/>
                  <a:gd name="T36" fmla="*/ 0 w 54"/>
                  <a:gd name="T37" fmla="*/ 9 h 18"/>
                  <a:gd name="T38" fmla="*/ 0 w 54"/>
                  <a:gd name="T39" fmla="*/ 9 h 18"/>
                  <a:gd name="T40" fmla="*/ 0 w 54"/>
                  <a:gd name="T41" fmla="*/ 18 h 1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4"/>
                  <a:gd name="T64" fmla="*/ 0 h 18"/>
                  <a:gd name="T65" fmla="*/ 54 w 54"/>
                  <a:gd name="T66" fmla="*/ 18 h 1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4" h="18">
                    <a:moveTo>
                      <a:pt x="0" y="18"/>
                    </a:moveTo>
                    <a:lnTo>
                      <a:pt x="0" y="18"/>
                    </a:lnTo>
                    <a:lnTo>
                      <a:pt x="9" y="17"/>
                    </a:lnTo>
                    <a:lnTo>
                      <a:pt x="18" y="16"/>
                    </a:lnTo>
                    <a:lnTo>
                      <a:pt x="25" y="15"/>
                    </a:lnTo>
                    <a:lnTo>
                      <a:pt x="33" y="13"/>
                    </a:lnTo>
                    <a:lnTo>
                      <a:pt x="40" y="11"/>
                    </a:lnTo>
                    <a:lnTo>
                      <a:pt x="44" y="10"/>
                    </a:lnTo>
                    <a:lnTo>
                      <a:pt x="49" y="9"/>
                    </a:lnTo>
                    <a:lnTo>
                      <a:pt x="54" y="7"/>
                    </a:lnTo>
                    <a:lnTo>
                      <a:pt x="54" y="0"/>
                    </a:lnTo>
                    <a:lnTo>
                      <a:pt x="49" y="1"/>
                    </a:lnTo>
                    <a:lnTo>
                      <a:pt x="44" y="2"/>
                    </a:lnTo>
                    <a:lnTo>
                      <a:pt x="37" y="4"/>
                    </a:lnTo>
                    <a:lnTo>
                      <a:pt x="31" y="6"/>
                    </a:lnTo>
                    <a:lnTo>
                      <a:pt x="25" y="7"/>
                    </a:lnTo>
                    <a:lnTo>
                      <a:pt x="18" y="9"/>
                    </a:lnTo>
                    <a:lnTo>
                      <a:pt x="9" y="10"/>
                    </a:lnTo>
                    <a:lnTo>
                      <a:pt x="0" y="9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68" name="Freeform 555"/>
              <p:cNvSpPr>
                <a:spLocks/>
              </p:cNvSpPr>
              <p:nvPr/>
            </p:nvSpPr>
            <p:spPr bwMode="auto">
              <a:xfrm>
                <a:off x="3627" y="2263"/>
                <a:ext cx="125" cy="19"/>
              </a:xfrm>
              <a:custGeom>
                <a:avLst/>
                <a:gdLst>
                  <a:gd name="T0" fmla="*/ 0 w 125"/>
                  <a:gd name="T1" fmla="*/ 7 h 19"/>
                  <a:gd name="T2" fmla="*/ 0 w 125"/>
                  <a:gd name="T3" fmla="*/ 7 h 19"/>
                  <a:gd name="T4" fmla="*/ 11 w 125"/>
                  <a:gd name="T5" fmla="*/ 10 h 19"/>
                  <a:gd name="T6" fmla="*/ 27 w 125"/>
                  <a:gd name="T7" fmla="*/ 11 h 19"/>
                  <a:gd name="T8" fmla="*/ 44 w 125"/>
                  <a:gd name="T9" fmla="*/ 13 h 19"/>
                  <a:gd name="T10" fmla="*/ 62 w 125"/>
                  <a:gd name="T11" fmla="*/ 14 h 19"/>
                  <a:gd name="T12" fmla="*/ 80 w 125"/>
                  <a:gd name="T13" fmla="*/ 16 h 19"/>
                  <a:gd name="T14" fmla="*/ 99 w 125"/>
                  <a:gd name="T15" fmla="*/ 17 h 19"/>
                  <a:gd name="T16" fmla="*/ 113 w 125"/>
                  <a:gd name="T17" fmla="*/ 19 h 19"/>
                  <a:gd name="T18" fmla="*/ 125 w 125"/>
                  <a:gd name="T19" fmla="*/ 19 h 19"/>
                  <a:gd name="T20" fmla="*/ 125 w 125"/>
                  <a:gd name="T21" fmla="*/ 10 h 19"/>
                  <a:gd name="T22" fmla="*/ 113 w 125"/>
                  <a:gd name="T23" fmla="*/ 10 h 19"/>
                  <a:gd name="T24" fmla="*/ 99 w 125"/>
                  <a:gd name="T25" fmla="*/ 10 h 19"/>
                  <a:gd name="T26" fmla="*/ 80 w 125"/>
                  <a:gd name="T27" fmla="*/ 8 h 19"/>
                  <a:gd name="T28" fmla="*/ 62 w 125"/>
                  <a:gd name="T29" fmla="*/ 7 h 19"/>
                  <a:gd name="T30" fmla="*/ 44 w 125"/>
                  <a:gd name="T31" fmla="*/ 6 h 19"/>
                  <a:gd name="T32" fmla="*/ 27 w 125"/>
                  <a:gd name="T33" fmla="*/ 3 h 19"/>
                  <a:gd name="T34" fmla="*/ 11 w 125"/>
                  <a:gd name="T35" fmla="*/ 2 h 19"/>
                  <a:gd name="T36" fmla="*/ 0 w 125"/>
                  <a:gd name="T37" fmla="*/ 0 h 19"/>
                  <a:gd name="T38" fmla="*/ 0 w 125"/>
                  <a:gd name="T39" fmla="*/ 0 h 19"/>
                  <a:gd name="T40" fmla="*/ 0 w 125"/>
                  <a:gd name="T41" fmla="*/ 7 h 1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25"/>
                  <a:gd name="T64" fmla="*/ 0 h 19"/>
                  <a:gd name="T65" fmla="*/ 125 w 125"/>
                  <a:gd name="T66" fmla="*/ 19 h 1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25" h="19">
                    <a:moveTo>
                      <a:pt x="0" y="7"/>
                    </a:moveTo>
                    <a:lnTo>
                      <a:pt x="0" y="7"/>
                    </a:lnTo>
                    <a:lnTo>
                      <a:pt x="11" y="10"/>
                    </a:lnTo>
                    <a:lnTo>
                      <a:pt x="27" y="11"/>
                    </a:lnTo>
                    <a:lnTo>
                      <a:pt x="44" y="13"/>
                    </a:lnTo>
                    <a:lnTo>
                      <a:pt x="62" y="14"/>
                    </a:lnTo>
                    <a:lnTo>
                      <a:pt x="80" y="16"/>
                    </a:lnTo>
                    <a:lnTo>
                      <a:pt x="99" y="17"/>
                    </a:lnTo>
                    <a:lnTo>
                      <a:pt x="113" y="19"/>
                    </a:lnTo>
                    <a:lnTo>
                      <a:pt x="125" y="19"/>
                    </a:lnTo>
                    <a:lnTo>
                      <a:pt x="125" y="10"/>
                    </a:lnTo>
                    <a:lnTo>
                      <a:pt x="113" y="10"/>
                    </a:lnTo>
                    <a:lnTo>
                      <a:pt x="99" y="10"/>
                    </a:lnTo>
                    <a:lnTo>
                      <a:pt x="80" y="8"/>
                    </a:lnTo>
                    <a:lnTo>
                      <a:pt x="62" y="7"/>
                    </a:lnTo>
                    <a:lnTo>
                      <a:pt x="44" y="6"/>
                    </a:lnTo>
                    <a:lnTo>
                      <a:pt x="27" y="3"/>
                    </a:lnTo>
                    <a:lnTo>
                      <a:pt x="11" y="2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69" name="Freeform 556"/>
              <p:cNvSpPr>
                <a:spLocks/>
              </p:cNvSpPr>
              <p:nvPr/>
            </p:nvSpPr>
            <p:spPr bwMode="auto">
              <a:xfrm>
                <a:off x="3557" y="2262"/>
                <a:ext cx="70" cy="26"/>
              </a:xfrm>
              <a:custGeom>
                <a:avLst/>
                <a:gdLst>
                  <a:gd name="T0" fmla="*/ 5 w 70"/>
                  <a:gd name="T1" fmla="*/ 26 h 26"/>
                  <a:gd name="T2" fmla="*/ 5 w 70"/>
                  <a:gd name="T3" fmla="*/ 26 h 26"/>
                  <a:gd name="T4" fmla="*/ 11 w 70"/>
                  <a:gd name="T5" fmla="*/ 22 h 26"/>
                  <a:gd name="T6" fmla="*/ 17 w 70"/>
                  <a:gd name="T7" fmla="*/ 17 h 26"/>
                  <a:gd name="T8" fmla="*/ 26 w 70"/>
                  <a:gd name="T9" fmla="*/ 13 h 26"/>
                  <a:gd name="T10" fmla="*/ 35 w 70"/>
                  <a:gd name="T11" fmla="*/ 11 h 26"/>
                  <a:gd name="T12" fmla="*/ 42 w 70"/>
                  <a:gd name="T13" fmla="*/ 8 h 26"/>
                  <a:gd name="T14" fmla="*/ 50 w 70"/>
                  <a:gd name="T15" fmla="*/ 7 h 26"/>
                  <a:gd name="T16" fmla="*/ 60 w 70"/>
                  <a:gd name="T17" fmla="*/ 7 h 26"/>
                  <a:gd name="T18" fmla="*/ 70 w 70"/>
                  <a:gd name="T19" fmla="*/ 8 h 26"/>
                  <a:gd name="T20" fmla="*/ 70 w 70"/>
                  <a:gd name="T21" fmla="*/ 1 h 26"/>
                  <a:gd name="T22" fmla="*/ 60 w 70"/>
                  <a:gd name="T23" fmla="*/ 0 h 26"/>
                  <a:gd name="T24" fmla="*/ 50 w 70"/>
                  <a:gd name="T25" fmla="*/ 0 h 26"/>
                  <a:gd name="T26" fmla="*/ 42 w 70"/>
                  <a:gd name="T27" fmla="*/ 1 h 26"/>
                  <a:gd name="T28" fmla="*/ 32 w 70"/>
                  <a:gd name="T29" fmla="*/ 3 h 26"/>
                  <a:gd name="T30" fmla="*/ 24 w 70"/>
                  <a:gd name="T31" fmla="*/ 6 h 26"/>
                  <a:gd name="T32" fmla="*/ 15 w 70"/>
                  <a:gd name="T33" fmla="*/ 9 h 26"/>
                  <a:gd name="T34" fmla="*/ 6 w 70"/>
                  <a:gd name="T35" fmla="*/ 14 h 26"/>
                  <a:gd name="T36" fmla="*/ 0 w 70"/>
                  <a:gd name="T37" fmla="*/ 19 h 26"/>
                  <a:gd name="T38" fmla="*/ 0 w 70"/>
                  <a:gd name="T39" fmla="*/ 19 h 26"/>
                  <a:gd name="T40" fmla="*/ 5 w 70"/>
                  <a:gd name="T41" fmla="*/ 26 h 2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0"/>
                  <a:gd name="T64" fmla="*/ 0 h 26"/>
                  <a:gd name="T65" fmla="*/ 70 w 70"/>
                  <a:gd name="T66" fmla="*/ 26 h 2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0" h="26">
                    <a:moveTo>
                      <a:pt x="5" y="26"/>
                    </a:moveTo>
                    <a:lnTo>
                      <a:pt x="5" y="26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6" y="13"/>
                    </a:lnTo>
                    <a:lnTo>
                      <a:pt x="35" y="11"/>
                    </a:lnTo>
                    <a:lnTo>
                      <a:pt x="42" y="8"/>
                    </a:lnTo>
                    <a:lnTo>
                      <a:pt x="50" y="7"/>
                    </a:lnTo>
                    <a:lnTo>
                      <a:pt x="60" y="7"/>
                    </a:lnTo>
                    <a:lnTo>
                      <a:pt x="70" y="8"/>
                    </a:lnTo>
                    <a:lnTo>
                      <a:pt x="70" y="1"/>
                    </a:lnTo>
                    <a:lnTo>
                      <a:pt x="60" y="0"/>
                    </a:lnTo>
                    <a:lnTo>
                      <a:pt x="50" y="0"/>
                    </a:lnTo>
                    <a:lnTo>
                      <a:pt x="42" y="1"/>
                    </a:lnTo>
                    <a:lnTo>
                      <a:pt x="32" y="3"/>
                    </a:lnTo>
                    <a:lnTo>
                      <a:pt x="24" y="6"/>
                    </a:lnTo>
                    <a:lnTo>
                      <a:pt x="15" y="9"/>
                    </a:lnTo>
                    <a:lnTo>
                      <a:pt x="6" y="14"/>
                    </a:lnTo>
                    <a:lnTo>
                      <a:pt x="0" y="19"/>
                    </a:lnTo>
                    <a:lnTo>
                      <a:pt x="5" y="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70" name="Freeform 557"/>
              <p:cNvSpPr>
                <a:spLocks/>
              </p:cNvSpPr>
              <p:nvPr/>
            </p:nvSpPr>
            <p:spPr bwMode="auto">
              <a:xfrm>
                <a:off x="3500" y="2281"/>
                <a:ext cx="62" cy="43"/>
              </a:xfrm>
              <a:custGeom>
                <a:avLst/>
                <a:gdLst>
                  <a:gd name="T0" fmla="*/ 1 w 62"/>
                  <a:gd name="T1" fmla="*/ 39 h 43"/>
                  <a:gd name="T2" fmla="*/ 7 w 62"/>
                  <a:gd name="T3" fmla="*/ 43 h 43"/>
                  <a:gd name="T4" fmla="*/ 13 w 62"/>
                  <a:gd name="T5" fmla="*/ 38 h 43"/>
                  <a:gd name="T6" fmla="*/ 20 w 62"/>
                  <a:gd name="T7" fmla="*/ 34 h 43"/>
                  <a:gd name="T8" fmla="*/ 27 w 62"/>
                  <a:gd name="T9" fmla="*/ 29 h 43"/>
                  <a:gd name="T10" fmla="*/ 34 w 62"/>
                  <a:gd name="T11" fmla="*/ 24 h 43"/>
                  <a:gd name="T12" fmla="*/ 43 w 62"/>
                  <a:gd name="T13" fmla="*/ 21 h 43"/>
                  <a:gd name="T14" fmla="*/ 50 w 62"/>
                  <a:gd name="T15" fmla="*/ 16 h 43"/>
                  <a:gd name="T16" fmla="*/ 56 w 62"/>
                  <a:gd name="T17" fmla="*/ 12 h 43"/>
                  <a:gd name="T18" fmla="*/ 62 w 62"/>
                  <a:gd name="T19" fmla="*/ 7 h 43"/>
                  <a:gd name="T20" fmla="*/ 57 w 62"/>
                  <a:gd name="T21" fmla="*/ 0 h 43"/>
                  <a:gd name="T22" fmla="*/ 51 w 62"/>
                  <a:gd name="T23" fmla="*/ 5 h 43"/>
                  <a:gd name="T24" fmla="*/ 45 w 62"/>
                  <a:gd name="T25" fmla="*/ 9 h 43"/>
                  <a:gd name="T26" fmla="*/ 38 w 62"/>
                  <a:gd name="T27" fmla="*/ 13 h 43"/>
                  <a:gd name="T28" fmla="*/ 32 w 62"/>
                  <a:gd name="T29" fmla="*/ 17 h 43"/>
                  <a:gd name="T30" fmla="*/ 22 w 62"/>
                  <a:gd name="T31" fmla="*/ 22 h 43"/>
                  <a:gd name="T32" fmla="*/ 15 w 62"/>
                  <a:gd name="T33" fmla="*/ 27 h 43"/>
                  <a:gd name="T34" fmla="*/ 9 w 62"/>
                  <a:gd name="T35" fmla="*/ 31 h 43"/>
                  <a:gd name="T36" fmla="*/ 2 w 62"/>
                  <a:gd name="T37" fmla="*/ 35 h 43"/>
                  <a:gd name="T38" fmla="*/ 9 w 62"/>
                  <a:gd name="T39" fmla="*/ 39 h 43"/>
                  <a:gd name="T40" fmla="*/ 2 w 62"/>
                  <a:gd name="T41" fmla="*/ 35 h 43"/>
                  <a:gd name="T42" fmla="*/ 0 w 62"/>
                  <a:gd name="T43" fmla="*/ 38 h 43"/>
                  <a:gd name="T44" fmla="*/ 1 w 62"/>
                  <a:gd name="T45" fmla="*/ 40 h 43"/>
                  <a:gd name="T46" fmla="*/ 4 w 62"/>
                  <a:gd name="T47" fmla="*/ 43 h 43"/>
                  <a:gd name="T48" fmla="*/ 7 w 62"/>
                  <a:gd name="T49" fmla="*/ 43 h 43"/>
                  <a:gd name="T50" fmla="*/ 1 w 62"/>
                  <a:gd name="T51" fmla="*/ 39 h 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2"/>
                  <a:gd name="T79" fmla="*/ 0 h 43"/>
                  <a:gd name="T80" fmla="*/ 62 w 62"/>
                  <a:gd name="T81" fmla="*/ 43 h 4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2" h="43">
                    <a:moveTo>
                      <a:pt x="1" y="39"/>
                    </a:moveTo>
                    <a:lnTo>
                      <a:pt x="7" y="43"/>
                    </a:lnTo>
                    <a:lnTo>
                      <a:pt x="13" y="38"/>
                    </a:lnTo>
                    <a:lnTo>
                      <a:pt x="20" y="34"/>
                    </a:lnTo>
                    <a:lnTo>
                      <a:pt x="27" y="29"/>
                    </a:lnTo>
                    <a:lnTo>
                      <a:pt x="34" y="24"/>
                    </a:lnTo>
                    <a:lnTo>
                      <a:pt x="43" y="21"/>
                    </a:lnTo>
                    <a:lnTo>
                      <a:pt x="50" y="16"/>
                    </a:lnTo>
                    <a:lnTo>
                      <a:pt x="56" y="12"/>
                    </a:lnTo>
                    <a:lnTo>
                      <a:pt x="62" y="7"/>
                    </a:lnTo>
                    <a:lnTo>
                      <a:pt x="57" y="0"/>
                    </a:lnTo>
                    <a:lnTo>
                      <a:pt x="51" y="5"/>
                    </a:lnTo>
                    <a:lnTo>
                      <a:pt x="45" y="9"/>
                    </a:lnTo>
                    <a:lnTo>
                      <a:pt x="38" y="13"/>
                    </a:lnTo>
                    <a:lnTo>
                      <a:pt x="32" y="17"/>
                    </a:lnTo>
                    <a:lnTo>
                      <a:pt x="22" y="22"/>
                    </a:lnTo>
                    <a:lnTo>
                      <a:pt x="15" y="27"/>
                    </a:lnTo>
                    <a:lnTo>
                      <a:pt x="9" y="31"/>
                    </a:lnTo>
                    <a:lnTo>
                      <a:pt x="2" y="35"/>
                    </a:lnTo>
                    <a:lnTo>
                      <a:pt x="9" y="39"/>
                    </a:lnTo>
                    <a:lnTo>
                      <a:pt x="2" y="35"/>
                    </a:lnTo>
                    <a:lnTo>
                      <a:pt x="0" y="38"/>
                    </a:lnTo>
                    <a:lnTo>
                      <a:pt x="1" y="40"/>
                    </a:lnTo>
                    <a:lnTo>
                      <a:pt x="4" y="43"/>
                    </a:lnTo>
                    <a:lnTo>
                      <a:pt x="7" y="43"/>
                    </a:lnTo>
                    <a:lnTo>
                      <a:pt x="1" y="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71" name="Freeform 558"/>
              <p:cNvSpPr>
                <a:spLocks/>
              </p:cNvSpPr>
              <p:nvPr/>
            </p:nvSpPr>
            <p:spPr bwMode="auto">
              <a:xfrm>
                <a:off x="3350" y="2524"/>
                <a:ext cx="355" cy="297"/>
              </a:xfrm>
              <a:custGeom>
                <a:avLst/>
                <a:gdLst>
                  <a:gd name="T0" fmla="*/ 333 w 355"/>
                  <a:gd name="T1" fmla="*/ 293 h 297"/>
                  <a:gd name="T2" fmla="*/ 316 w 355"/>
                  <a:gd name="T3" fmla="*/ 283 h 297"/>
                  <a:gd name="T4" fmla="*/ 311 w 355"/>
                  <a:gd name="T5" fmla="*/ 279 h 297"/>
                  <a:gd name="T6" fmla="*/ 305 w 355"/>
                  <a:gd name="T7" fmla="*/ 267 h 297"/>
                  <a:gd name="T8" fmla="*/ 294 w 355"/>
                  <a:gd name="T9" fmla="*/ 257 h 297"/>
                  <a:gd name="T10" fmla="*/ 282 w 355"/>
                  <a:gd name="T11" fmla="*/ 252 h 297"/>
                  <a:gd name="T12" fmla="*/ 276 w 355"/>
                  <a:gd name="T13" fmla="*/ 239 h 297"/>
                  <a:gd name="T14" fmla="*/ 274 w 355"/>
                  <a:gd name="T15" fmla="*/ 221 h 297"/>
                  <a:gd name="T16" fmla="*/ 267 w 355"/>
                  <a:gd name="T17" fmla="*/ 211 h 297"/>
                  <a:gd name="T18" fmla="*/ 255 w 355"/>
                  <a:gd name="T19" fmla="*/ 196 h 297"/>
                  <a:gd name="T20" fmla="*/ 243 w 355"/>
                  <a:gd name="T21" fmla="*/ 193 h 297"/>
                  <a:gd name="T22" fmla="*/ 233 w 355"/>
                  <a:gd name="T23" fmla="*/ 193 h 297"/>
                  <a:gd name="T24" fmla="*/ 232 w 355"/>
                  <a:gd name="T25" fmla="*/ 182 h 297"/>
                  <a:gd name="T26" fmla="*/ 231 w 355"/>
                  <a:gd name="T27" fmla="*/ 167 h 297"/>
                  <a:gd name="T28" fmla="*/ 223 w 355"/>
                  <a:gd name="T29" fmla="*/ 157 h 297"/>
                  <a:gd name="T30" fmla="*/ 211 w 355"/>
                  <a:gd name="T31" fmla="*/ 150 h 297"/>
                  <a:gd name="T32" fmla="*/ 193 w 355"/>
                  <a:gd name="T33" fmla="*/ 144 h 297"/>
                  <a:gd name="T34" fmla="*/ 174 w 355"/>
                  <a:gd name="T35" fmla="*/ 140 h 297"/>
                  <a:gd name="T36" fmla="*/ 165 w 355"/>
                  <a:gd name="T37" fmla="*/ 132 h 297"/>
                  <a:gd name="T38" fmla="*/ 155 w 355"/>
                  <a:gd name="T39" fmla="*/ 116 h 297"/>
                  <a:gd name="T40" fmla="*/ 140 w 355"/>
                  <a:gd name="T41" fmla="*/ 102 h 297"/>
                  <a:gd name="T42" fmla="*/ 122 w 355"/>
                  <a:gd name="T43" fmla="*/ 95 h 297"/>
                  <a:gd name="T44" fmla="*/ 111 w 355"/>
                  <a:gd name="T45" fmla="*/ 89 h 297"/>
                  <a:gd name="T46" fmla="*/ 106 w 355"/>
                  <a:gd name="T47" fmla="*/ 75 h 297"/>
                  <a:gd name="T48" fmla="*/ 98 w 355"/>
                  <a:gd name="T49" fmla="*/ 64 h 297"/>
                  <a:gd name="T50" fmla="*/ 84 w 355"/>
                  <a:gd name="T51" fmla="*/ 61 h 297"/>
                  <a:gd name="T52" fmla="*/ 73 w 355"/>
                  <a:gd name="T53" fmla="*/ 53 h 297"/>
                  <a:gd name="T54" fmla="*/ 62 w 355"/>
                  <a:gd name="T55" fmla="*/ 39 h 297"/>
                  <a:gd name="T56" fmla="*/ 48 w 355"/>
                  <a:gd name="T57" fmla="*/ 29 h 297"/>
                  <a:gd name="T58" fmla="*/ 33 w 355"/>
                  <a:gd name="T59" fmla="*/ 24 h 297"/>
                  <a:gd name="T60" fmla="*/ 11 w 355"/>
                  <a:gd name="T61" fmla="*/ 27 h 297"/>
                  <a:gd name="T62" fmla="*/ 0 w 355"/>
                  <a:gd name="T63" fmla="*/ 18 h 297"/>
                  <a:gd name="T64" fmla="*/ 17 w 355"/>
                  <a:gd name="T65" fmla="*/ 13 h 297"/>
                  <a:gd name="T66" fmla="*/ 33 w 355"/>
                  <a:gd name="T67" fmla="*/ 11 h 297"/>
                  <a:gd name="T68" fmla="*/ 45 w 355"/>
                  <a:gd name="T69" fmla="*/ 7 h 297"/>
                  <a:gd name="T70" fmla="*/ 59 w 355"/>
                  <a:gd name="T71" fmla="*/ 3 h 297"/>
                  <a:gd name="T72" fmla="*/ 79 w 355"/>
                  <a:gd name="T73" fmla="*/ 1 h 297"/>
                  <a:gd name="T74" fmla="*/ 104 w 355"/>
                  <a:gd name="T75" fmla="*/ 0 h 297"/>
                  <a:gd name="T76" fmla="*/ 126 w 355"/>
                  <a:gd name="T77" fmla="*/ 1 h 297"/>
                  <a:gd name="T78" fmla="*/ 142 w 355"/>
                  <a:gd name="T79" fmla="*/ 3 h 297"/>
                  <a:gd name="T80" fmla="*/ 151 w 355"/>
                  <a:gd name="T81" fmla="*/ 7 h 297"/>
                  <a:gd name="T82" fmla="*/ 165 w 355"/>
                  <a:gd name="T83" fmla="*/ 16 h 297"/>
                  <a:gd name="T84" fmla="*/ 181 w 355"/>
                  <a:gd name="T85" fmla="*/ 28 h 297"/>
                  <a:gd name="T86" fmla="*/ 195 w 355"/>
                  <a:gd name="T87" fmla="*/ 41 h 297"/>
                  <a:gd name="T88" fmla="*/ 206 w 355"/>
                  <a:gd name="T89" fmla="*/ 46 h 297"/>
                  <a:gd name="T90" fmla="*/ 220 w 355"/>
                  <a:gd name="T91" fmla="*/ 45 h 297"/>
                  <a:gd name="T92" fmla="*/ 233 w 355"/>
                  <a:gd name="T93" fmla="*/ 46 h 297"/>
                  <a:gd name="T94" fmla="*/ 244 w 355"/>
                  <a:gd name="T95" fmla="*/ 51 h 297"/>
                  <a:gd name="T96" fmla="*/ 252 w 355"/>
                  <a:gd name="T97" fmla="*/ 52 h 297"/>
                  <a:gd name="T98" fmla="*/ 262 w 355"/>
                  <a:gd name="T99" fmla="*/ 49 h 297"/>
                  <a:gd name="T100" fmla="*/ 274 w 355"/>
                  <a:gd name="T101" fmla="*/ 47 h 297"/>
                  <a:gd name="T102" fmla="*/ 288 w 355"/>
                  <a:gd name="T103" fmla="*/ 51 h 297"/>
                  <a:gd name="T104" fmla="*/ 300 w 355"/>
                  <a:gd name="T105" fmla="*/ 67 h 297"/>
                  <a:gd name="T106" fmla="*/ 300 w 355"/>
                  <a:gd name="T107" fmla="*/ 94 h 297"/>
                  <a:gd name="T108" fmla="*/ 300 w 355"/>
                  <a:gd name="T109" fmla="*/ 111 h 297"/>
                  <a:gd name="T110" fmla="*/ 300 w 355"/>
                  <a:gd name="T111" fmla="*/ 128 h 297"/>
                  <a:gd name="T112" fmla="*/ 302 w 355"/>
                  <a:gd name="T113" fmla="*/ 140 h 297"/>
                  <a:gd name="T114" fmla="*/ 318 w 355"/>
                  <a:gd name="T115" fmla="*/ 152 h 297"/>
                  <a:gd name="T116" fmla="*/ 337 w 355"/>
                  <a:gd name="T117" fmla="*/ 167 h 297"/>
                  <a:gd name="T118" fmla="*/ 350 w 355"/>
                  <a:gd name="T119" fmla="*/ 182 h 297"/>
                  <a:gd name="T120" fmla="*/ 355 w 355"/>
                  <a:gd name="T121" fmla="*/ 208 h 297"/>
                  <a:gd name="T122" fmla="*/ 349 w 355"/>
                  <a:gd name="T123" fmla="*/ 271 h 29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55"/>
                  <a:gd name="T187" fmla="*/ 0 h 297"/>
                  <a:gd name="T188" fmla="*/ 355 w 355"/>
                  <a:gd name="T189" fmla="*/ 297 h 29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55" h="297">
                    <a:moveTo>
                      <a:pt x="340" y="297"/>
                    </a:moveTo>
                    <a:lnTo>
                      <a:pt x="333" y="293"/>
                    </a:lnTo>
                    <a:lnTo>
                      <a:pt x="324" y="286"/>
                    </a:lnTo>
                    <a:lnTo>
                      <a:pt x="316" y="283"/>
                    </a:lnTo>
                    <a:lnTo>
                      <a:pt x="312" y="285"/>
                    </a:lnTo>
                    <a:lnTo>
                      <a:pt x="311" y="279"/>
                    </a:lnTo>
                    <a:lnTo>
                      <a:pt x="309" y="273"/>
                    </a:lnTo>
                    <a:lnTo>
                      <a:pt x="305" y="267"/>
                    </a:lnTo>
                    <a:lnTo>
                      <a:pt x="300" y="262"/>
                    </a:lnTo>
                    <a:lnTo>
                      <a:pt x="294" y="257"/>
                    </a:lnTo>
                    <a:lnTo>
                      <a:pt x="288" y="253"/>
                    </a:lnTo>
                    <a:lnTo>
                      <a:pt x="282" y="252"/>
                    </a:lnTo>
                    <a:lnTo>
                      <a:pt x="276" y="252"/>
                    </a:lnTo>
                    <a:lnTo>
                      <a:pt x="276" y="239"/>
                    </a:lnTo>
                    <a:lnTo>
                      <a:pt x="276" y="228"/>
                    </a:lnTo>
                    <a:lnTo>
                      <a:pt x="274" y="221"/>
                    </a:lnTo>
                    <a:lnTo>
                      <a:pt x="272" y="216"/>
                    </a:lnTo>
                    <a:lnTo>
                      <a:pt x="267" y="211"/>
                    </a:lnTo>
                    <a:lnTo>
                      <a:pt x="261" y="203"/>
                    </a:lnTo>
                    <a:lnTo>
                      <a:pt x="255" y="196"/>
                    </a:lnTo>
                    <a:lnTo>
                      <a:pt x="249" y="193"/>
                    </a:lnTo>
                    <a:lnTo>
                      <a:pt x="243" y="193"/>
                    </a:lnTo>
                    <a:lnTo>
                      <a:pt x="238" y="193"/>
                    </a:lnTo>
                    <a:lnTo>
                      <a:pt x="233" y="193"/>
                    </a:lnTo>
                    <a:lnTo>
                      <a:pt x="229" y="193"/>
                    </a:lnTo>
                    <a:lnTo>
                      <a:pt x="232" y="182"/>
                    </a:lnTo>
                    <a:lnTo>
                      <a:pt x="232" y="173"/>
                    </a:lnTo>
                    <a:lnTo>
                      <a:pt x="231" y="167"/>
                    </a:lnTo>
                    <a:lnTo>
                      <a:pt x="227" y="161"/>
                    </a:lnTo>
                    <a:lnTo>
                      <a:pt x="223" y="157"/>
                    </a:lnTo>
                    <a:lnTo>
                      <a:pt x="217" y="153"/>
                    </a:lnTo>
                    <a:lnTo>
                      <a:pt x="211" y="150"/>
                    </a:lnTo>
                    <a:lnTo>
                      <a:pt x="202" y="147"/>
                    </a:lnTo>
                    <a:lnTo>
                      <a:pt x="193" y="144"/>
                    </a:lnTo>
                    <a:lnTo>
                      <a:pt x="184" y="141"/>
                    </a:lnTo>
                    <a:lnTo>
                      <a:pt x="174" y="140"/>
                    </a:lnTo>
                    <a:lnTo>
                      <a:pt x="167" y="139"/>
                    </a:lnTo>
                    <a:lnTo>
                      <a:pt x="165" y="132"/>
                    </a:lnTo>
                    <a:lnTo>
                      <a:pt x="161" y="124"/>
                    </a:lnTo>
                    <a:lnTo>
                      <a:pt x="155" y="116"/>
                    </a:lnTo>
                    <a:lnTo>
                      <a:pt x="149" y="108"/>
                    </a:lnTo>
                    <a:lnTo>
                      <a:pt x="140" y="102"/>
                    </a:lnTo>
                    <a:lnTo>
                      <a:pt x="132" y="97"/>
                    </a:lnTo>
                    <a:lnTo>
                      <a:pt x="122" y="95"/>
                    </a:lnTo>
                    <a:lnTo>
                      <a:pt x="112" y="95"/>
                    </a:lnTo>
                    <a:lnTo>
                      <a:pt x="111" y="89"/>
                    </a:lnTo>
                    <a:lnTo>
                      <a:pt x="109" y="82"/>
                    </a:lnTo>
                    <a:lnTo>
                      <a:pt x="106" y="75"/>
                    </a:lnTo>
                    <a:lnTo>
                      <a:pt x="102" y="69"/>
                    </a:lnTo>
                    <a:lnTo>
                      <a:pt x="98" y="64"/>
                    </a:lnTo>
                    <a:lnTo>
                      <a:pt x="92" y="62"/>
                    </a:lnTo>
                    <a:lnTo>
                      <a:pt x="84" y="61"/>
                    </a:lnTo>
                    <a:lnTo>
                      <a:pt x="76" y="62"/>
                    </a:lnTo>
                    <a:lnTo>
                      <a:pt x="73" y="53"/>
                    </a:lnTo>
                    <a:lnTo>
                      <a:pt x="70" y="45"/>
                    </a:lnTo>
                    <a:lnTo>
                      <a:pt x="62" y="39"/>
                    </a:lnTo>
                    <a:lnTo>
                      <a:pt x="55" y="33"/>
                    </a:lnTo>
                    <a:lnTo>
                      <a:pt x="48" y="29"/>
                    </a:lnTo>
                    <a:lnTo>
                      <a:pt x="40" y="25"/>
                    </a:lnTo>
                    <a:lnTo>
                      <a:pt x="33" y="24"/>
                    </a:lnTo>
                    <a:lnTo>
                      <a:pt x="26" y="25"/>
                    </a:lnTo>
                    <a:lnTo>
                      <a:pt x="11" y="27"/>
                    </a:lnTo>
                    <a:lnTo>
                      <a:pt x="2" y="23"/>
                    </a:lnTo>
                    <a:lnTo>
                      <a:pt x="0" y="18"/>
                    </a:lnTo>
                    <a:lnTo>
                      <a:pt x="4" y="13"/>
                    </a:lnTo>
                    <a:lnTo>
                      <a:pt x="17" y="13"/>
                    </a:lnTo>
                    <a:lnTo>
                      <a:pt x="26" y="12"/>
                    </a:lnTo>
                    <a:lnTo>
                      <a:pt x="33" y="11"/>
                    </a:lnTo>
                    <a:lnTo>
                      <a:pt x="39" y="10"/>
                    </a:lnTo>
                    <a:lnTo>
                      <a:pt x="45" y="7"/>
                    </a:lnTo>
                    <a:lnTo>
                      <a:pt x="51" y="5"/>
                    </a:lnTo>
                    <a:lnTo>
                      <a:pt x="59" y="3"/>
                    </a:lnTo>
                    <a:lnTo>
                      <a:pt x="67" y="2"/>
                    </a:lnTo>
                    <a:lnTo>
                      <a:pt x="79" y="1"/>
                    </a:lnTo>
                    <a:lnTo>
                      <a:pt x="92" y="0"/>
                    </a:lnTo>
                    <a:lnTo>
                      <a:pt x="104" y="0"/>
                    </a:lnTo>
                    <a:lnTo>
                      <a:pt x="116" y="1"/>
                    </a:lnTo>
                    <a:lnTo>
                      <a:pt x="126" y="1"/>
                    </a:lnTo>
                    <a:lnTo>
                      <a:pt x="135" y="2"/>
                    </a:lnTo>
                    <a:lnTo>
                      <a:pt x="142" y="3"/>
                    </a:lnTo>
                    <a:lnTo>
                      <a:pt x="146" y="5"/>
                    </a:lnTo>
                    <a:lnTo>
                      <a:pt x="151" y="7"/>
                    </a:lnTo>
                    <a:lnTo>
                      <a:pt x="157" y="11"/>
                    </a:lnTo>
                    <a:lnTo>
                      <a:pt x="165" y="16"/>
                    </a:lnTo>
                    <a:lnTo>
                      <a:pt x="173" y="22"/>
                    </a:lnTo>
                    <a:lnTo>
                      <a:pt x="181" y="28"/>
                    </a:lnTo>
                    <a:lnTo>
                      <a:pt x="188" y="35"/>
                    </a:lnTo>
                    <a:lnTo>
                      <a:pt x="195" y="41"/>
                    </a:lnTo>
                    <a:lnTo>
                      <a:pt x="200" y="47"/>
                    </a:lnTo>
                    <a:lnTo>
                      <a:pt x="206" y="46"/>
                    </a:lnTo>
                    <a:lnTo>
                      <a:pt x="212" y="46"/>
                    </a:lnTo>
                    <a:lnTo>
                      <a:pt x="220" y="45"/>
                    </a:lnTo>
                    <a:lnTo>
                      <a:pt x="227" y="45"/>
                    </a:lnTo>
                    <a:lnTo>
                      <a:pt x="233" y="46"/>
                    </a:lnTo>
                    <a:lnTo>
                      <a:pt x="239" y="47"/>
                    </a:lnTo>
                    <a:lnTo>
                      <a:pt x="244" y="51"/>
                    </a:lnTo>
                    <a:lnTo>
                      <a:pt x="249" y="55"/>
                    </a:lnTo>
                    <a:lnTo>
                      <a:pt x="252" y="52"/>
                    </a:lnTo>
                    <a:lnTo>
                      <a:pt x="256" y="51"/>
                    </a:lnTo>
                    <a:lnTo>
                      <a:pt x="262" y="49"/>
                    </a:lnTo>
                    <a:lnTo>
                      <a:pt x="268" y="47"/>
                    </a:lnTo>
                    <a:lnTo>
                      <a:pt x="274" y="47"/>
                    </a:lnTo>
                    <a:lnTo>
                      <a:pt x="281" y="49"/>
                    </a:lnTo>
                    <a:lnTo>
                      <a:pt x="288" y="51"/>
                    </a:lnTo>
                    <a:lnTo>
                      <a:pt x="293" y="55"/>
                    </a:lnTo>
                    <a:lnTo>
                      <a:pt x="300" y="67"/>
                    </a:lnTo>
                    <a:lnTo>
                      <a:pt x="302" y="82"/>
                    </a:lnTo>
                    <a:lnTo>
                      <a:pt x="300" y="94"/>
                    </a:lnTo>
                    <a:lnTo>
                      <a:pt x="298" y="103"/>
                    </a:lnTo>
                    <a:lnTo>
                      <a:pt x="300" y="111"/>
                    </a:lnTo>
                    <a:lnTo>
                      <a:pt x="301" y="119"/>
                    </a:lnTo>
                    <a:lnTo>
                      <a:pt x="300" y="128"/>
                    </a:lnTo>
                    <a:lnTo>
                      <a:pt x="298" y="135"/>
                    </a:lnTo>
                    <a:lnTo>
                      <a:pt x="302" y="140"/>
                    </a:lnTo>
                    <a:lnTo>
                      <a:pt x="310" y="146"/>
                    </a:lnTo>
                    <a:lnTo>
                      <a:pt x="318" y="152"/>
                    </a:lnTo>
                    <a:lnTo>
                      <a:pt x="328" y="160"/>
                    </a:lnTo>
                    <a:lnTo>
                      <a:pt x="337" y="167"/>
                    </a:lnTo>
                    <a:lnTo>
                      <a:pt x="345" y="174"/>
                    </a:lnTo>
                    <a:lnTo>
                      <a:pt x="350" y="182"/>
                    </a:lnTo>
                    <a:lnTo>
                      <a:pt x="354" y="188"/>
                    </a:lnTo>
                    <a:lnTo>
                      <a:pt x="355" y="208"/>
                    </a:lnTo>
                    <a:lnTo>
                      <a:pt x="354" y="238"/>
                    </a:lnTo>
                    <a:lnTo>
                      <a:pt x="349" y="271"/>
                    </a:lnTo>
                    <a:lnTo>
                      <a:pt x="340" y="297"/>
                    </a:lnTo>
                    <a:close/>
                  </a:path>
                </a:pathLst>
              </a:custGeom>
              <a:solidFill>
                <a:srgbClr val="8C33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72" name="Freeform 559"/>
              <p:cNvSpPr>
                <a:spLocks/>
              </p:cNvSpPr>
              <p:nvPr/>
            </p:nvSpPr>
            <p:spPr bwMode="auto">
              <a:xfrm>
                <a:off x="3657" y="2803"/>
                <a:ext cx="35" cy="22"/>
              </a:xfrm>
              <a:custGeom>
                <a:avLst/>
                <a:gdLst>
                  <a:gd name="T0" fmla="*/ 0 w 35"/>
                  <a:gd name="T1" fmla="*/ 6 h 22"/>
                  <a:gd name="T2" fmla="*/ 9 w 35"/>
                  <a:gd name="T3" fmla="*/ 7 h 22"/>
                  <a:gd name="T4" fmla="*/ 9 w 35"/>
                  <a:gd name="T5" fmla="*/ 7 h 22"/>
                  <a:gd name="T6" fmla="*/ 16 w 35"/>
                  <a:gd name="T7" fmla="*/ 11 h 22"/>
                  <a:gd name="T8" fmla="*/ 24 w 35"/>
                  <a:gd name="T9" fmla="*/ 17 h 22"/>
                  <a:gd name="T10" fmla="*/ 32 w 35"/>
                  <a:gd name="T11" fmla="*/ 22 h 22"/>
                  <a:gd name="T12" fmla="*/ 35 w 35"/>
                  <a:gd name="T13" fmla="*/ 15 h 22"/>
                  <a:gd name="T14" fmla="*/ 28 w 35"/>
                  <a:gd name="T15" fmla="*/ 10 h 22"/>
                  <a:gd name="T16" fmla="*/ 19 w 35"/>
                  <a:gd name="T17" fmla="*/ 4 h 22"/>
                  <a:gd name="T18" fmla="*/ 9 w 35"/>
                  <a:gd name="T19" fmla="*/ 0 h 22"/>
                  <a:gd name="T20" fmla="*/ 2 w 35"/>
                  <a:gd name="T21" fmla="*/ 5 h 22"/>
                  <a:gd name="T22" fmla="*/ 10 w 35"/>
                  <a:gd name="T23" fmla="*/ 6 h 22"/>
                  <a:gd name="T24" fmla="*/ 2 w 35"/>
                  <a:gd name="T25" fmla="*/ 5 h 22"/>
                  <a:gd name="T26" fmla="*/ 2 w 35"/>
                  <a:gd name="T27" fmla="*/ 9 h 22"/>
                  <a:gd name="T28" fmla="*/ 4 w 35"/>
                  <a:gd name="T29" fmla="*/ 10 h 22"/>
                  <a:gd name="T30" fmla="*/ 8 w 35"/>
                  <a:gd name="T31" fmla="*/ 10 h 22"/>
                  <a:gd name="T32" fmla="*/ 9 w 35"/>
                  <a:gd name="T33" fmla="*/ 7 h 22"/>
                  <a:gd name="T34" fmla="*/ 0 w 35"/>
                  <a:gd name="T35" fmla="*/ 6 h 2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5"/>
                  <a:gd name="T55" fmla="*/ 0 h 22"/>
                  <a:gd name="T56" fmla="*/ 35 w 35"/>
                  <a:gd name="T57" fmla="*/ 22 h 2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5" h="22">
                    <a:moveTo>
                      <a:pt x="0" y="6"/>
                    </a:moveTo>
                    <a:lnTo>
                      <a:pt x="9" y="7"/>
                    </a:lnTo>
                    <a:lnTo>
                      <a:pt x="16" y="11"/>
                    </a:lnTo>
                    <a:lnTo>
                      <a:pt x="24" y="17"/>
                    </a:lnTo>
                    <a:lnTo>
                      <a:pt x="32" y="22"/>
                    </a:lnTo>
                    <a:lnTo>
                      <a:pt x="35" y="15"/>
                    </a:lnTo>
                    <a:lnTo>
                      <a:pt x="28" y="10"/>
                    </a:lnTo>
                    <a:lnTo>
                      <a:pt x="19" y="4"/>
                    </a:lnTo>
                    <a:lnTo>
                      <a:pt x="9" y="0"/>
                    </a:lnTo>
                    <a:lnTo>
                      <a:pt x="2" y="5"/>
                    </a:lnTo>
                    <a:lnTo>
                      <a:pt x="10" y="6"/>
                    </a:lnTo>
                    <a:lnTo>
                      <a:pt x="2" y="5"/>
                    </a:lnTo>
                    <a:lnTo>
                      <a:pt x="2" y="9"/>
                    </a:lnTo>
                    <a:lnTo>
                      <a:pt x="4" y="10"/>
                    </a:lnTo>
                    <a:lnTo>
                      <a:pt x="8" y="10"/>
                    </a:lnTo>
                    <a:lnTo>
                      <a:pt x="9" y="7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73" name="Freeform 560"/>
              <p:cNvSpPr>
                <a:spLocks/>
              </p:cNvSpPr>
              <p:nvPr/>
            </p:nvSpPr>
            <p:spPr bwMode="auto">
              <a:xfrm>
                <a:off x="3622" y="2773"/>
                <a:ext cx="45" cy="36"/>
              </a:xfrm>
              <a:custGeom>
                <a:avLst/>
                <a:gdLst>
                  <a:gd name="T0" fmla="*/ 0 w 45"/>
                  <a:gd name="T1" fmla="*/ 3 h 36"/>
                  <a:gd name="T2" fmla="*/ 4 w 45"/>
                  <a:gd name="T3" fmla="*/ 7 h 36"/>
                  <a:gd name="T4" fmla="*/ 10 w 45"/>
                  <a:gd name="T5" fmla="*/ 7 h 36"/>
                  <a:gd name="T6" fmla="*/ 15 w 45"/>
                  <a:gd name="T7" fmla="*/ 8 h 36"/>
                  <a:gd name="T8" fmla="*/ 20 w 45"/>
                  <a:gd name="T9" fmla="*/ 12 h 36"/>
                  <a:gd name="T10" fmla="*/ 26 w 45"/>
                  <a:gd name="T11" fmla="*/ 15 h 36"/>
                  <a:gd name="T12" fmla="*/ 29 w 45"/>
                  <a:gd name="T13" fmla="*/ 20 h 36"/>
                  <a:gd name="T14" fmla="*/ 33 w 45"/>
                  <a:gd name="T15" fmla="*/ 25 h 36"/>
                  <a:gd name="T16" fmla="*/ 35 w 45"/>
                  <a:gd name="T17" fmla="*/ 31 h 36"/>
                  <a:gd name="T18" fmla="*/ 35 w 45"/>
                  <a:gd name="T19" fmla="*/ 36 h 36"/>
                  <a:gd name="T20" fmla="*/ 45 w 45"/>
                  <a:gd name="T21" fmla="*/ 36 h 36"/>
                  <a:gd name="T22" fmla="*/ 43 w 45"/>
                  <a:gd name="T23" fmla="*/ 29 h 36"/>
                  <a:gd name="T24" fmla="*/ 40 w 45"/>
                  <a:gd name="T25" fmla="*/ 23 h 36"/>
                  <a:gd name="T26" fmla="*/ 37 w 45"/>
                  <a:gd name="T27" fmla="*/ 15 h 36"/>
                  <a:gd name="T28" fmla="*/ 30 w 45"/>
                  <a:gd name="T29" fmla="*/ 11 h 36"/>
                  <a:gd name="T30" fmla="*/ 24 w 45"/>
                  <a:gd name="T31" fmla="*/ 4 h 36"/>
                  <a:gd name="T32" fmla="*/ 17 w 45"/>
                  <a:gd name="T33" fmla="*/ 1 h 36"/>
                  <a:gd name="T34" fmla="*/ 10 w 45"/>
                  <a:gd name="T35" fmla="*/ 0 h 36"/>
                  <a:gd name="T36" fmla="*/ 4 w 45"/>
                  <a:gd name="T37" fmla="*/ 0 h 36"/>
                  <a:gd name="T38" fmla="*/ 7 w 45"/>
                  <a:gd name="T39" fmla="*/ 3 h 36"/>
                  <a:gd name="T40" fmla="*/ 4 w 45"/>
                  <a:gd name="T41" fmla="*/ 0 h 36"/>
                  <a:gd name="T42" fmla="*/ 1 w 45"/>
                  <a:gd name="T43" fmla="*/ 1 h 36"/>
                  <a:gd name="T44" fmla="*/ 0 w 45"/>
                  <a:gd name="T45" fmla="*/ 3 h 36"/>
                  <a:gd name="T46" fmla="*/ 1 w 45"/>
                  <a:gd name="T47" fmla="*/ 6 h 36"/>
                  <a:gd name="T48" fmla="*/ 4 w 45"/>
                  <a:gd name="T49" fmla="*/ 7 h 36"/>
                  <a:gd name="T50" fmla="*/ 0 w 45"/>
                  <a:gd name="T51" fmla="*/ 3 h 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5"/>
                  <a:gd name="T79" fmla="*/ 0 h 36"/>
                  <a:gd name="T80" fmla="*/ 45 w 45"/>
                  <a:gd name="T81" fmla="*/ 36 h 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5" h="36">
                    <a:moveTo>
                      <a:pt x="0" y="3"/>
                    </a:moveTo>
                    <a:lnTo>
                      <a:pt x="4" y="7"/>
                    </a:lnTo>
                    <a:lnTo>
                      <a:pt x="10" y="7"/>
                    </a:lnTo>
                    <a:lnTo>
                      <a:pt x="15" y="8"/>
                    </a:lnTo>
                    <a:lnTo>
                      <a:pt x="20" y="12"/>
                    </a:lnTo>
                    <a:lnTo>
                      <a:pt x="26" y="15"/>
                    </a:lnTo>
                    <a:lnTo>
                      <a:pt x="29" y="20"/>
                    </a:lnTo>
                    <a:lnTo>
                      <a:pt x="33" y="25"/>
                    </a:lnTo>
                    <a:lnTo>
                      <a:pt x="35" y="31"/>
                    </a:lnTo>
                    <a:lnTo>
                      <a:pt x="35" y="36"/>
                    </a:lnTo>
                    <a:lnTo>
                      <a:pt x="45" y="36"/>
                    </a:lnTo>
                    <a:lnTo>
                      <a:pt x="43" y="29"/>
                    </a:lnTo>
                    <a:lnTo>
                      <a:pt x="40" y="23"/>
                    </a:lnTo>
                    <a:lnTo>
                      <a:pt x="37" y="15"/>
                    </a:lnTo>
                    <a:lnTo>
                      <a:pt x="30" y="11"/>
                    </a:lnTo>
                    <a:lnTo>
                      <a:pt x="24" y="4"/>
                    </a:lnTo>
                    <a:lnTo>
                      <a:pt x="17" y="1"/>
                    </a:lnTo>
                    <a:lnTo>
                      <a:pt x="10" y="0"/>
                    </a:lnTo>
                    <a:lnTo>
                      <a:pt x="4" y="0"/>
                    </a:lnTo>
                    <a:lnTo>
                      <a:pt x="7" y="3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4" y="7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74" name="Freeform 561"/>
              <p:cNvSpPr>
                <a:spLocks/>
              </p:cNvSpPr>
              <p:nvPr/>
            </p:nvSpPr>
            <p:spPr bwMode="auto">
              <a:xfrm>
                <a:off x="3620" y="2736"/>
                <a:ext cx="11" cy="40"/>
              </a:xfrm>
              <a:custGeom>
                <a:avLst/>
                <a:gdLst>
                  <a:gd name="T0" fmla="*/ 0 w 11"/>
                  <a:gd name="T1" fmla="*/ 7 h 40"/>
                  <a:gd name="T2" fmla="*/ 0 w 11"/>
                  <a:gd name="T3" fmla="*/ 7 h 40"/>
                  <a:gd name="T4" fmla="*/ 1 w 11"/>
                  <a:gd name="T5" fmla="*/ 10 h 40"/>
                  <a:gd name="T6" fmla="*/ 2 w 11"/>
                  <a:gd name="T7" fmla="*/ 16 h 40"/>
                  <a:gd name="T8" fmla="*/ 1 w 11"/>
                  <a:gd name="T9" fmla="*/ 27 h 40"/>
                  <a:gd name="T10" fmla="*/ 2 w 11"/>
                  <a:gd name="T11" fmla="*/ 40 h 40"/>
                  <a:gd name="T12" fmla="*/ 9 w 11"/>
                  <a:gd name="T13" fmla="*/ 40 h 40"/>
                  <a:gd name="T14" fmla="*/ 11 w 11"/>
                  <a:gd name="T15" fmla="*/ 27 h 40"/>
                  <a:gd name="T16" fmla="*/ 9 w 11"/>
                  <a:gd name="T17" fmla="*/ 16 h 40"/>
                  <a:gd name="T18" fmla="*/ 8 w 11"/>
                  <a:gd name="T19" fmla="*/ 7 h 40"/>
                  <a:gd name="T20" fmla="*/ 4 w 11"/>
                  <a:gd name="T21" fmla="*/ 0 h 40"/>
                  <a:gd name="T22" fmla="*/ 4 w 11"/>
                  <a:gd name="T23" fmla="*/ 0 h 40"/>
                  <a:gd name="T24" fmla="*/ 0 w 11"/>
                  <a:gd name="T25" fmla="*/ 7 h 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40"/>
                  <a:gd name="T41" fmla="*/ 11 w 11"/>
                  <a:gd name="T42" fmla="*/ 40 h 4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40">
                    <a:moveTo>
                      <a:pt x="0" y="7"/>
                    </a:moveTo>
                    <a:lnTo>
                      <a:pt x="0" y="7"/>
                    </a:lnTo>
                    <a:lnTo>
                      <a:pt x="1" y="10"/>
                    </a:lnTo>
                    <a:lnTo>
                      <a:pt x="2" y="16"/>
                    </a:lnTo>
                    <a:lnTo>
                      <a:pt x="1" y="27"/>
                    </a:lnTo>
                    <a:lnTo>
                      <a:pt x="2" y="40"/>
                    </a:lnTo>
                    <a:lnTo>
                      <a:pt x="9" y="40"/>
                    </a:lnTo>
                    <a:lnTo>
                      <a:pt x="11" y="27"/>
                    </a:lnTo>
                    <a:lnTo>
                      <a:pt x="9" y="16"/>
                    </a:lnTo>
                    <a:lnTo>
                      <a:pt x="8" y="7"/>
                    </a:lnTo>
                    <a:lnTo>
                      <a:pt x="4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75" name="Freeform 562"/>
              <p:cNvSpPr>
                <a:spLocks/>
              </p:cNvSpPr>
              <p:nvPr/>
            </p:nvSpPr>
            <p:spPr bwMode="auto">
              <a:xfrm>
                <a:off x="3598" y="2713"/>
                <a:ext cx="26" cy="30"/>
              </a:xfrm>
              <a:custGeom>
                <a:avLst/>
                <a:gdLst>
                  <a:gd name="T0" fmla="*/ 1 w 26"/>
                  <a:gd name="T1" fmla="*/ 7 h 30"/>
                  <a:gd name="T2" fmla="*/ 0 w 26"/>
                  <a:gd name="T3" fmla="*/ 7 h 30"/>
                  <a:gd name="T4" fmla="*/ 4 w 26"/>
                  <a:gd name="T5" fmla="*/ 10 h 30"/>
                  <a:gd name="T6" fmla="*/ 9 w 26"/>
                  <a:gd name="T7" fmla="*/ 17 h 30"/>
                  <a:gd name="T8" fmla="*/ 17 w 26"/>
                  <a:gd name="T9" fmla="*/ 24 h 30"/>
                  <a:gd name="T10" fmla="*/ 22 w 26"/>
                  <a:gd name="T11" fmla="*/ 30 h 30"/>
                  <a:gd name="T12" fmla="*/ 26 w 26"/>
                  <a:gd name="T13" fmla="*/ 23 h 30"/>
                  <a:gd name="T14" fmla="*/ 22 w 26"/>
                  <a:gd name="T15" fmla="*/ 19 h 30"/>
                  <a:gd name="T16" fmla="*/ 17 w 26"/>
                  <a:gd name="T17" fmla="*/ 12 h 30"/>
                  <a:gd name="T18" fmla="*/ 9 w 26"/>
                  <a:gd name="T19" fmla="*/ 5 h 30"/>
                  <a:gd name="T20" fmla="*/ 2 w 26"/>
                  <a:gd name="T21" fmla="*/ 0 h 30"/>
                  <a:gd name="T22" fmla="*/ 1 w 26"/>
                  <a:gd name="T23" fmla="*/ 0 h 30"/>
                  <a:gd name="T24" fmla="*/ 1 w 26"/>
                  <a:gd name="T25" fmla="*/ 7 h 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6"/>
                  <a:gd name="T40" fmla="*/ 0 h 30"/>
                  <a:gd name="T41" fmla="*/ 26 w 26"/>
                  <a:gd name="T42" fmla="*/ 30 h 3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6" h="30">
                    <a:moveTo>
                      <a:pt x="1" y="7"/>
                    </a:moveTo>
                    <a:lnTo>
                      <a:pt x="0" y="7"/>
                    </a:lnTo>
                    <a:lnTo>
                      <a:pt x="4" y="10"/>
                    </a:lnTo>
                    <a:lnTo>
                      <a:pt x="9" y="17"/>
                    </a:lnTo>
                    <a:lnTo>
                      <a:pt x="17" y="24"/>
                    </a:lnTo>
                    <a:lnTo>
                      <a:pt x="22" y="30"/>
                    </a:lnTo>
                    <a:lnTo>
                      <a:pt x="26" y="23"/>
                    </a:lnTo>
                    <a:lnTo>
                      <a:pt x="22" y="19"/>
                    </a:lnTo>
                    <a:lnTo>
                      <a:pt x="17" y="12"/>
                    </a:lnTo>
                    <a:lnTo>
                      <a:pt x="9" y="5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76" name="Freeform 563"/>
              <p:cNvSpPr>
                <a:spLocks/>
              </p:cNvSpPr>
              <p:nvPr/>
            </p:nvSpPr>
            <p:spPr bwMode="auto">
              <a:xfrm>
                <a:off x="3574" y="2712"/>
                <a:ext cx="25" cy="9"/>
              </a:xfrm>
              <a:custGeom>
                <a:avLst/>
                <a:gdLst>
                  <a:gd name="T0" fmla="*/ 2 w 25"/>
                  <a:gd name="T1" fmla="*/ 3 h 9"/>
                  <a:gd name="T2" fmla="*/ 5 w 25"/>
                  <a:gd name="T3" fmla="*/ 9 h 9"/>
                  <a:gd name="T4" fmla="*/ 9 w 25"/>
                  <a:gd name="T5" fmla="*/ 9 h 9"/>
                  <a:gd name="T6" fmla="*/ 14 w 25"/>
                  <a:gd name="T7" fmla="*/ 9 h 9"/>
                  <a:gd name="T8" fmla="*/ 19 w 25"/>
                  <a:gd name="T9" fmla="*/ 9 h 9"/>
                  <a:gd name="T10" fmla="*/ 25 w 25"/>
                  <a:gd name="T11" fmla="*/ 8 h 9"/>
                  <a:gd name="T12" fmla="*/ 25 w 25"/>
                  <a:gd name="T13" fmla="*/ 1 h 9"/>
                  <a:gd name="T14" fmla="*/ 19 w 25"/>
                  <a:gd name="T15" fmla="*/ 0 h 9"/>
                  <a:gd name="T16" fmla="*/ 14 w 25"/>
                  <a:gd name="T17" fmla="*/ 0 h 9"/>
                  <a:gd name="T18" fmla="*/ 9 w 25"/>
                  <a:gd name="T19" fmla="*/ 0 h 9"/>
                  <a:gd name="T20" fmla="*/ 5 w 25"/>
                  <a:gd name="T21" fmla="*/ 0 h 9"/>
                  <a:gd name="T22" fmla="*/ 9 w 25"/>
                  <a:gd name="T23" fmla="*/ 6 h 9"/>
                  <a:gd name="T24" fmla="*/ 5 w 25"/>
                  <a:gd name="T25" fmla="*/ 0 h 9"/>
                  <a:gd name="T26" fmla="*/ 2 w 25"/>
                  <a:gd name="T27" fmla="*/ 1 h 9"/>
                  <a:gd name="T28" fmla="*/ 0 w 25"/>
                  <a:gd name="T29" fmla="*/ 5 h 9"/>
                  <a:gd name="T30" fmla="*/ 2 w 25"/>
                  <a:gd name="T31" fmla="*/ 8 h 9"/>
                  <a:gd name="T32" fmla="*/ 5 w 25"/>
                  <a:gd name="T33" fmla="*/ 9 h 9"/>
                  <a:gd name="T34" fmla="*/ 2 w 25"/>
                  <a:gd name="T35" fmla="*/ 3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9"/>
                  <a:gd name="T56" fmla="*/ 25 w 25"/>
                  <a:gd name="T57" fmla="*/ 9 h 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9">
                    <a:moveTo>
                      <a:pt x="2" y="3"/>
                    </a:moveTo>
                    <a:lnTo>
                      <a:pt x="5" y="9"/>
                    </a:lnTo>
                    <a:lnTo>
                      <a:pt x="9" y="9"/>
                    </a:lnTo>
                    <a:lnTo>
                      <a:pt x="14" y="9"/>
                    </a:lnTo>
                    <a:lnTo>
                      <a:pt x="19" y="9"/>
                    </a:lnTo>
                    <a:lnTo>
                      <a:pt x="25" y="8"/>
                    </a:lnTo>
                    <a:lnTo>
                      <a:pt x="25" y="1"/>
                    </a:lnTo>
                    <a:lnTo>
                      <a:pt x="19" y="0"/>
                    </a:lnTo>
                    <a:lnTo>
                      <a:pt x="14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9" y="6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0" y="5"/>
                    </a:lnTo>
                    <a:lnTo>
                      <a:pt x="2" y="8"/>
                    </a:lnTo>
                    <a:lnTo>
                      <a:pt x="5" y="9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77" name="Freeform 564"/>
              <p:cNvSpPr>
                <a:spLocks/>
              </p:cNvSpPr>
              <p:nvPr/>
            </p:nvSpPr>
            <p:spPr bwMode="auto">
              <a:xfrm>
                <a:off x="3573" y="2682"/>
                <a:ext cx="12" cy="36"/>
              </a:xfrm>
              <a:custGeom>
                <a:avLst/>
                <a:gdLst>
                  <a:gd name="T0" fmla="*/ 0 w 12"/>
                  <a:gd name="T1" fmla="*/ 5 h 36"/>
                  <a:gd name="T2" fmla="*/ 0 w 12"/>
                  <a:gd name="T3" fmla="*/ 5 h 36"/>
                  <a:gd name="T4" fmla="*/ 4 w 12"/>
                  <a:gd name="T5" fmla="*/ 10 h 36"/>
                  <a:gd name="T6" fmla="*/ 5 w 12"/>
                  <a:gd name="T7" fmla="*/ 15 h 36"/>
                  <a:gd name="T8" fmla="*/ 5 w 12"/>
                  <a:gd name="T9" fmla="*/ 24 h 36"/>
                  <a:gd name="T10" fmla="*/ 3 w 12"/>
                  <a:gd name="T11" fmla="*/ 33 h 36"/>
                  <a:gd name="T12" fmla="*/ 10 w 12"/>
                  <a:gd name="T13" fmla="*/ 36 h 36"/>
                  <a:gd name="T14" fmla="*/ 12 w 12"/>
                  <a:gd name="T15" fmla="*/ 24 h 36"/>
                  <a:gd name="T16" fmla="*/ 12 w 12"/>
                  <a:gd name="T17" fmla="*/ 15 h 36"/>
                  <a:gd name="T18" fmla="*/ 11 w 12"/>
                  <a:gd name="T19" fmla="*/ 8 h 36"/>
                  <a:gd name="T20" fmla="*/ 8 w 12"/>
                  <a:gd name="T21" fmla="*/ 0 h 36"/>
                  <a:gd name="T22" fmla="*/ 8 w 12"/>
                  <a:gd name="T23" fmla="*/ 0 h 36"/>
                  <a:gd name="T24" fmla="*/ 0 w 12"/>
                  <a:gd name="T25" fmla="*/ 5 h 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"/>
                  <a:gd name="T40" fmla="*/ 0 h 36"/>
                  <a:gd name="T41" fmla="*/ 12 w 12"/>
                  <a:gd name="T42" fmla="*/ 36 h 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" h="36">
                    <a:moveTo>
                      <a:pt x="0" y="5"/>
                    </a:moveTo>
                    <a:lnTo>
                      <a:pt x="0" y="5"/>
                    </a:lnTo>
                    <a:lnTo>
                      <a:pt x="4" y="10"/>
                    </a:lnTo>
                    <a:lnTo>
                      <a:pt x="5" y="15"/>
                    </a:lnTo>
                    <a:lnTo>
                      <a:pt x="5" y="24"/>
                    </a:lnTo>
                    <a:lnTo>
                      <a:pt x="3" y="33"/>
                    </a:lnTo>
                    <a:lnTo>
                      <a:pt x="10" y="36"/>
                    </a:lnTo>
                    <a:lnTo>
                      <a:pt x="12" y="24"/>
                    </a:lnTo>
                    <a:lnTo>
                      <a:pt x="12" y="15"/>
                    </a:lnTo>
                    <a:lnTo>
                      <a:pt x="11" y="8"/>
                    </a:lnTo>
                    <a:lnTo>
                      <a:pt x="8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78" name="Freeform 565"/>
              <p:cNvSpPr>
                <a:spLocks/>
              </p:cNvSpPr>
              <p:nvPr/>
            </p:nvSpPr>
            <p:spPr bwMode="auto">
              <a:xfrm>
                <a:off x="3513" y="2659"/>
                <a:ext cx="68" cy="28"/>
              </a:xfrm>
              <a:custGeom>
                <a:avLst/>
                <a:gdLst>
                  <a:gd name="T0" fmla="*/ 0 w 68"/>
                  <a:gd name="T1" fmla="*/ 4 h 28"/>
                  <a:gd name="T2" fmla="*/ 4 w 68"/>
                  <a:gd name="T3" fmla="*/ 7 h 28"/>
                  <a:gd name="T4" fmla="*/ 11 w 68"/>
                  <a:gd name="T5" fmla="*/ 9 h 28"/>
                  <a:gd name="T6" fmla="*/ 21 w 68"/>
                  <a:gd name="T7" fmla="*/ 10 h 28"/>
                  <a:gd name="T8" fmla="*/ 29 w 68"/>
                  <a:gd name="T9" fmla="*/ 12 h 28"/>
                  <a:gd name="T10" fmla="*/ 38 w 68"/>
                  <a:gd name="T11" fmla="*/ 16 h 28"/>
                  <a:gd name="T12" fmla="*/ 47 w 68"/>
                  <a:gd name="T13" fmla="*/ 18 h 28"/>
                  <a:gd name="T14" fmla="*/ 52 w 68"/>
                  <a:gd name="T15" fmla="*/ 22 h 28"/>
                  <a:gd name="T16" fmla="*/ 58 w 68"/>
                  <a:gd name="T17" fmla="*/ 26 h 28"/>
                  <a:gd name="T18" fmla="*/ 60 w 68"/>
                  <a:gd name="T19" fmla="*/ 28 h 28"/>
                  <a:gd name="T20" fmla="*/ 68 w 68"/>
                  <a:gd name="T21" fmla="*/ 23 h 28"/>
                  <a:gd name="T22" fmla="*/ 63 w 68"/>
                  <a:gd name="T23" fmla="*/ 18 h 28"/>
                  <a:gd name="T24" fmla="*/ 57 w 68"/>
                  <a:gd name="T25" fmla="*/ 15 h 28"/>
                  <a:gd name="T26" fmla="*/ 49 w 68"/>
                  <a:gd name="T27" fmla="*/ 11 h 28"/>
                  <a:gd name="T28" fmla="*/ 41 w 68"/>
                  <a:gd name="T29" fmla="*/ 9 h 28"/>
                  <a:gd name="T30" fmla="*/ 31 w 68"/>
                  <a:gd name="T31" fmla="*/ 5 h 28"/>
                  <a:gd name="T32" fmla="*/ 21 w 68"/>
                  <a:gd name="T33" fmla="*/ 3 h 28"/>
                  <a:gd name="T34" fmla="*/ 11 w 68"/>
                  <a:gd name="T35" fmla="*/ 1 h 28"/>
                  <a:gd name="T36" fmla="*/ 4 w 68"/>
                  <a:gd name="T37" fmla="*/ 0 h 28"/>
                  <a:gd name="T38" fmla="*/ 8 w 68"/>
                  <a:gd name="T39" fmla="*/ 4 h 28"/>
                  <a:gd name="T40" fmla="*/ 4 w 68"/>
                  <a:gd name="T41" fmla="*/ 0 h 28"/>
                  <a:gd name="T42" fmla="*/ 2 w 68"/>
                  <a:gd name="T43" fmla="*/ 1 h 28"/>
                  <a:gd name="T44" fmla="*/ 0 w 68"/>
                  <a:gd name="T45" fmla="*/ 4 h 28"/>
                  <a:gd name="T46" fmla="*/ 2 w 68"/>
                  <a:gd name="T47" fmla="*/ 6 h 28"/>
                  <a:gd name="T48" fmla="*/ 4 w 68"/>
                  <a:gd name="T49" fmla="*/ 7 h 28"/>
                  <a:gd name="T50" fmla="*/ 0 w 68"/>
                  <a:gd name="T51" fmla="*/ 4 h 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8"/>
                  <a:gd name="T79" fmla="*/ 0 h 28"/>
                  <a:gd name="T80" fmla="*/ 68 w 68"/>
                  <a:gd name="T81" fmla="*/ 28 h 2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8" h="28">
                    <a:moveTo>
                      <a:pt x="0" y="4"/>
                    </a:moveTo>
                    <a:lnTo>
                      <a:pt x="4" y="7"/>
                    </a:lnTo>
                    <a:lnTo>
                      <a:pt x="11" y="9"/>
                    </a:lnTo>
                    <a:lnTo>
                      <a:pt x="21" y="10"/>
                    </a:lnTo>
                    <a:lnTo>
                      <a:pt x="29" y="12"/>
                    </a:lnTo>
                    <a:lnTo>
                      <a:pt x="38" y="16"/>
                    </a:lnTo>
                    <a:lnTo>
                      <a:pt x="47" y="18"/>
                    </a:lnTo>
                    <a:lnTo>
                      <a:pt x="52" y="22"/>
                    </a:lnTo>
                    <a:lnTo>
                      <a:pt x="58" y="26"/>
                    </a:lnTo>
                    <a:lnTo>
                      <a:pt x="60" y="28"/>
                    </a:lnTo>
                    <a:lnTo>
                      <a:pt x="68" y="23"/>
                    </a:lnTo>
                    <a:lnTo>
                      <a:pt x="63" y="18"/>
                    </a:lnTo>
                    <a:lnTo>
                      <a:pt x="57" y="15"/>
                    </a:lnTo>
                    <a:lnTo>
                      <a:pt x="49" y="11"/>
                    </a:lnTo>
                    <a:lnTo>
                      <a:pt x="41" y="9"/>
                    </a:lnTo>
                    <a:lnTo>
                      <a:pt x="31" y="5"/>
                    </a:lnTo>
                    <a:lnTo>
                      <a:pt x="21" y="3"/>
                    </a:lnTo>
                    <a:lnTo>
                      <a:pt x="11" y="1"/>
                    </a:lnTo>
                    <a:lnTo>
                      <a:pt x="4" y="0"/>
                    </a:lnTo>
                    <a:lnTo>
                      <a:pt x="8" y="4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79" name="Freeform 566"/>
              <p:cNvSpPr>
                <a:spLocks/>
              </p:cNvSpPr>
              <p:nvPr/>
            </p:nvSpPr>
            <p:spPr bwMode="auto">
              <a:xfrm>
                <a:off x="3459" y="2615"/>
                <a:ext cx="62" cy="48"/>
              </a:xfrm>
              <a:custGeom>
                <a:avLst/>
                <a:gdLst>
                  <a:gd name="T0" fmla="*/ 0 w 62"/>
                  <a:gd name="T1" fmla="*/ 4 h 48"/>
                  <a:gd name="T2" fmla="*/ 3 w 62"/>
                  <a:gd name="T3" fmla="*/ 8 h 48"/>
                  <a:gd name="T4" fmla="*/ 13 w 62"/>
                  <a:gd name="T5" fmla="*/ 8 h 48"/>
                  <a:gd name="T6" fmla="*/ 22 w 62"/>
                  <a:gd name="T7" fmla="*/ 10 h 48"/>
                  <a:gd name="T8" fmla="*/ 29 w 62"/>
                  <a:gd name="T9" fmla="*/ 15 h 48"/>
                  <a:gd name="T10" fmla="*/ 37 w 62"/>
                  <a:gd name="T11" fmla="*/ 20 h 48"/>
                  <a:gd name="T12" fmla="*/ 42 w 62"/>
                  <a:gd name="T13" fmla="*/ 27 h 48"/>
                  <a:gd name="T14" fmla="*/ 48 w 62"/>
                  <a:gd name="T15" fmla="*/ 36 h 48"/>
                  <a:gd name="T16" fmla="*/ 52 w 62"/>
                  <a:gd name="T17" fmla="*/ 42 h 48"/>
                  <a:gd name="T18" fmla="*/ 54 w 62"/>
                  <a:gd name="T19" fmla="*/ 48 h 48"/>
                  <a:gd name="T20" fmla="*/ 62 w 62"/>
                  <a:gd name="T21" fmla="*/ 48 h 48"/>
                  <a:gd name="T22" fmla="*/ 59 w 62"/>
                  <a:gd name="T23" fmla="*/ 39 h 48"/>
                  <a:gd name="T24" fmla="*/ 56 w 62"/>
                  <a:gd name="T25" fmla="*/ 31 h 48"/>
                  <a:gd name="T26" fmla="*/ 50 w 62"/>
                  <a:gd name="T27" fmla="*/ 22 h 48"/>
                  <a:gd name="T28" fmla="*/ 42 w 62"/>
                  <a:gd name="T29" fmla="*/ 15 h 48"/>
                  <a:gd name="T30" fmla="*/ 34 w 62"/>
                  <a:gd name="T31" fmla="*/ 8 h 48"/>
                  <a:gd name="T32" fmla="*/ 24 w 62"/>
                  <a:gd name="T33" fmla="*/ 3 h 48"/>
                  <a:gd name="T34" fmla="*/ 13 w 62"/>
                  <a:gd name="T35" fmla="*/ 0 h 48"/>
                  <a:gd name="T36" fmla="*/ 3 w 62"/>
                  <a:gd name="T37" fmla="*/ 0 h 48"/>
                  <a:gd name="T38" fmla="*/ 7 w 62"/>
                  <a:gd name="T39" fmla="*/ 4 h 48"/>
                  <a:gd name="T40" fmla="*/ 3 w 62"/>
                  <a:gd name="T41" fmla="*/ 0 h 48"/>
                  <a:gd name="T42" fmla="*/ 1 w 62"/>
                  <a:gd name="T43" fmla="*/ 1 h 48"/>
                  <a:gd name="T44" fmla="*/ 0 w 62"/>
                  <a:gd name="T45" fmla="*/ 4 h 48"/>
                  <a:gd name="T46" fmla="*/ 1 w 62"/>
                  <a:gd name="T47" fmla="*/ 6 h 48"/>
                  <a:gd name="T48" fmla="*/ 3 w 62"/>
                  <a:gd name="T49" fmla="*/ 8 h 48"/>
                  <a:gd name="T50" fmla="*/ 0 w 62"/>
                  <a:gd name="T51" fmla="*/ 4 h 4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2"/>
                  <a:gd name="T79" fmla="*/ 0 h 48"/>
                  <a:gd name="T80" fmla="*/ 62 w 62"/>
                  <a:gd name="T81" fmla="*/ 48 h 4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2" h="48">
                    <a:moveTo>
                      <a:pt x="0" y="4"/>
                    </a:moveTo>
                    <a:lnTo>
                      <a:pt x="3" y="8"/>
                    </a:lnTo>
                    <a:lnTo>
                      <a:pt x="13" y="8"/>
                    </a:lnTo>
                    <a:lnTo>
                      <a:pt x="22" y="10"/>
                    </a:lnTo>
                    <a:lnTo>
                      <a:pt x="29" y="15"/>
                    </a:lnTo>
                    <a:lnTo>
                      <a:pt x="37" y="20"/>
                    </a:lnTo>
                    <a:lnTo>
                      <a:pt x="42" y="27"/>
                    </a:lnTo>
                    <a:lnTo>
                      <a:pt x="48" y="36"/>
                    </a:lnTo>
                    <a:lnTo>
                      <a:pt x="52" y="42"/>
                    </a:lnTo>
                    <a:lnTo>
                      <a:pt x="54" y="48"/>
                    </a:lnTo>
                    <a:lnTo>
                      <a:pt x="62" y="48"/>
                    </a:lnTo>
                    <a:lnTo>
                      <a:pt x="59" y="39"/>
                    </a:lnTo>
                    <a:lnTo>
                      <a:pt x="56" y="31"/>
                    </a:lnTo>
                    <a:lnTo>
                      <a:pt x="50" y="22"/>
                    </a:lnTo>
                    <a:lnTo>
                      <a:pt x="42" y="15"/>
                    </a:lnTo>
                    <a:lnTo>
                      <a:pt x="34" y="8"/>
                    </a:lnTo>
                    <a:lnTo>
                      <a:pt x="24" y="3"/>
                    </a:lnTo>
                    <a:lnTo>
                      <a:pt x="13" y="0"/>
                    </a:lnTo>
                    <a:lnTo>
                      <a:pt x="3" y="0"/>
                    </a:lnTo>
                    <a:lnTo>
                      <a:pt x="7" y="4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3" y="8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80" name="Freeform 567"/>
              <p:cNvSpPr>
                <a:spLocks/>
              </p:cNvSpPr>
              <p:nvPr/>
            </p:nvSpPr>
            <p:spPr bwMode="auto">
              <a:xfrm>
                <a:off x="3422" y="2580"/>
                <a:ext cx="44" cy="39"/>
              </a:xfrm>
              <a:custGeom>
                <a:avLst/>
                <a:gdLst>
                  <a:gd name="T0" fmla="*/ 0 w 44"/>
                  <a:gd name="T1" fmla="*/ 6 h 39"/>
                  <a:gd name="T2" fmla="*/ 5 w 44"/>
                  <a:gd name="T3" fmla="*/ 10 h 39"/>
                  <a:gd name="T4" fmla="*/ 12 w 44"/>
                  <a:gd name="T5" fmla="*/ 10 h 39"/>
                  <a:gd name="T6" fmla="*/ 18 w 44"/>
                  <a:gd name="T7" fmla="*/ 10 h 39"/>
                  <a:gd name="T8" fmla="*/ 23 w 44"/>
                  <a:gd name="T9" fmla="*/ 12 h 39"/>
                  <a:gd name="T10" fmla="*/ 27 w 44"/>
                  <a:gd name="T11" fmla="*/ 16 h 39"/>
                  <a:gd name="T12" fmla="*/ 30 w 44"/>
                  <a:gd name="T13" fmla="*/ 21 h 39"/>
                  <a:gd name="T14" fmla="*/ 33 w 44"/>
                  <a:gd name="T15" fmla="*/ 27 h 39"/>
                  <a:gd name="T16" fmla="*/ 35 w 44"/>
                  <a:gd name="T17" fmla="*/ 34 h 39"/>
                  <a:gd name="T18" fmla="*/ 37 w 44"/>
                  <a:gd name="T19" fmla="*/ 39 h 39"/>
                  <a:gd name="T20" fmla="*/ 44 w 44"/>
                  <a:gd name="T21" fmla="*/ 39 h 39"/>
                  <a:gd name="T22" fmla="*/ 43 w 44"/>
                  <a:gd name="T23" fmla="*/ 32 h 39"/>
                  <a:gd name="T24" fmla="*/ 40 w 44"/>
                  <a:gd name="T25" fmla="*/ 24 h 39"/>
                  <a:gd name="T26" fmla="*/ 38 w 44"/>
                  <a:gd name="T27" fmla="*/ 18 h 39"/>
                  <a:gd name="T28" fmla="*/ 34 w 44"/>
                  <a:gd name="T29" fmla="*/ 11 h 39"/>
                  <a:gd name="T30" fmla="*/ 28 w 44"/>
                  <a:gd name="T31" fmla="*/ 5 h 39"/>
                  <a:gd name="T32" fmla="*/ 21 w 44"/>
                  <a:gd name="T33" fmla="*/ 2 h 39"/>
                  <a:gd name="T34" fmla="*/ 12 w 44"/>
                  <a:gd name="T35" fmla="*/ 0 h 39"/>
                  <a:gd name="T36" fmla="*/ 2 w 44"/>
                  <a:gd name="T37" fmla="*/ 2 h 39"/>
                  <a:gd name="T38" fmla="*/ 7 w 44"/>
                  <a:gd name="T39" fmla="*/ 6 h 39"/>
                  <a:gd name="T40" fmla="*/ 2 w 44"/>
                  <a:gd name="T41" fmla="*/ 2 h 39"/>
                  <a:gd name="T42" fmla="*/ 0 w 44"/>
                  <a:gd name="T43" fmla="*/ 4 h 39"/>
                  <a:gd name="T44" fmla="*/ 0 w 44"/>
                  <a:gd name="T45" fmla="*/ 7 h 39"/>
                  <a:gd name="T46" fmla="*/ 1 w 44"/>
                  <a:gd name="T47" fmla="*/ 10 h 39"/>
                  <a:gd name="T48" fmla="*/ 5 w 44"/>
                  <a:gd name="T49" fmla="*/ 10 h 39"/>
                  <a:gd name="T50" fmla="*/ 0 w 44"/>
                  <a:gd name="T51" fmla="*/ 6 h 3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4"/>
                  <a:gd name="T79" fmla="*/ 0 h 39"/>
                  <a:gd name="T80" fmla="*/ 44 w 44"/>
                  <a:gd name="T81" fmla="*/ 39 h 3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4" h="39">
                    <a:moveTo>
                      <a:pt x="0" y="6"/>
                    </a:moveTo>
                    <a:lnTo>
                      <a:pt x="5" y="10"/>
                    </a:lnTo>
                    <a:lnTo>
                      <a:pt x="12" y="10"/>
                    </a:lnTo>
                    <a:lnTo>
                      <a:pt x="18" y="10"/>
                    </a:lnTo>
                    <a:lnTo>
                      <a:pt x="23" y="12"/>
                    </a:lnTo>
                    <a:lnTo>
                      <a:pt x="27" y="16"/>
                    </a:lnTo>
                    <a:lnTo>
                      <a:pt x="30" y="21"/>
                    </a:lnTo>
                    <a:lnTo>
                      <a:pt x="33" y="27"/>
                    </a:lnTo>
                    <a:lnTo>
                      <a:pt x="35" y="34"/>
                    </a:lnTo>
                    <a:lnTo>
                      <a:pt x="37" y="39"/>
                    </a:lnTo>
                    <a:lnTo>
                      <a:pt x="44" y="39"/>
                    </a:lnTo>
                    <a:lnTo>
                      <a:pt x="43" y="32"/>
                    </a:lnTo>
                    <a:lnTo>
                      <a:pt x="40" y="24"/>
                    </a:lnTo>
                    <a:lnTo>
                      <a:pt x="38" y="18"/>
                    </a:lnTo>
                    <a:lnTo>
                      <a:pt x="34" y="11"/>
                    </a:lnTo>
                    <a:lnTo>
                      <a:pt x="28" y="5"/>
                    </a:lnTo>
                    <a:lnTo>
                      <a:pt x="21" y="2"/>
                    </a:lnTo>
                    <a:lnTo>
                      <a:pt x="12" y="0"/>
                    </a:lnTo>
                    <a:lnTo>
                      <a:pt x="2" y="2"/>
                    </a:lnTo>
                    <a:lnTo>
                      <a:pt x="7" y="6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" y="10"/>
                    </a:lnTo>
                    <a:lnTo>
                      <a:pt x="5" y="1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81" name="Freeform 568"/>
              <p:cNvSpPr>
                <a:spLocks/>
              </p:cNvSpPr>
              <p:nvPr/>
            </p:nvSpPr>
            <p:spPr bwMode="auto">
              <a:xfrm>
                <a:off x="3402" y="2553"/>
                <a:ext cx="27" cy="33"/>
              </a:xfrm>
              <a:custGeom>
                <a:avLst/>
                <a:gdLst>
                  <a:gd name="T0" fmla="*/ 0 w 27"/>
                  <a:gd name="T1" fmla="*/ 7 h 33"/>
                  <a:gd name="T2" fmla="*/ 2 w 27"/>
                  <a:gd name="T3" fmla="*/ 7 h 33"/>
                  <a:gd name="T4" fmla="*/ 8 w 27"/>
                  <a:gd name="T5" fmla="*/ 13 h 33"/>
                  <a:gd name="T6" fmla="*/ 14 w 27"/>
                  <a:gd name="T7" fmla="*/ 18 h 33"/>
                  <a:gd name="T8" fmla="*/ 18 w 27"/>
                  <a:gd name="T9" fmla="*/ 26 h 33"/>
                  <a:gd name="T10" fmla="*/ 20 w 27"/>
                  <a:gd name="T11" fmla="*/ 33 h 33"/>
                  <a:gd name="T12" fmla="*/ 27 w 27"/>
                  <a:gd name="T13" fmla="*/ 33 h 33"/>
                  <a:gd name="T14" fmla="*/ 25 w 27"/>
                  <a:gd name="T15" fmla="*/ 23 h 33"/>
                  <a:gd name="T16" fmla="*/ 21 w 27"/>
                  <a:gd name="T17" fmla="*/ 13 h 33"/>
                  <a:gd name="T18" fmla="*/ 13 w 27"/>
                  <a:gd name="T19" fmla="*/ 6 h 33"/>
                  <a:gd name="T20" fmla="*/ 4 w 27"/>
                  <a:gd name="T21" fmla="*/ 0 h 33"/>
                  <a:gd name="T22" fmla="*/ 5 w 27"/>
                  <a:gd name="T23" fmla="*/ 0 h 33"/>
                  <a:gd name="T24" fmla="*/ 0 w 27"/>
                  <a:gd name="T25" fmla="*/ 7 h 3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"/>
                  <a:gd name="T40" fmla="*/ 0 h 33"/>
                  <a:gd name="T41" fmla="*/ 27 w 27"/>
                  <a:gd name="T42" fmla="*/ 33 h 3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" h="33">
                    <a:moveTo>
                      <a:pt x="0" y="7"/>
                    </a:moveTo>
                    <a:lnTo>
                      <a:pt x="2" y="7"/>
                    </a:lnTo>
                    <a:lnTo>
                      <a:pt x="8" y="13"/>
                    </a:lnTo>
                    <a:lnTo>
                      <a:pt x="14" y="18"/>
                    </a:lnTo>
                    <a:lnTo>
                      <a:pt x="18" y="26"/>
                    </a:lnTo>
                    <a:lnTo>
                      <a:pt x="20" y="33"/>
                    </a:lnTo>
                    <a:lnTo>
                      <a:pt x="27" y="33"/>
                    </a:lnTo>
                    <a:lnTo>
                      <a:pt x="25" y="23"/>
                    </a:lnTo>
                    <a:lnTo>
                      <a:pt x="21" y="13"/>
                    </a:lnTo>
                    <a:lnTo>
                      <a:pt x="13" y="6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82" name="Freeform 569"/>
              <p:cNvSpPr>
                <a:spLocks/>
              </p:cNvSpPr>
              <p:nvPr/>
            </p:nvSpPr>
            <p:spPr bwMode="auto">
              <a:xfrm>
                <a:off x="3376" y="2543"/>
                <a:ext cx="31" cy="17"/>
              </a:xfrm>
              <a:custGeom>
                <a:avLst/>
                <a:gdLst>
                  <a:gd name="T0" fmla="*/ 0 w 31"/>
                  <a:gd name="T1" fmla="*/ 10 h 17"/>
                  <a:gd name="T2" fmla="*/ 0 w 31"/>
                  <a:gd name="T3" fmla="*/ 10 h 17"/>
                  <a:gd name="T4" fmla="*/ 7 w 31"/>
                  <a:gd name="T5" fmla="*/ 10 h 17"/>
                  <a:gd name="T6" fmla="*/ 13 w 31"/>
                  <a:gd name="T7" fmla="*/ 10 h 17"/>
                  <a:gd name="T8" fmla="*/ 20 w 31"/>
                  <a:gd name="T9" fmla="*/ 14 h 17"/>
                  <a:gd name="T10" fmla="*/ 26 w 31"/>
                  <a:gd name="T11" fmla="*/ 17 h 17"/>
                  <a:gd name="T12" fmla="*/ 31 w 31"/>
                  <a:gd name="T13" fmla="*/ 10 h 17"/>
                  <a:gd name="T14" fmla="*/ 23 w 31"/>
                  <a:gd name="T15" fmla="*/ 6 h 17"/>
                  <a:gd name="T16" fmla="*/ 16 w 31"/>
                  <a:gd name="T17" fmla="*/ 3 h 17"/>
                  <a:gd name="T18" fmla="*/ 7 w 31"/>
                  <a:gd name="T19" fmla="*/ 0 h 17"/>
                  <a:gd name="T20" fmla="*/ 0 w 31"/>
                  <a:gd name="T21" fmla="*/ 3 h 17"/>
                  <a:gd name="T22" fmla="*/ 0 w 31"/>
                  <a:gd name="T23" fmla="*/ 3 h 17"/>
                  <a:gd name="T24" fmla="*/ 0 w 31"/>
                  <a:gd name="T25" fmla="*/ 10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"/>
                  <a:gd name="T40" fmla="*/ 0 h 17"/>
                  <a:gd name="T41" fmla="*/ 31 w 31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" h="17">
                    <a:moveTo>
                      <a:pt x="0" y="10"/>
                    </a:moveTo>
                    <a:lnTo>
                      <a:pt x="0" y="10"/>
                    </a:lnTo>
                    <a:lnTo>
                      <a:pt x="7" y="10"/>
                    </a:lnTo>
                    <a:lnTo>
                      <a:pt x="13" y="10"/>
                    </a:lnTo>
                    <a:lnTo>
                      <a:pt x="20" y="14"/>
                    </a:lnTo>
                    <a:lnTo>
                      <a:pt x="26" y="17"/>
                    </a:lnTo>
                    <a:lnTo>
                      <a:pt x="31" y="10"/>
                    </a:lnTo>
                    <a:lnTo>
                      <a:pt x="23" y="6"/>
                    </a:lnTo>
                    <a:lnTo>
                      <a:pt x="16" y="3"/>
                    </a:lnTo>
                    <a:lnTo>
                      <a:pt x="7" y="0"/>
                    </a:lnTo>
                    <a:lnTo>
                      <a:pt x="0" y="3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83" name="Freeform 570"/>
              <p:cNvSpPr>
                <a:spLocks/>
              </p:cNvSpPr>
              <p:nvPr/>
            </p:nvSpPr>
            <p:spPr bwMode="auto">
              <a:xfrm>
                <a:off x="3346" y="2532"/>
                <a:ext cx="30" cy="22"/>
              </a:xfrm>
              <a:custGeom>
                <a:avLst/>
                <a:gdLst>
                  <a:gd name="T0" fmla="*/ 8 w 30"/>
                  <a:gd name="T1" fmla="*/ 0 h 22"/>
                  <a:gd name="T2" fmla="*/ 5 w 30"/>
                  <a:gd name="T3" fmla="*/ 2 h 22"/>
                  <a:gd name="T4" fmla="*/ 0 w 30"/>
                  <a:gd name="T5" fmla="*/ 10 h 22"/>
                  <a:gd name="T6" fmla="*/ 4 w 30"/>
                  <a:gd name="T7" fmla="*/ 19 h 22"/>
                  <a:gd name="T8" fmla="*/ 15 w 30"/>
                  <a:gd name="T9" fmla="*/ 22 h 22"/>
                  <a:gd name="T10" fmla="*/ 30 w 30"/>
                  <a:gd name="T11" fmla="*/ 21 h 22"/>
                  <a:gd name="T12" fmla="*/ 30 w 30"/>
                  <a:gd name="T13" fmla="*/ 14 h 22"/>
                  <a:gd name="T14" fmla="*/ 15 w 30"/>
                  <a:gd name="T15" fmla="*/ 15 h 22"/>
                  <a:gd name="T16" fmla="*/ 9 w 30"/>
                  <a:gd name="T17" fmla="*/ 11 h 22"/>
                  <a:gd name="T18" fmla="*/ 8 w 30"/>
                  <a:gd name="T19" fmla="*/ 10 h 22"/>
                  <a:gd name="T20" fmla="*/ 10 w 30"/>
                  <a:gd name="T21" fmla="*/ 9 h 22"/>
                  <a:gd name="T22" fmla="*/ 8 w 30"/>
                  <a:gd name="T23" fmla="*/ 10 h 22"/>
                  <a:gd name="T24" fmla="*/ 10 w 30"/>
                  <a:gd name="T25" fmla="*/ 9 h 22"/>
                  <a:gd name="T26" fmla="*/ 13 w 30"/>
                  <a:gd name="T27" fmla="*/ 6 h 22"/>
                  <a:gd name="T28" fmla="*/ 11 w 30"/>
                  <a:gd name="T29" fmla="*/ 3 h 22"/>
                  <a:gd name="T30" fmla="*/ 9 w 30"/>
                  <a:gd name="T31" fmla="*/ 2 h 22"/>
                  <a:gd name="T32" fmla="*/ 5 w 30"/>
                  <a:gd name="T33" fmla="*/ 2 h 22"/>
                  <a:gd name="T34" fmla="*/ 8 w 30"/>
                  <a:gd name="T35" fmla="*/ 0 h 2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22"/>
                  <a:gd name="T56" fmla="*/ 30 w 30"/>
                  <a:gd name="T57" fmla="*/ 22 h 2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22">
                    <a:moveTo>
                      <a:pt x="8" y="0"/>
                    </a:moveTo>
                    <a:lnTo>
                      <a:pt x="5" y="2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5" y="22"/>
                    </a:lnTo>
                    <a:lnTo>
                      <a:pt x="30" y="21"/>
                    </a:lnTo>
                    <a:lnTo>
                      <a:pt x="30" y="14"/>
                    </a:lnTo>
                    <a:lnTo>
                      <a:pt x="15" y="15"/>
                    </a:lnTo>
                    <a:lnTo>
                      <a:pt x="9" y="11"/>
                    </a:lnTo>
                    <a:lnTo>
                      <a:pt x="8" y="10"/>
                    </a:lnTo>
                    <a:lnTo>
                      <a:pt x="10" y="9"/>
                    </a:lnTo>
                    <a:lnTo>
                      <a:pt x="8" y="10"/>
                    </a:lnTo>
                    <a:lnTo>
                      <a:pt x="10" y="9"/>
                    </a:lnTo>
                    <a:lnTo>
                      <a:pt x="13" y="6"/>
                    </a:lnTo>
                    <a:lnTo>
                      <a:pt x="11" y="3"/>
                    </a:lnTo>
                    <a:lnTo>
                      <a:pt x="9" y="2"/>
                    </a:lnTo>
                    <a:lnTo>
                      <a:pt x="5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84" name="Freeform 571"/>
              <p:cNvSpPr>
                <a:spLocks/>
              </p:cNvSpPr>
              <p:nvPr/>
            </p:nvSpPr>
            <p:spPr bwMode="auto">
              <a:xfrm>
                <a:off x="3354" y="2530"/>
                <a:ext cx="39" cy="12"/>
              </a:xfrm>
              <a:custGeom>
                <a:avLst/>
                <a:gdLst>
                  <a:gd name="T0" fmla="*/ 34 w 39"/>
                  <a:gd name="T1" fmla="*/ 0 h 12"/>
                  <a:gd name="T2" fmla="*/ 35 w 39"/>
                  <a:gd name="T3" fmla="*/ 0 h 12"/>
                  <a:gd name="T4" fmla="*/ 29 w 39"/>
                  <a:gd name="T5" fmla="*/ 1 h 12"/>
                  <a:gd name="T6" fmla="*/ 22 w 39"/>
                  <a:gd name="T7" fmla="*/ 2 h 12"/>
                  <a:gd name="T8" fmla="*/ 13 w 39"/>
                  <a:gd name="T9" fmla="*/ 2 h 12"/>
                  <a:gd name="T10" fmla="*/ 0 w 39"/>
                  <a:gd name="T11" fmla="*/ 2 h 12"/>
                  <a:gd name="T12" fmla="*/ 0 w 39"/>
                  <a:gd name="T13" fmla="*/ 12 h 12"/>
                  <a:gd name="T14" fmla="*/ 13 w 39"/>
                  <a:gd name="T15" fmla="*/ 12 h 12"/>
                  <a:gd name="T16" fmla="*/ 22 w 39"/>
                  <a:gd name="T17" fmla="*/ 10 h 12"/>
                  <a:gd name="T18" fmla="*/ 29 w 39"/>
                  <a:gd name="T19" fmla="*/ 8 h 12"/>
                  <a:gd name="T20" fmla="*/ 35 w 39"/>
                  <a:gd name="T21" fmla="*/ 7 h 12"/>
                  <a:gd name="T22" fmla="*/ 36 w 39"/>
                  <a:gd name="T23" fmla="*/ 7 h 12"/>
                  <a:gd name="T24" fmla="*/ 35 w 39"/>
                  <a:gd name="T25" fmla="*/ 7 h 12"/>
                  <a:gd name="T26" fmla="*/ 38 w 39"/>
                  <a:gd name="T27" fmla="*/ 6 h 12"/>
                  <a:gd name="T28" fmla="*/ 39 w 39"/>
                  <a:gd name="T29" fmla="*/ 4 h 12"/>
                  <a:gd name="T30" fmla="*/ 38 w 39"/>
                  <a:gd name="T31" fmla="*/ 1 h 12"/>
                  <a:gd name="T32" fmla="*/ 35 w 39"/>
                  <a:gd name="T33" fmla="*/ 0 h 12"/>
                  <a:gd name="T34" fmla="*/ 34 w 39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9"/>
                  <a:gd name="T55" fmla="*/ 0 h 12"/>
                  <a:gd name="T56" fmla="*/ 39 w 39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9" h="12">
                    <a:moveTo>
                      <a:pt x="34" y="0"/>
                    </a:moveTo>
                    <a:lnTo>
                      <a:pt x="35" y="0"/>
                    </a:lnTo>
                    <a:lnTo>
                      <a:pt x="29" y="1"/>
                    </a:lnTo>
                    <a:lnTo>
                      <a:pt x="22" y="2"/>
                    </a:lnTo>
                    <a:lnTo>
                      <a:pt x="13" y="2"/>
                    </a:lnTo>
                    <a:lnTo>
                      <a:pt x="0" y="2"/>
                    </a:lnTo>
                    <a:lnTo>
                      <a:pt x="0" y="12"/>
                    </a:lnTo>
                    <a:lnTo>
                      <a:pt x="13" y="12"/>
                    </a:lnTo>
                    <a:lnTo>
                      <a:pt x="22" y="10"/>
                    </a:lnTo>
                    <a:lnTo>
                      <a:pt x="29" y="8"/>
                    </a:lnTo>
                    <a:lnTo>
                      <a:pt x="35" y="7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8" y="6"/>
                    </a:lnTo>
                    <a:lnTo>
                      <a:pt x="39" y="4"/>
                    </a:lnTo>
                    <a:lnTo>
                      <a:pt x="38" y="1"/>
                    </a:lnTo>
                    <a:lnTo>
                      <a:pt x="35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85" name="Freeform 572"/>
              <p:cNvSpPr>
                <a:spLocks/>
              </p:cNvSpPr>
              <p:nvPr/>
            </p:nvSpPr>
            <p:spPr bwMode="auto">
              <a:xfrm>
                <a:off x="3388" y="2523"/>
                <a:ext cx="29" cy="14"/>
              </a:xfrm>
              <a:custGeom>
                <a:avLst/>
                <a:gdLst>
                  <a:gd name="T0" fmla="*/ 29 w 29"/>
                  <a:gd name="T1" fmla="*/ 0 h 14"/>
                  <a:gd name="T2" fmla="*/ 29 w 29"/>
                  <a:gd name="T3" fmla="*/ 0 h 14"/>
                  <a:gd name="T4" fmla="*/ 21 w 29"/>
                  <a:gd name="T5" fmla="*/ 1 h 14"/>
                  <a:gd name="T6" fmla="*/ 12 w 29"/>
                  <a:gd name="T7" fmla="*/ 2 h 14"/>
                  <a:gd name="T8" fmla="*/ 6 w 29"/>
                  <a:gd name="T9" fmla="*/ 4 h 14"/>
                  <a:gd name="T10" fmla="*/ 0 w 29"/>
                  <a:gd name="T11" fmla="*/ 7 h 14"/>
                  <a:gd name="T12" fmla="*/ 2 w 29"/>
                  <a:gd name="T13" fmla="*/ 14 h 14"/>
                  <a:gd name="T14" fmla="*/ 8 w 29"/>
                  <a:gd name="T15" fmla="*/ 12 h 14"/>
                  <a:gd name="T16" fmla="*/ 14 w 29"/>
                  <a:gd name="T17" fmla="*/ 9 h 14"/>
                  <a:gd name="T18" fmla="*/ 21 w 29"/>
                  <a:gd name="T19" fmla="*/ 8 h 14"/>
                  <a:gd name="T20" fmla="*/ 29 w 29"/>
                  <a:gd name="T21" fmla="*/ 7 h 14"/>
                  <a:gd name="T22" fmla="*/ 29 w 29"/>
                  <a:gd name="T23" fmla="*/ 7 h 14"/>
                  <a:gd name="T24" fmla="*/ 29 w 29"/>
                  <a:gd name="T25" fmla="*/ 0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"/>
                  <a:gd name="T40" fmla="*/ 0 h 14"/>
                  <a:gd name="T41" fmla="*/ 29 w 29"/>
                  <a:gd name="T42" fmla="*/ 14 h 1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" h="14">
                    <a:moveTo>
                      <a:pt x="29" y="0"/>
                    </a:moveTo>
                    <a:lnTo>
                      <a:pt x="29" y="0"/>
                    </a:lnTo>
                    <a:lnTo>
                      <a:pt x="21" y="1"/>
                    </a:lnTo>
                    <a:lnTo>
                      <a:pt x="12" y="2"/>
                    </a:lnTo>
                    <a:lnTo>
                      <a:pt x="6" y="4"/>
                    </a:lnTo>
                    <a:lnTo>
                      <a:pt x="0" y="7"/>
                    </a:lnTo>
                    <a:lnTo>
                      <a:pt x="2" y="14"/>
                    </a:lnTo>
                    <a:lnTo>
                      <a:pt x="8" y="12"/>
                    </a:lnTo>
                    <a:lnTo>
                      <a:pt x="14" y="9"/>
                    </a:lnTo>
                    <a:lnTo>
                      <a:pt x="21" y="8"/>
                    </a:lnTo>
                    <a:lnTo>
                      <a:pt x="29" y="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86" name="Freeform 573"/>
              <p:cNvSpPr>
                <a:spLocks/>
              </p:cNvSpPr>
              <p:nvPr/>
            </p:nvSpPr>
            <p:spPr bwMode="auto">
              <a:xfrm>
                <a:off x="3417" y="2519"/>
                <a:ext cx="81" cy="13"/>
              </a:xfrm>
              <a:custGeom>
                <a:avLst/>
                <a:gdLst>
                  <a:gd name="T0" fmla="*/ 81 w 81"/>
                  <a:gd name="T1" fmla="*/ 6 h 13"/>
                  <a:gd name="T2" fmla="*/ 81 w 81"/>
                  <a:gd name="T3" fmla="*/ 6 h 13"/>
                  <a:gd name="T4" fmla="*/ 75 w 81"/>
                  <a:gd name="T5" fmla="*/ 5 h 13"/>
                  <a:gd name="T6" fmla="*/ 68 w 81"/>
                  <a:gd name="T7" fmla="*/ 4 h 13"/>
                  <a:gd name="T8" fmla="*/ 59 w 81"/>
                  <a:gd name="T9" fmla="*/ 2 h 13"/>
                  <a:gd name="T10" fmla="*/ 49 w 81"/>
                  <a:gd name="T11" fmla="*/ 1 h 13"/>
                  <a:gd name="T12" fmla="*/ 37 w 81"/>
                  <a:gd name="T13" fmla="*/ 0 h 13"/>
                  <a:gd name="T14" fmla="*/ 25 w 81"/>
                  <a:gd name="T15" fmla="*/ 0 h 13"/>
                  <a:gd name="T16" fmla="*/ 12 w 81"/>
                  <a:gd name="T17" fmla="*/ 2 h 13"/>
                  <a:gd name="T18" fmla="*/ 0 w 81"/>
                  <a:gd name="T19" fmla="*/ 4 h 13"/>
                  <a:gd name="T20" fmla="*/ 0 w 81"/>
                  <a:gd name="T21" fmla="*/ 11 h 13"/>
                  <a:gd name="T22" fmla="*/ 12 w 81"/>
                  <a:gd name="T23" fmla="*/ 10 h 13"/>
                  <a:gd name="T24" fmla="*/ 25 w 81"/>
                  <a:gd name="T25" fmla="*/ 10 h 13"/>
                  <a:gd name="T26" fmla="*/ 37 w 81"/>
                  <a:gd name="T27" fmla="*/ 10 h 13"/>
                  <a:gd name="T28" fmla="*/ 49 w 81"/>
                  <a:gd name="T29" fmla="*/ 11 h 13"/>
                  <a:gd name="T30" fmla="*/ 59 w 81"/>
                  <a:gd name="T31" fmla="*/ 10 h 13"/>
                  <a:gd name="T32" fmla="*/ 68 w 81"/>
                  <a:gd name="T33" fmla="*/ 11 h 13"/>
                  <a:gd name="T34" fmla="*/ 75 w 81"/>
                  <a:gd name="T35" fmla="*/ 12 h 13"/>
                  <a:gd name="T36" fmla="*/ 78 w 81"/>
                  <a:gd name="T37" fmla="*/ 13 h 13"/>
                  <a:gd name="T38" fmla="*/ 78 w 81"/>
                  <a:gd name="T39" fmla="*/ 13 h 13"/>
                  <a:gd name="T40" fmla="*/ 81 w 81"/>
                  <a:gd name="T41" fmla="*/ 6 h 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1"/>
                  <a:gd name="T64" fmla="*/ 0 h 13"/>
                  <a:gd name="T65" fmla="*/ 81 w 81"/>
                  <a:gd name="T66" fmla="*/ 13 h 1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1" h="13">
                    <a:moveTo>
                      <a:pt x="81" y="6"/>
                    </a:moveTo>
                    <a:lnTo>
                      <a:pt x="81" y="6"/>
                    </a:lnTo>
                    <a:lnTo>
                      <a:pt x="75" y="5"/>
                    </a:lnTo>
                    <a:lnTo>
                      <a:pt x="68" y="4"/>
                    </a:lnTo>
                    <a:lnTo>
                      <a:pt x="59" y="2"/>
                    </a:lnTo>
                    <a:lnTo>
                      <a:pt x="49" y="1"/>
                    </a:lnTo>
                    <a:lnTo>
                      <a:pt x="37" y="0"/>
                    </a:lnTo>
                    <a:lnTo>
                      <a:pt x="25" y="0"/>
                    </a:lnTo>
                    <a:lnTo>
                      <a:pt x="12" y="2"/>
                    </a:lnTo>
                    <a:lnTo>
                      <a:pt x="0" y="4"/>
                    </a:lnTo>
                    <a:lnTo>
                      <a:pt x="0" y="11"/>
                    </a:lnTo>
                    <a:lnTo>
                      <a:pt x="12" y="10"/>
                    </a:lnTo>
                    <a:lnTo>
                      <a:pt x="25" y="10"/>
                    </a:lnTo>
                    <a:lnTo>
                      <a:pt x="37" y="10"/>
                    </a:lnTo>
                    <a:lnTo>
                      <a:pt x="49" y="11"/>
                    </a:lnTo>
                    <a:lnTo>
                      <a:pt x="59" y="10"/>
                    </a:lnTo>
                    <a:lnTo>
                      <a:pt x="68" y="11"/>
                    </a:lnTo>
                    <a:lnTo>
                      <a:pt x="75" y="12"/>
                    </a:lnTo>
                    <a:lnTo>
                      <a:pt x="78" y="13"/>
                    </a:lnTo>
                    <a:lnTo>
                      <a:pt x="81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87" name="Freeform 574"/>
              <p:cNvSpPr>
                <a:spLocks/>
              </p:cNvSpPr>
              <p:nvPr/>
            </p:nvSpPr>
            <p:spPr bwMode="auto">
              <a:xfrm>
                <a:off x="3495" y="2525"/>
                <a:ext cx="59" cy="51"/>
              </a:xfrm>
              <a:custGeom>
                <a:avLst/>
                <a:gdLst>
                  <a:gd name="T0" fmla="*/ 55 w 59"/>
                  <a:gd name="T1" fmla="*/ 43 h 51"/>
                  <a:gd name="T2" fmla="*/ 59 w 59"/>
                  <a:gd name="T3" fmla="*/ 44 h 51"/>
                  <a:gd name="T4" fmla="*/ 53 w 59"/>
                  <a:gd name="T5" fmla="*/ 38 h 51"/>
                  <a:gd name="T6" fmla="*/ 45 w 59"/>
                  <a:gd name="T7" fmla="*/ 32 h 51"/>
                  <a:gd name="T8" fmla="*/ 38 w 59"/>
                  <a:gd name="T9" fmla="*/ 24 h 51"/>
                  <a:gd name="T10" fmla="*/ 31 w 59"/>
                  <a:gd name="T11" fmla="*/ 17 h 51"/>
                  <a:gd name="T12" fmla="*/ 22 w 59"/>
                  <a:gd name="T13" fmla="*/ 11 h 51"/>
                  <a:gd name="T14" fmla="*/ 15 w 59"/>
                  <a:gd name="T15" fmla="*/ 6 h 51"/>
                  <a:gd name="T16" fmla="*/ 7 w 59"/>
                  <a:gd name="T17" fmla="*/ 2 h 51"/>
                  <a:gd name="T18" fmla="*/ 3 w 59"/>
                  <a:gd name="T19" fmla="*/ 0 h 51"/>
                  <a:gd name="T20" fmla="*/ 0 w 59"/>
                  <a:gd name="T21" fmla="*/ 7 h 51"/>
                  <a:gd name="T22" fmla="*/ 5 w 59"/>
                  <a:gd name="T23" fmla="*/ 10 h 51"/>
                  <a:gd name="T24" fmla="*/ 10 w 59"/>
                  <a:gd name="T25" fmla="*/ 13 h 51"/>
                  <a:gd name="T26" fmla="*/ 17 w 59"/>
                  <a:gd name="T27" fmla="*/ 18 h 51"/>
                  <a:gd name="T28" fmla="*/ 26 w 59"/>
                  <a:gd name="T29" fmla="*/ 24 h 51"/>
                  <a:gd name="T30" fmla="*/ 33 w 59"/>
                  <a:gd name="T31" fmla="*/ 29 h 51"/>
                  <a:gd name="T32" fmla="*/ 40 w 59"/>
                  <a:gd name="T33" fmla="*/ 37 h 51"/>
                  <a:gd name="T34" fmla="*/ 48 w 59"/>
                  <a:gd name="T35" fmla="*/ 43 h 51"/>
                  <a:gd name="T36" fmla="*/ 51 w 59"/>
                  <a:gd name="T37" fmla="*/ 49 h 51"/>
                  <a:gd name="T38" fmla="*/ 55 w 59"/>
                  <a:gd name="T39" fmla="*/ 50 h 51"/>
                  <a:gd name="T40" fmla="*/ 51 w 59"/>
                  <a:gd name="T41" fmla="*/ 49 h 51"/>
                  <a:gd name="T42" fmla="*/ 54 w 59"/>
                  <a:gd name="T43" fmla="*/ 51 h 51"/>
                  <a:gd name="T44" fmla="*/ 57 w 59"/>
                  <a:gd name="T45" fmla="*/ 50 h 51"/>
                  <a:gd name="T46" fmla="*/ 59 w 59"/>
                  <a:gd name="T47" fmla="*/ 48 h 51"/>
                  <a:gd name="T48" fmla="*/ 59 w 59"/>
                  <a:gd name="T49" fmla="*/ 44 h 51"/>
                  <a:gd name="T50" fmla="*/ 55 w 59"/>
                  <a:gd name="T51" fmla="*/ 43 h 5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9"/>
                  <a:gd name="T79" fmla="*/ 0 h 51"/>
                  <a:gd name="T80" fmla="*/ 59 w 59"/>
                  <a:gd name="T81" fmla="*/ 51 h 5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9" h="51">
                    <a:moveTo>
                      <a:pt x="55" y="43"/>
                    </a:moveTo>
                    <a:lnTo>
                      <a:pt x="59" y="44"/>
                    </a:lnTo>
                    <a:lnTo>
                      <a:pt x="53" y="38"/>
                    </a:lnTo>
                    <a:lnTo>
                      <a:pt x="45" y="32"/>
                    </a:lnTo>
                    <a:lnTo>
                      <a:pt x="38" y="24"/>
                    </a:lnTo>
                    <a:lnTo>
                      <a:pt x="31" y="17"/>
                    </a:lnTo>
                    <a:lnTo>
                      <a:pt x="22" y="11"/>
                    </a:lnTo>
                    <a:lnTo>
                      <a:pt x="15" y="6"/>
                    </a:lnTo>
                    <a:lnTo>
                      <a:pt x="7" y="2"/>
                    </a:lnTo>
                    <a:lnTo>
                      <a:pt x="3" y="0"/>
                    </a:lnTo>
                    <a:lnTo>
                      <a:pt x="0" y="7"/>
                    </a:lnTo>
                    <a:lnTo>
                      <a:pt x="5" y="10"/>
                    </a:lnTo>
                    <a:lnTo>
                      <a:pt x="10" y="13"/>
                    </a:lnTo>
                    <a:lnTo>
                      <a:pt x="17" y="18"/>
                    </a:lnTo>
                    <a:lnTo>
                      <a:pt x="26" y="24"/>
                    </a:lnTo>
                    <a:lnTo>
                      <a:pt x="33" y="29"/>
                    </a:lnTo>
                    <a:lnTo>
                      <a:pt x="40" y="37"/>
                    </a:lnTo>
                    <a:lnTo>
                      <a:pt x="48" y="43"/>
                    </a:lnTo>
                    <a:lnTo>
                      <a:pt x="51" y="49"/>
                    </a:lnTo>
                    <a:lnTo>
                      <a:pt x="55" y="50"/>
                    </a:lnTo>
                    <a:lnTo>
                      <a:pt x="51" y="49"/>
                    </a:lnTo>
                    <a:lnTo>
                      <a:pt x="54" y="51"/>
                    </a:lnTo>
                    <a:lnTo>
                      <a:pt x="57" y="50"/>
                    </a:lnTo>
                    <a:lnTo>
                      <a:pt x="59" y="48"/>
                    </a:lnTo>
                    <a:lnTo>
                      <a:pt x="59" y="44"/>
                    </a:lnTo>
                    <a:lnTo>
                      <a:pt x="55" y="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88" name="Freeform 575"/>
              <p:cNvSpPr>
                <a:spLocks/>
              </p:cNvSpPr>
              <p:nvPr/>
            </p:nvSpPr>
            <p:spPr bwMode="auto">
              <a:xfrm>
                <a:off x="3550" y="2565"/>
                <a:ext cx="52" cy="19"/>
              </a:xfrm>
              <a:custGeom>
                <a:avLst/>
                <a:gdLst>
                  <a:gd name="T0" fmla="*/ 46 w 52"/>
                  <a:gd name="T1" fmla="*/ 10 h 19"/>
                  <a:gd name="T2" fmla="*/ 52 w 52"/>
                  <a:gd name="T3" fmla="*/ 11 h 19"/>
                  <a:gd name="T4" fmla="*/ 46 w 52"/>
                  <a:gd name="T5" fmla="*/ 6 h 19"/>
                  <a:gd name="T6" fmla="*/ 40 w 52"/>
                  <a:gd name="T7" fmla="*/ 3 h 19"/>
                  <a:gd name="T8" fmla="*/ 33 w 52"/>
                  <a:gd name="T9" fmla="*/ 1 h 19"/>
                  <a:gd name="T10" fmla="*/ 27 w 52"/>
                  <a:gd name="T11" fmla="*/ 0 h 19"/>
                  <a:gd name="T12" fmla="*/ 20 w 52"/>
                  <a:gd name="T13" fmla="*/ 0 h 19"/>
                  <a:gd name="T14" fmla="*/ 12 w 52"/>
                  <a:gd name="T15" fmla="*/ 1 h 19"/>
                  <a:gd name="T16" fmla="*/ 6 w 52"/>
                  <a:gd name="T17" fmla="*/ 1 h 19"/>
                  <a:gd name="T18" fmla="*/ 0 w 52"/>
                  <a:gd name="T19" fmla="*/ 3 h 19"/>
                  <a:gd name="T20" fmla="*/ 0 w 52"/>
                  <a:gd name="T21" fmla="*/ 10 h 19"/>
                  <a:gd name="T22" fmla="*/ 6 w 52"/>
                  <a:gd name="T23" fmla="*/ 9 h 19"/>
                  <a:gd name="T24" fmla="*/ 12 w 52"/>
                  <a:gd name="T25" fmla="*/ 9 h 19"/>
                  <a:gd name="T26" fmla="*/ 20 w 52"/>
                  <a:gd name="T27" fmla="*/ 8 h 19"/>
                  <a:gd name="T28" fmla="*/ 27 w 52"/>
                  <a:gd name="T29" fmla="*/ 8 h 19"/>
                  <a:gd name="T30" fmla="*/ 33 w 52"/>
                  <a:gd name="T31" fmla="*/ 9 h 19"/>
                  <a:gd name="T32" fmla="*/ 38 w 52"/>
                  <a:gd name="T33" fmla="*/ 10 h 19"/>
                  <a:gd name="T34" fmla="*/ 42 w 52"/>
                  <a:gd name="T35" fmla="*/ 14 h 19"/>
                  <a:gd name="T36" fmla="*/ 45 w 52"/>
                  <a:gd name="T37" fmla="*/ 16 h 19"/>
                  <a:gd name="T38" fmla="*/ 51 w 52"/>
                  <a:gd name="T39" fmla="*/ 17 h 19"/>
                  <a:gd name="T40" fmla="*/ 45 w 52"/>
                  <a:gd name="T41" fmla="*/ 16 h 19"/>
                  <a:gd name="T42" fmla="*/ 48 w 52"/>
                  <a:gd name="T43" fmla="*/ 19 h 19"/>
                  <a:gd name="T44" fmla="*/ 51 w 52"/>
                  <a:gd name="T45" fmla="*/ 17 h 19"/>
                  <a:gd name="T46" fmla="*/ 52 w 52"/>
                  <a:gd name="T47" fmla="*/ 15 h 19"/>
                  <a:gd name="T48" fmla="*/ 52 w 52"/>
                  <a:gd name="T49" fmla="*/ 11 h 19"/>
                  <a:gd name="T50" fmla="*/ 46 w 52"/>
                  <a:gd name="T51" fmla="*/ 10 h 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"/>
                  <a:gd name="T79" fmla="*/ 0 h 19"/>
                  <a:gd name="T80" fmla="*/ 52 w 52"/>
                  <a:gd name="T81" fmla="*/ 19 h 1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" h="19">
                    <a:moveTo>
                      <a:pt x="46" y="10"/>
                    </a:moveTo>
                    <a:lnTo>
                      <a:pt x="52" y="11"/>
                    </a:lnTo>
                    <a:lnTo>
                      <a:pt x="46" y="6"/>
                    </a:lnTo>
                    <a:lnTo>
                      <a:pt x="40" y="3"/>
                    </a:lnTo>
                    <a:lnTo>
                      <a:pt x="33" y="1"/>
                    </a:lnTo>
                    <a:lnTo>
                      <a:pt x="27" y="0"/>
                    </a:lnTo>
                    <a:lnTo>
                      <a:pt x="20" y="0"/>
                    </a:lnTo>
                    <a:lnTo>
                      <a:pt x="12" y="1"/>
                    </a:lnTo>
                    <a:lnTo>
                      <a:pt x="6" y="1"/>
                    </a:lnTo>
                    <a:lnTo>
                      <a:pt x="0" y="3"/>
                    </a:lnTo>
                    <a:lnTo>
                      <a:pt x="0" y="10"/>
                    </a:lnTo>
                    <a:lnTo>
                      <a:pt x="6" y="9"/>
                    </a:lnTo>
                    <a:lnTo>
                      <a:pt x="12" y="9"/>
                    </a:lnTo>
                    <a:lnTo>
                      <a:pt x="20" y="8"/>
                    </a:lnTo>
                    <a:lnTo>
                      <a:pt x="27" y="8"/>
                    </a:lnTo>
                    <a:lnTo>
                      <a:pt x="33" y="9"/>
                    </a:lnTo>
                    <a:lnTo>
                      <a:pt x="38" y="10"/>
                    </a:lnTo>
                    <a:lnTo>
                      <a:pt x="42" y="14"/>
                    </a:lnTo>
                    <a:lnTo>
                      <a:pt x="45" y="16"/>
                    </a:lnTo>
                    <a:lnTo>
                      <a:pt x="51" y="17"/>
                    </a:lnTo>
                    <a:lnTo>
                      <a:pt x="45" y="16"/>
                    </a:lnTo>
                    <a:lnTo>
                      <a:pt x="48" y="19"/>
                    </a:lnTo>
                    <a:lnTo>
                      <a:pt x="51" y="17"/>
                    </a:lnTo>
                    <a:lnTo>
                      <a:pt x="52" y="15"/>
                    </a:lnTo>
                    <a:lnTo>
                      <a:pt x="52" y="11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89" name="Freeform 576"/>
              <p:cNvSpPr>
                <a:spLocks/>
              </p:cNvSpPr>
              <p:nvPr/>
            </p:nvSpPr>
            <p:spPr bwMode="auto">
              <a:xfrm>
                <a:off x="3596" y="2568"/>
                <a:ext cx="49" cy="14"/>
              </a:xfrm>
              <a:custGeom>
                <a:avLst/>
                <a:gdLst>
                  <a:gd name="T0" fmla="*/ 49 w 49"/>
                  <a:gd name="T1" fmla="*/ 8 h 14"/>
                  <a:gd name="T2" fmla="*/ 49 w 49"/>
                  <a:gd name="T3" fmla="*/ 8 h 14"/>
                  <a:gd name="T4" fmla="*/ 43 w 49"/>
                  <a:gd name="T5" fmla="*/ 3 h 14"/>
                  <a:gd name="T6" fmla="*/ 36 w 49"/>
                  <a:gd name="T7" fmla="*/ 1 h 14"/>
                  <a:gd name="T8" fmla="*/ 28 w 49"/>
                  <a:gd name="T9" fmla="*/ 0 h 14"/>
                  <a:gd name="T10" fmla="*/ 22 w 49"/>
                  <a:gd name="T11" fmla="*/ 0 h 14"/>
                  <a:gd name="T12" fmla="*/ 15 w 49"/>
                  <a:gd name="T13" fmla="*/ 1 h 14"/>
                  <a:gd name="T14" fmla="*/ 9 w 49"/>
                  <a:gd name="T15" fmla="*/ 3 h 14"/>
                  <a:gd name="T16" fmla="*/ 5 w 49"/>
                  <a:gd name="T17" fmla="*/ 5 h 14"/>
                  <a:gd name="T18" fmla="*/ 0 w 49"/>
                  <a:gd name="T19" fmla="*/ 7 h 14"/>
                  <a:gd name="T20" fmla="*/ 5 w 49"/>
                  <a:gd name="T21" fmla="*/ 14 h 14"/>
                  <a:gd name="T22" fmla="*/ 8 w 49"/>
                  <a:gd name="T23" fmla="*/ 12 h 14"/>
                  <a:gd name="T24" fmla="*/ 11 w 49"/>
                  <a:gd name="T25" fmla="*/ 11 h 14"/>
                  <a:gd name="T26" fmla="*/ 17 w 49"/>
                  <a:gd name="T27" fmla="*/ 8 h 14"/>
                  <a:gd name="T28" fmla="*/ 22 w 49"/>
                  <a:gd name="T29" fmla="*/ 7 h 14"/>
                  <a:gd name="T30" fmla="*/ 28 w 49"/>
                  <a:gd name="T31" fmla="*/ 7 h 14"/>
                  <a:gd name="T32" fmla="*/ 33 w 49"/>
                  <a:gd name="T33" fmla="*/ 8 h 14"/>
                  <a:gd name="T34" fmla="*/ 41 w 49"/>
                  <a:gd name="T35" fmla="*/ 11 h 14"/>
                  <a:gd name="T36" fmla="*/ 44 w 49"/>
                  <a:gd name="T37" fmla="*/ 13 h 14"/>
                  <a:gd name="T38" fmla="*/ 44 w 49"/>
                  <a:gd name="T39" fmla="*/ 13 h 14"/>
                  <a:gd name="T40" fmla="*/ 49 w 49"/>
                  <a:gd name="T41" fmla="*/ 8 h 1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9"/>
                  <a:gd name="T64" fmla="*/ 0 h 14"/>
                  <a:gd name="T65" fmla="*/ 49 w 49"/>
                  <a:gd name="T66" fmla="*/ 14 h 1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9" h="14">
                    <a:moveTo>
                      <a:pt x="49" y="8"/>
                    </a:moveTo>
                    <a:lnTo>
                      <a:pt x="49" y="8"/>
                    </a:lnTo>
                    <a:lnTo>
                      <a:pt x="43" y="3"/>
                    </a:lnTo>
                    <a:lnTo>
                      <a:pt x="36" y="1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5" y="1"/>
                    </a:lnTo>
                    <a:lnTo>
                      <a:pt x="9" y="3"/>
                    </a:lnTo>
                    <a:lnTo>
                      <a:pt x="5" y="5"/>
                    </a:lnTo>
                    <a:lnTo>
                      <a:pt x="0" y="7"/>
                    </a:lnTo>
                    <a:lnTo>
                      <a:pt x="5" y="14"/>
                    </a:lnTo>
                    <a:lnTo>
                      <a:pt x="8" y="12"/>
                    </a:lnTo>
                    <a:lnTo>
                      <a:pt x="11" y="11"/>
                    </a:lnTo>
                    <a:lnTo>
                      <a:pt x="17" y="8"/>
                    </a:lnTo>
                    <a:lnTo>
                      <a:pt x="22" y="7"/>
                    </a:lnTo>
                    <a:lnTo>
                      <a:pt x="28" y="7"/>
                    </a:lnTo>
                    <a:lnTo>
                      <a:pt x="33" y="8"/>
                    </a:lnTo>
                    <a:lnTo>
                      <a:pt x="41" y="11"/>
                    </a:lnTo>
                    <a:lnTo>
                      <a:pt x="44" y="13"/>
                    </a:lnTo>
                    <a:lnTo>
                      <a:pt x="49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90" name="Freeform 577"/>
              <p:cNvSpPr>
                <a:spLocks/>
              </p:cNvSpPr>
              <p:nvPr/>
            </p:nvSpPr>
            <p:spPr bwMode="auto">
              <a:xfrm>
                <a:off x="3640" y="2576"/>
                <a:ext cx="17" cy="55"/>
              </a:xfrm>
              <a:custGeom>
                <a:avLst/>
                <a:gdLst>
                  <a:gd name="T0" fmla="*/ 11 w 17"/>
                  <a:gd name="T1" fmla="*/ 49 h 55"/>
                  <a:gd name="T2" fmla="*/ 11 w 17"/>
                  <a:gd name="T3" fmla="*/ 53 h 55"/>
                  <a:gd name="T4" fmla="*/ 14 w 17"/>
                  <a:gd name="T5" fmla="*/ 42 h 55"/>
                  <a:gd name="T6" fmla="*/ 17 w 17"/>
                  <a:gd name="T7" fmla="*/ 30 h 55"/>
                  <a:gd name="T8" fmla="*/ 14 w 17"/>
                  <a:gd name="T9" fmla="*/ 14 h 55"/>
                  <a:gd name="T10" fmla="*/ 5 w 17"/>
                  <a:gd name="T11" fmla="*/ 0 h 55"/>
                  <a:gd name="T12" fmla="*/ 0 w 17"/>
                  <a:gd name="T13" fmla="*/ 5 h 55"/>
                  <a:gd name="T14" fmla="*/ 6 w 17"/>
                  <a:gd name="T15" fmla="*/ 16 h 55"/>
                  <a:gd name="T16" fmla="*/ 8 w 17"/>
                  <a:gd name="T17" fmla="*/ 30 h 55"/>
                  <a:gd name="T18" fmla="*/ 6 w 17"/>
                  <a:gd name="T19" fmla="*/ 42 h 55"/>
                  <a:gd name="T20" fmla="*/ 4 w 17"/>
                  <a:gd name="T21" fmla="*/ 50 h 55"/>
                  <a:gd name="T22" fmla="*/ 4 w 17"/>
                  <a:gd name="T23" fmla="*/ 54 h 55"/>
                  <a:gd name="T24" fmla="*/ 4 w 17"/>
                  <a:gd name="T25" fmla="*/ 50 h 55"/>
                  <a:gd name="T26" fmla="*/ 4 w 17"/>
                  <a:gd name="T27" fmla="*/ 54 h 55"/>
                  <a:gd name="T28" fmla="*/ 6 w 17"/>
                  <a:gd name="T29" fmla="*/ 55 h 55"/>
                  <a:gd name="T30" fmla="*/ 10 w 17"/>
                  <a:gd name="T31" fmla="*/ 55 h 55"/>
                  <a:gd name="T32" fmla="*/ 11 w 17"/>
                  <a:gd name="T33" fmla="*/ 53 h 55"/>
                  <a:gd name="T34" fmla="*/ 11 w 17"/>
                  <a:gd name="T35" fmla="*/ 49 h 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55"/>
                  <a:gd name="T56" fmla="*/ 17 w 17"/>
                  <a:gd name="T57" fmla="*/ 55 h 5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55">
                    <a:moveTo>
                      <a:pt x="11" y="49"/>
                    </a:moveTo>
                    <a:lnTo>
                      <a:pt x="11" y="53"/>
                    </a:lnTo>
                    <a:lnTo>
                      <a:pt x="14" y="42"/>
                    </a:lnTo>
                    <a:lnTo>
                      <a:pt x="17" y="30"/>
                    </a:lnTo>
                    <a:lnTo>
                      <a:pt x="14" y="14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6" y="16"/>
                    </a:lnTo>
                    <a:lnTo>
                      <a:pt x="8" y="30"/>
                    </a:lnTo>
                    <a:lnTo>
                      <a:pt x="6" y="42"/>
                    </a:lnTo>
                    <a:lnTo>
                      <a:pt x="4" y="50"/>
                    </a:lnTo>
                    <a:lnTo>
                      <a:pt x="4" y="54"/>
                    </a:lnTo>
                    <a:lnTo>
                      <a:pt x="4" y="50"/>
                    </a:lnTo>
                    <a:lnTo>
                      <a:pt x="4" y="54"/>
                    </a:lnTo>
                    <a:lnTo>
                      <a:pt x="6" y="55"/>
                    </a:lnTo>
                    <a:lnTo>
                      <a:pt x="10" y="55"/>
                    </a:lnTo>
                    <a:lnTo>
                      <a:pt x="11" y="53"/>
                    </a:lnTo>
                    <a:lnTo>
                      <a:pt x="11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91" name="Freeform 578"/>
              <p:cNvSpPr>
                <a:spLocks/>
              </p:cNvSpPr>
              <p:nvPr/>
            </p:nvSpPr>
            <p:spPr bwMode="auto">
              <a:xfrm>
                <a:off x="3644" y="2625"/>
                <a:ext cx="12" cy="38"/>
              </a:xfrm>
              <a:custGeom>
                <a:avLst/>
                <a:gdLst>
                  <a:gd name="T0" fmla="*/ 7 w 12"/>
                  <a:gd name="T1" fmla="*/ 32 h 38"/>
                  <a:gd name="T2" fmla="*/ 7 w 12"/>
                  <a:gd name="T3" fmla="*/ 35 h 38"/>
                  <a:gd name="T4" fmla="*/ 10 w 12"/>
                  <a:gd name="T5" fmla="*/ 27 h 38"/>
                  <a:gd name="T6" fmla="*/ 12 w 12"/>
                  <a:gd name="T7" fmla="*/ 18 h 38"/>
                  <a:gd name="T8" fmla="*/ 10 w 12"/>
                  <a:gd name="T9" fmla="*/ 10 h 38"/>
                  <a:gd name="T10" fmla="*/ 7 w 12"/>
                  <a:gd name="T11" fmla="*/ 0 h 38"/>
                  <a:gd name="T12" fmla="*/ 0 w 12"/>
                  <a:gd name="T13" fmla="*/ 5 h 38"/>
                  <a:gd name="T14" fmla="*/ 2 w 12"/>
                  <a:gd name="T15" fmla="*/ 10 h 38"/>
                  <a:gd name="T16" fmla="*/ 2 w 12"/>
                  <a:gd name="T17" fmla="*/ 18 h 38"/>
                  <a:gd name="T18" fmla="*/ 2 w 12"/>
                  <a:gd name="T19" fmla="*/ 27 h 38"/>
                  <a:gd name="T20" fmla="*/ 0 w 12"/>
                  <a:gd name="T21" fmla="*/ 33 h 38"/>
                  <a:gd name="T22" fmla="*/ 0 w 12"/>
                  <a:gd name="T23" fmla="*/ 37 h 38"/>
                  <a:gd name="T24" fmla="*/ 0 w 12"/>
                  <a:gd name="T25" fmla="*/ 33 h 38"/>
                  <a:gd name="T26" fmla="*/ 0 w 12"/>
                  <a:gd name="T27" fmla="*/ 37 h 38"/>
                  <a:gd name="T28" fmla="*/ 2 w 12"/>
                  <a:gd name="T29" fmla="*/ 38 h 38"/>
                  <a:gd name="T30" fmla="*/ 6 w 12"/>
                  <a:gd name="T31" fmla="*/ 38 h 38"/>
                  <a:gd name="T32" fmla="*/ 7 w 12"/>
                  <a:gd name="T33" fmla="*/ 35 h 38"/>
                  <a:gd name="T34" fmla="*/ 7 w 12"/>
                  <a:gd name="T35" fmla="*/ 32 h 3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38"/>
                  <a:gd name="T56" fmla="*/ 12 w 12"/>
                  <a:gd name="T57" fmla="*/ 38 h 3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38">
                    <a:moveTo>
                      <a:pt x="7" y="32"/>
                    </a:moveTo>
                    <a:lnTo>
                      <a:pt x="7" y="35"/>
                    </a:lnTo>
                    <a:lnTo>
                      <a:pt x="10" y="27"/>
                    </a:lnTo>
                    <a:lnTo>
                      <a:pt x="12" y="18"/>
                    </a:lnTo>
                    <a:lnTo>
                      <a:pt x="10" y="10"/>
                    </a:lnTo>
                    <a:lnTo>
                      <a:pt x="7" y="0"/>
                    </a:lnTo>
                    <a:lnTo>
                      <a:pt x="0" y="5"/>
                    </a:lnTo>
                    <a:lnTo>
                      <a:pt x="2" y="10"/>
                    </a:lnTo>
                    <a:lnTo>
                      <a:pt x="2" y="18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0" y="37"/>
                    </a:lnTo>
                    <a:lnTo>
                      <a:pt x="0" y="33"/>
                    </a:lnTo>
                    <a:lnTo>
                      <a:pt x="0" y="37"/>
                    </a:lnTo>
                    <a:lnTo>
                      <a:pt x="2" y="38"/>
                    </a:lnTo>
                    <a:lnTo>
                      <a:pt x="6" y="38"/>
                    </a:lnTo>
                    <a:lnTo>
                      <a:pt x="7" y="35"/>
                    </a:lnTo>
                    <a:lnTo>
                      <a:pt x="7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92" name="Freeform 579"/>
              <p:cNvSpPr>
                <a:spLocks/>
              </p:cNvSpPr>
              <p:nvPr/>
            </p:nvSpPr>
            <p:spPr bwMode="auto">
              <a:xfrm>
                <a:off x="3644" y="2657"/>
                <a:ext cx="63" cy="55"/>
              </a:xfrm>
              <a:custGeom>
                <a:avLst/>
                <a:gdLst>
                  <a:gd name="T0" fmla="*/ 63 w 63"/>
                  <a:gd name="T1" fmla="*/ 55 h 55"/>
                  <a:gd name="T2" fmla="*/ 63 w 63"/>
                  <a:gd name="T3" fmla="*/ 55 h 55"/>
                  <a:gd name="T4" fmla="*/ 60 w 63"/>
                  <a:gd name="T5" fmla="*/ 46 h 55"/>
                  <a:gd name="T6" fmla="*/ 54 w 63"/>
                  <a:gd name="T7" fmla="*/ 39 h 55"/>
                  <a:gd name="T8" fmla="*/ 45 w 63"/>
                  <a:gd name="T9" fmla="*/ 30 h 55"/>
                  <a:gd name="T10" fmla="*/ 37 w 63"/>
                  <a:gd name="T11" fmla="*/ 23 h 55"/>
                  <a:gd name="T12" fmla="*/ 27 w 63"/>
                  <a:gd name="T13" fmla="*/ 16 h 55"/>
                  <a:gd name="T14" fmla="*/ 18 w 63"/>
                  <a:gd name="T15" fmla="*/ 9 h 55"/>
                  <a:gd name="T16" fmla="*/ 11 w 63"/>
                  <a:gd name="T17" fmla="*/ 5 h 55"/>
                  <a:gd name="T18" fmla="*/ 7 w 63"/>
                  <a:gd name="T19" fmla="*/ 0 h 55"/>
                  <a:gd name="T20" fmla="*/ 0 w 63"/>
                  <a:gd name="T21" fmla="*/ 5 h 55"/>
                  <a:gd name="T22" fmla="*/ 6 w 63"/>
                  <a:gd name="T23" fmla="*/ 9 h 55"/>
                  <a:gd name="T24" fmla="*/ 13 w 63"/>
                  <a:gd name="T25" fmla="*/ 17 h 55"/>
                  <a:gd name="T26" fmla="*/ 22 w 63"/>
                  <a:gd name="T27" fmla="*/ 23 h 55"/>
                  <a:gd name="T28" fmla="*/ 32 w 63"/>
                  <a:gd name="T29" fmla="*/ 30 h 55"/>
                  <a:gd name="T30" fmla="*/ 40 w 63"/>
                  <a:gd name="T31" fmla="*/ 38 h 55"/>
                  <a:gd name="T32" fmla="*/ 49 w 63"/>
                  <a:gd name="T33" fmla="*/ 44 h 55"/>
                  <a:gd name="T34" fmla="*/ 52 w 63"/>
                  <a:gd name="T35" fmla="*/ 51 h 55"/>
                  <a:gd name="T36" fmla="*/ 56 w 63"/>
                  <a:gd name="T37" fmla="*/ 55 h 55"/>
                  <a:gd name="T38" fmla="*/ 56 w 63"/>
                  <a:gd name="T39" fmla="*/ 55 h 55"/>
                  <a:gd name="T40" fmla="*/ 63 w 63"/>
                  <a:gd name="T41" fmla="*/ 55 h 5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3"/>
                  <a:gd name="T64" fmla="*/ 0 h 55"/>
                  <a:gd name="T65" fmla="*/ 63 w 63"/>
                  <a:gd name="T66" fmla="*/ 55 h 5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3" h="55">
                    <a:moveTo>
                      <a:pt x="63" y="55"/>
                    </a:moveTo>
                    <a:lnTo>
                      <a:pt x="63" y="55"/>
                    </a:lnTo>
                    <a:lnTo>
                      <a:pt x="60" y="46"/>
                    </a:lnTo>
                    <a:lnTo>
                      <a:pt x="54" y="39"/>
                    </a:lnTo>
                    <a:lnTo>
                      <a:pt x="45" y="30"/>
                    </a:lnTo>
                    <a:lnTo>
                      <a:pt x="37" y="23"/>
                    </a:lnTo>
                    <a:lnTo>
                      <a:pt x="27" y="16"/>
                    </a:lnTo>
                    <a:lnTo>
                      <a:pt x="18" y="9"/>
                    </a:lnTo>
                    <a:lnTo>
                      <a:pt x="11" y="5"/>
                    </a:lnTo>
                    <a:lnTo>
                      <a:pt x="7" y="0"/>
                    </a:lnTo>
                    <a:lnTo>
                      <a:pt x="0" y="5"/>
                    </a:lnTo>
                    <a:lnTo>
                      <a:pt x="6" y="9"/>
                    </a:lnTo>
                    <a:lnTo>
                      <a:pt x="13" y="17"/>
                    </a:lnTo>
                    <a:lnTo>
                      <a:pt x="22" y="23"/>
                    </a:lnTo>
                    <a:lnTo>
                      <a:pt x="32" y="30"/>
                    </a:lnTo>
                    <a:lnTo>
                      <a:pt x="40" y="38"/>
                    </a:lnTo>
                    <a:lnTo>
                      <a:pt x="49" y="44"/>
                    </a:lnTo>
                    <a:lnTo>
                      <a:pt x="52" y="51"/>
                    </a:lnTo>
                    <a:lnTo>
                      <a:pt x="56" y="55"/>
                    </a:lnTo>
                    <a:lnTo>
                      <a:pt x="63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93" name="Freeform 580"/>
              <p:cNvSpPr>
                <a:spLocks/>
              </p:cNvSpPr>
              <p:nvPr/>
            </p:nvSpPr>
            <p:spPr bwMode="auto">
              <a:xfrm>
                <a:off x="3687" y="2712"/>
                <a:ext cx="23" cy="113"/>
              </a:xfrm>
              <a:custGeom>
                <a:avLst/>
                <a:gdLst>
                  <a:gd name="T0" fmla="*/ 2 w 23"/>
                  <a:gd name="T1" fmla="*/ 113 h 113"/>
                  <a:gd name="T2" fmla="*/ 7 w 23"/>
                  <a:gd name="T3" fmla="*/ 111 h 113"/>
                  <a:gd name="T4" fmla="*/ 15 w 23"/>
                  <a:gd name="T5" fmla="*/ 83 h 113"/>
                  <a:gd name="T6" fmla="*/ 20 w 23"/>
                  <a:gd name="T7" fmla="*/ 50 h 113"/>
                  <a:gd name="T8" fmla="*/ 23 w 23"/>
                  <a:gd name="T9" fmla="*/ 20 h 113"/>
                  <a:gd name="T10" fmla="*/ 20 w 23"/>
                  <a:gd name="T11" fmla="*/ 0 h 113"/>
                  <a:gd name="T12" fmla="*/ 13 w 23"/>
                  <a:gd name="T13" fmla="*/ 0 h 113"/>
                  <a:gd name="T14" fmla="*/ 13 w 23"/>
                  <a:gd name="T15" fmla="*/ 20 h 113"/>
                  <a:gd name="T16" fmla="*/ 13 w 23"/>
                  <a:gd name="T17" fmla="*/ 50 h 113"/>
                  <a:gd name="T18" fmla="*/ 8 w 23"/>
                  <a:gd name="T19" fmla="*/ 83 h 113"/>
                  <a:gd name="T20" fmla="*/ 0 w 23"/>
                  <a:gd name="T21" fmla="*/ 108 h 113"/>
                  <a:gd name="T22" fmla="*/ 5 w 23"/>
                  <a:gd name="T23" fmla="*/ 106 h 113"/>
                  <a:gd name="T24" fmla="*/ 0 w 23"/>
                  <a:gd name="T25" fmla="*/ 108 h 113"/>
                  <a:gd name="T26" fmla="*/ 0 w 23"/>
                  <a:gd name="T27" fmla="*/ 112 h 113"/>
                  <a:gd name="T28" fmla="*/ 2 w 23"/>
                  <a:gd name="T29" fmla="*/ 113 h 113"/>
                  <a:gd name="T30" fmla="*/ 6 w 23"/>
                  <a:gd name="T31" fmla="*/ 113 h 113"/>
                  <a:gd name="T32" fmla="*/ 7 w 23"/>
                  <a:gd name="T33" fmla="*/ 111 h 113"/>
                  <a:gd name="T34" fmla="*/ 2 w 23"/>
                  <a:gd name="T35" fmla="*/ 113 h 1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3"/>
                  <a:gd name="T55" fmla="*/ 0 h 113"/>
                  <a:gd name="T56" fmla="*/ 23 w 23"/>
                  <a:gd name="T57" fmla="*/ 113 h 11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3" h="113">
                    <a:moveTo>
                      <a:pt x="2" y="113"/>
                    </a:moveTo>
                    <a:lnTo>
                      <a:pt x="7" y="111"/>
                    </a:lnTo>
                    <a:lnTo>
                      <a:pt x="15" y="83"/>
                    </a:lnTo>
                    <a:lnTo>
                      <a:pt x="20" y="50"/>
                    </a:lnTo>
                    <a:lnTo>
                      <a:pt x="23" y="20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13" y="20"/>
                    </a:lnTo>
                    <a:lnTo>
                      <a:pt x="13" y="50"/>
                    </a:lnTo>
                    <a:lnTo>
                      <a:pt x="8" y="83"/>
                    </a:lnTo>
                    <a:lnTo>
                      <a:pt x="0" y="108"/>
                    </a:lnTo>
                    <a:lnTo>
                      <a:pt x="5" y="106"/>
                    </a:lnTo>
                    <a:lnTo>
                      <a:pt x="0" y="108"/>
                    </a:lnTo>
                    <a:lnTo>
                      <a:pt x="0" y="112"/>
                    </a:lnTo>
                    <a:lnTo>
                      <a:pt x="2" y="113"/>
                    </a:lnTo>
                    <a:lnTo>
                      <a:pt x="6" y="113"/>
                    </a:lnTo>
                    <a:lnTo>
                      <a:pt x="7" y="111"/>
                    </a:lnTo>
                    <a:lnTo>
                      <a:pt x="2" y="1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94" name="Freeform 581"/>
              <p:cNvSpPr>
                <a:spLocks/>
              </p:cNvSpPr>
              <p:nvPr/>
            </p:nvSpPr>
            <p:spPr bwMode="auto">
              <a:xfrm>
                <a:off x="4282" y="1907"/>
                <a:ext cx="234" cy="656"/>
              </a:xfrm>
              <a:custGeom>
                <a:avLst/>
                <a:gdLst>
                  <a:gd name="T0" fmla="*/ 16 w 234"/>
                  <a:gd name="T1" fmla="*/ 235 h 656"/>
                  <a:gd name="T2" fmla="*/ 34 w 234"/>
                  <a:gd name="T3" fmla="*/ 169 h 656"/>
                  <a:gd name="T4" fmla="*/ 42 w 234"/>
                  <a:gd name="T5" fmla="*/ 130 h 656"/>
                  <a:gd name="T6" fmla="*/ 44 w 234"/>
                  <a:gd name="T7" fmla="*/ 97 h 656"/>
                  <a:gd name="T8" fmla="*/ 47 w 234"/>
                  <a:gd name="T9" fmla="*/ 79 h 656"/>
                  <a:gd name="T10" fmla="*/ 47 w 234"/>
                  <a:gd name="T11" fmla="*/ 53 h 656"/>
                  <a:gd name="T12" fmla="*/ 50 w 234"/>
                  <a:gd name="T13" fmla="*/ 19 h 656"/>
                  <a:gd name="T14" fmla="*/ 62 w 234"/>
                  <a:gd name="T15" fmla="*/ 1 h 656"/>
                  <a:gd name="T16" fmla="*/ 78 w 234"/>
                  <a:gd name="T17" fmla="*/ 2 h 656"/>
                  <a:gd name="T18" fmla="*/ 85 w 234"/>
                  <a:gd name="T19" fmla="*/ 18 h 656"/>
                  <a:gd name="T20" fmla="*/ 88 w 234"/>
                  <a:gd name="T21" fmla="*/ 44 h 656"/>
                  <a:gd name="T22" fmla="*/ 95 w 234"/>
                  <a:gd name="T23" fmla="*/ 65 h 656"/>
                  <a:gd name="T24" fmla="*/ 99 w 234"/>
                  <a:gd name="T25" fmla="*/ 63 h 656"/>
                  <a:gd name="T26" fmla="*/ 99 w 234"/>
                  <a:gd name="T27" fmla="*/ 40 h 656"/>
                  <a:gd name="T28" fmla="*/ 103 w 234"/>
                  <a:gd name="T29" fmla="*/ 26 h 656"/>
                  <a:gd name="T30" fmla="*/ 110 w 234"/>
                  <a:gd name="T31" fmla="*/ 23 h 656"/>
                  <a:gd name="T32" fmla="*/ 124 w 234"/>
                  <a:gd name="T33" fmla="*/ 24 h 656"/>
                  <a:gd name="T34" fmla="*/ 131 w 234"/>
                  <a:gd name="T35" fmla="*/ 42 h 656"/>
                  <a:gd name="T36" fmla="*/ 136 w 234"/>
                  <a:gd name="T37" fmla="*/ 61 h 656"/>
                  <a:gd name="T38" fmla="*/ 145 w 234"/>
                  <a:gd name="T39" fmla="*/ 89 h 656"/>
                  <a:gd name="T40" fmla="*/ 155 w 234"/>
                  <a:gd name="T41" fmla="*/ 92 h 656"/>
                  <a:gd name="T42" fmla="*/ 173 w 234"/>
                  <a:gd name="T43" fmla="*/ 95 h 656"/>
                  <a:gd name="T44" fmla="*/ 188 w 234"/>
                  <a:gd name="T45" fmla="*/ 120 h 656"/>
                  <a:gd name="T46" fmla="*/ 201 w 234"/>
                  <a:gd name="T47" fmla="*/ 156 h 656"/>
                  <a:gd name="T48" fmla="*/ 219 w 234"/>
                  <a:gd name="T49" fmla="*/ 173 h 656"/>
                  <a:gd name="T50" fmla="*/ 233 w 234"/>
                  <a:gd name="T51" fmla="*/ 203 h 656"/>
                  <a:gd name="T52" fmla="*/ 231 w 234"/>
                  <a:gd name="T53" fmla="*/ 231 h 656"/>
                  <a:gd name="T54" fmla="*/ 227 w 234"/>
                  <a:gd name="T55" fmla="*/ 270 h 656"/>
                  <a:gd name="T56" fmla="*/ 223 w 234"/>
                  <a:gd name="T57" fmla="*/ 292 h 656"/>
                  <a:gd name="T58" fmla="*/ 213 w 234"/>
                  <a:gd name="T59" fmla="*/ 333 h 656"/>
                  <a:gd name="T60" fmla="*/ 200 w 234"/>
                  <a:gd name="T61" fmla="*/ 384 h 656"/>
                  <a:gd name="T62" fmla="*/ 184 w 234"/>
                  <a:gd name="T63" fmla="*/ 427 h 656"/>
                  <a:gd name="T64" fmla="*/ 183 w 234"/>
                  <a:gd name="T65" fmla="*/ 457 h 656"/>
                  <a:gd name="T66" fmla="*/ 188 w 234"/>
                  <a:gd name="T67" fmla="*/ 486 h 656"/>
                  <a:gd name="T68" fmla="*/ 190 w 234"/>
                  <a:gd name="T69" fmla="*/ 519 h 656"/>
                  <a:gd name="T70" fmla="*/ 201 w 234"/>
                  <a:gd name="T71" fmla="*/ 600 h 656"/>
                  <a:gd name="T72" fmla="*/ 196 w 234"/>
                  <a:gd name="T73" fmla="*/ 636 h 656"/>
                  <a:gd name="T74" fmla="*/ 167 w 234"/>
                  <a:gd name="T75" fmla="*/ 647 h 656"/>
                  <a:gd name="T76" fmla="*/ 140 w 234"/>
                  <a:gd name="T77" fmla="*/ 656 h 656"/>
                  <a:gd name="T78" fmla="*/ 128 w 234"/>
                  <a:gd name="T79" fmla="*/ 652 h 656"/>
                  <a:gd name="T80" fmla="*/ 125 w 234"/>
                  <a:gd name="T81" fmla="*/ 644 h 656"/>
                  <a:gd name="T82" fmla="*/ 113 w 234"/>
                  <a:gd name="T83" fmla="*/ 642 h 656"/>
                  <a:gd name="T84" fmla="*/ 103 w 234"/>
                  <a:gd name="T85" fmla="*/ 644 h 656"/>
                  <a:gd name="T86" fmla="*/ 94 w 234"/>
                  <a:gd name="T87" fmla="*/ 646 h 656"/>
                  <a:gd name="T88" fmla="*/ 80 w 234"/>
                  <a:gd name="T89" fmla="*/ 651 h 656"/>
                  <a:gd name="T90" fmla="*/ 63 w 234"/>
                  <a:gd name="T91" fmla="*/ 652 h 656"/>
                  <a:gd name="T92" fmla="*/ 55 w 234"/>
                  <a:gd name="T93" fmla="*/ 633 h 656"/>
                  <a:gd name="T94" fmla="*/ 51 w 234"/>
                  <a:gd name="T95" fmla="*/ 596 h 656"/>
                  <a:gd name="T96" fmla="*/ 46 w 234"/>
                  <a:gd name="T97" fmla="*/ 557 h 656"/>
                  <a:gd name="T98" fmla="*/ 38 w 234"/>
                  <a:gd name="T99" fmla="*/ 483 h 656"/>
                  <a:gd name="T100" fmla="*/ 31 w 234"/>
                  <a:gd name="T101" fmla="*/ 442 h 656"/>
                  <a:gd name="T102" fmla="*/ 27 w 234"/>
                  <a:gd name="T103" fmla="*/ 412 h 656"/>
                  <a:gd name="T104" fmla="*/ 18 w 234"/>
                  <a:gd name="T105" fmla="*/ 377 h 656"/>
                  <a:gd name="T106" fmla="*/ 16 w 234"/>
                  <a:gd name="T107" fmla="*/ 333 h 656"/>
                  <a:gd name="T108" fmla="*/ 16 w 234"/>
                  <a:gd name="T109" fmla="*/ 314 h 656"/>
                  <a:gd name="T110" fmla="*/ 10 w 234"/>
                  <a:gd name="T111" fmla="*/ 302 h 656"/>
                  <a:gd name="T112" fmla="*/ 0 w 234"/>
                  <a:gd name="T113" fmla="*/ 287 h 656"/>
                  <a:gd name="T114" fmla="*/ 3 w 234"/>
                  <a:gd name="T115" fmla="*/ 256 h 656"/>
                  <a:gd name="T116" fmla="*/ 7 w 234"/>
                  <a:gd name="T117" fmla="*/ 241 h 656"/>
                  <a:gd name="T118" fmla="*/ 11 w 234"/>
                  <a:gd name="T119" fmla="*/ 257 h 65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34"/>
                  <a:gd name="T181" fmla="*/ 0 h 656"/>
                  <a:gd name="T182" fmla="*/ 234 w 234"/>
                  <a:gd name="T183" fmla="*/ 656 h 65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34" h="656">
                    <a:moveTo>
                      <a:pt x="12" y="262"/>
                    </a:moveTo>
                    <a:lnTo>
                      <a:pt x="16" y="235"/>
                    </a:lnTo>
                    <a:lnTo>
                      <a:pt x="23" y="202"/>
                    </a:lnTo>
                    <a:lnTo>
                      <a:pt x="34" y="169"/>
                    </a:lnTo>
                    <a:lnTo>
                      <a:pt x="45" y="145"/>
                    </a:lnTo>
                    <a:lnTo>
                      <a:pt x="42" y="130"/>
                    </a:lnTo>
                    <a:lnTo>
                      <a:pt x="42" y="113"/>
                    </a:lnTo>
                    <a:lnTo>
                      <a:pt x="44" y="97"/>
                    </a:lnTo>
                    <a:lnTo>
                      <a:pt x="45" y="89"/>
                    </a:lnTo>
                    <a:lnTo>
                      <a:pt x="47" y="79"/>
                    </a:lnTo>
                    <a:lnTo>
                      <a:pt x="49" y="67"/>
                    </a:lnTo>
                    <a:lnTo>
                      <a:pt x="47" y="53"/>
                    </a:lnTo>
                    <a:lnTo>
                      <a:pt x="47" y="44"/>
                    </a:lnTo>
                    <a:lnTo>
                      <a:pt x="50" y="19"/>
                    </a:lnTo>
                    <a:lnTo>
                      <a:pt x="55" y="7"/>
                    </a:lnTo>
                    <a:lnTo>
                      <a:pt x="62" y="1"/>
                    </a:lnTo>
                    <a:lnTo>
                      <a:pt x="68" y="0"/>
                    </a:lnTo>
                    <a:lnTo>
                      <a:pt x="78" y="2"/>
                    </a:lnTo>
                    <a:lnTo>
                      <a:pt x="83" y="8"/>
                    </a:lnTo>
                    <a:lnTo>
                      <a:pt x="85" y="18"/>
                    </a:lnTo>
                    <a:lnTo>
                      <a:pt x="85" y="30"/>
                    </a:lnTo>
                    <a:lnTo>
                      <a:pt x="88" y="44"/>
                    </a:lnTo>
                    <a:lnTo>
                      <a:pt x="90" y="55"/>
                    </a:lnTo>
                    <a:lnTo>
                      <a:pt x="95" y="65"/>
                    </a:lnTo>
                    <a:lnTo>
                      <a:pt x="99" y="74"/>
                    </a:lnTo>
                    <a:lnTo>
                      <a:pt x="99" y="63"/>
                    </a:lnTo>
                    <a:lnTo>
                      <a:pt x="99" y="51"/>
                    </a:lnTo>
                    <a:lnTo>
                      <a:pt x="99" y="40"/>
                    </a:lnTo>
                    <a:lnTo>
                      <a:pt x="101" y="30"/>
                    </a:lnTo>
                    <a:lnTo>
                      <a:pt x="103" y="26"/>
                    </a:lnTo>
                    <a:lnTo>
                      <a:pt x="106" y="24"/>
                    </a:lnTo>
                    <a:lnTo>
                      <a:pt x="110" y="23"/>
                    </a:lnTo>
                    <a:lnTo>
                      <a:pt x="113" y="22"/>
                    </a:lnTo>
                    <a:lnTo>
                      <a:pt x="124" y="24"/>
                    </a:lnTo>
                    <a:lnTo>
                      <a:pt x="129" y="33"/>
                    </a:lnTo>
                    <a:lnTo>
                      <a:pt x="131" y="42"/>
                    </a:lnTo>
                    <a:lnTo>
                      <a:pt x="133" y="51"/>
                    </a:lnTo>
                    <a:lnTo>
                      <a:pt x="136" y="61"/>
                    </a:lnTo>
                    <a:lnTo>
                      <a:pt x="141" y="74"/>
                    </a:lnTo>
                    <a:lnTo>
                      <a:pt x="145" y="89"/>
                    </a:lnTo>
                    <a:lnTo>
                      <a:pt x="147" y="98"/>
                    </a:lnTo>
                    <a:lnTo>
                      <a:pt x="155" y="92"/>
                    </a:lnTo>
                    <a:lnTo>
                      <a:pt x="163" y="91"/>
                    </a:lnTo>
                    <a:lnTo>
                      <a:pt x="173" y="95"/>
                    </a:lnTo>
                    <a:lnTo>
                      <a:pt x="181" y="107"/>
                    </a:lnTo>
                    <a:lnTo>
                      <a:pt x="188" y="120"/>
                    </a:lnTo>
                    <a:lnTo>
                      <a:pt x="195" y="139"/>
                    </a:lnTo>
                    <a:lnTo>
                      <a:pt x="201" y="156"/>
                    </a:lnTo>
                    <a:lnTo>
                      <a:pt x="207" y="168"/>
                    </a:lnTo>
                    <a:lnTo>
                      <a:pt x="219" y="173"/>
                    </a:lnTo>
                    <a:lnTo>
                      <a:pt x="228" y="187"/>
                    </a:lnTo>
                    <a:lnTo>
                      <a:pt x="233" y="203"/>
                    </a:lnTo>
                    <a:lnTo>
                      <a:pt x="234" y="217"/>
                    </a:lnTo>
                    <a:lnTo>
                      <a:pt x="231" y="231"/>
                    </a:lnTo>
                    <a:lnTo>
                      <a:pt x="229" y="251"/>
                    </a:lnTo>
                    <a:lnTo>
                      <a:pt x="227" y="270"/>
                    </a:lnTo>
                    <a:lnTo>
                      <a:pt x="224" y="284"/>
                    </a:lnTo>
                    <a:lnTo>
                      <a:pt x="223" y="292"/>
                    </a:lnTo>
                    <a:lnTo>
                      <a:pt x="219" y="311"/>
                    </a:lnTo>
                    <a:lnTo>
                      <a:pt x="213" y="333"/>
                    </a:lnTo>
                    <a:lnTo>
                      <a:pt x="207" y="358"/>
                    </a:lnTo>
                    <a:lnTo>
                      <a:pt x="200" y="384"/>
                    </a:lnTo>
                    <a:lnTo>
                      <a:pt x="191" y="408"/>
                    </a:lnTo>
                    <a:lnTo>
                      <a:pt x="184" y="427"/>
                    </a:lnTo>
                    <a:lnTo>
                      <a:pt x="177" y="437"/>
                    </a:lnTo>
                    <a:lnTo>
                      <a:pt x="183" y="457"/>
                    </a:lnTo>
                    <a:lnTo>
                      <a:pt x="186" y="473"/>
                    </a:lnTo>
                    <a:lnTo>
                      <a:pt x="188" y="486"/>
                    </a:lnTo>
                    <a:lnTo>
                      <a:pt x="188" y="497"/>
                    </a:lnTo>
                    <a:lnTo>
                      <a:pt x="190" y="519"/>
                    </a:lnTo>
                    <a:lnTo>
                      <a:pt x="195" y="557"/>
                    </a:lnTo>
                    <a:lnTo>
                      <a:pt x="201" y="600"/>
                    </a:lnTo>
                    <a:lnTo>
                      <a:pt x="207" y="631"/>
                    </a:lnTo>
                    <a:lnTo>
                      <a:pt x="196" y="636"/>
                    </a:lnTo>
                    <a:lnTo>
                      <a:pt x="181" y="641"/>
                    </a:lnTo>
                    <a:lnTo>
                      <a:pt x="167" y="647"/>
                    </a:lnTo>
                    <a:lnTo>
                      <a:pt x="153" y="652"/>
                    </a:lnTo>
                    <a:lnTo>
                      <a:pt x="140" y="656"/>
                    </a:lnTo>
                    <a:lnTo>
                      <a:pt x="131" y="656"/>
                    </a:lnTo>
                    <a:lnTo>
                      <a:pt x="128" y="652"/>
                    </a:lnTo>
                    <a:lnTo>
                      <a:pt x="131" y="645"/>
                    </a:lnTo>
                    <a:lnTo>
                      <a:pt x="125" y="644"/>
                    </a:lnTo>
                    <a:lnTo>
                      <a:pt x="119" y="642"/>
                    </a:lnTo>
                    <a:lnTo>
                      <a:pt x="113" y="642"/>
                    </a:lnTo>
                    <a:lnTo>
                      <a:pt x="108" y="642"/>
                    </a:lnTo>
                    <a:lnTo>
                      <a:pt x="103" y="644"/>
                    </a:lnTo>
                    <a:lnTo>
                      <a:pt x="99" y="645"/>
                    </a:lnTo>
                    <a:lnTo>
                      <a:pt x="94" y="646"/>
                    </a:lnTo>
                    <a:lnTo>
                      <a:pt x="89" y="647"/>
                    </a:lnTo>
                    <a:lnTo>
                      <a:pt x="80" y="651"/>
                    </a:lnTo>
                    <a:lnTo>
                      <a:pt x="72" y="652"/>
                    </a:lnTo>
                    <a:lnTo>
                      <a:pt x="63" y="652"/>
                    </a:lnTo>
                    <a:lnTo>
                      <a:pt x="55" y="650"/>
                    </a:lnTo>
                    <a:lnTo>
                      <a:pt x="55" y="633"/>
                    </a:lnTo>
                    <a:lnTo>
                      <a:pt x="52" y="613"/>
                    </a:lnTo>
                    <a:lnTo>
                      <a:pt x="51" y="596"/>
                    </a:lnTo>
                    <a:lnTo>
                      <a:pt x="49" y="581"/>
                    </a:lnTo>
                    <a:lnTo>
                      <a:pt x="46" y="557"/>
                    </a:lnTo>
                    <a:lnTo>
                      <a:pt x="42" y="519"/>
                    </a:lnTo>
                    <a:lnTo>
                      <a:pt x="38" y="483"/>
                    </a:lnTo>
                    <a:lnTo>
                      <a:pt x="33" y="461"/>
                    </a:lnTo>
                    <a:lnTo>
                      <a:pt x="31" y="442"/>
                    </a:lnTo>
                    <a:lnTo>
                      <a:pt x="29" y="427"/>
                    </a:lnTo>
                    <a:lnTo>
                      <a:pt x="27" y="412"/>
                    </a:lnTo>
                    <a:lnTo>
                      <a:pt x="22" y="396"/>
                    </a:lnTo>
                    <a:lnTo>
                      <a:pt x="18" y="377"/>
                    </a:lnTo>
                    <a:lnTo>
                      <a:pt x="16" y="353"/>
                    </a:lnTo>
                    <a:lnTo>
                      <a:pt x="16" y="333"/>
                    </a:lnTo>
                    <a:lnTo>
                      <a:pt x="16" y="320"/>
                    </a:lnTo>
                    <a:lnTo>
                      <a:pt x="16" y="314"/>
                    </a:lnTo>
                    <a:lnTo>
                      <a:pt x="13" y="308"/>
                    </a:lnTo>
                    <a:lnTo>
                      <a:pt x="10" y="302"/>
                    </a:lnTo>
                    <a:lnTo>
                      <a:pt x="3" y="296"/>
                    </a:lnTo>
                    <a:lnTo>
                      <a:pt x="0" y="287"/>
                    </a:lnTo>
                    <a:lnTo>
                      <a:pt x="0" y="273"/>
                    </a:lnTo>
                    <a:lnTo>
                      <a:pt x="3" y="256"/>
                    </a:lnTo>
                    <a:lnTo>
                      <a:pt x="6" y="235"/>
                    </a:lnTo>
                    <a:lnTo>
                      <a:pt x="7" y="241"/>
                    </a:lnTo>
                    <a:lnTo>
                      <a:pt x="10" y="250"/>
                    </a:lnTo>
                    <a:lnTo>
                      <a:pt x="11" y="257"/>
                    </a:lnTo>
                    <a:lnTo>
                      <a:pt x="12" y="262"/>
                    </a:lnTo>
                    <a:close/>
                  </a:path>
                </a:pathLst>
              </a:custGeom>
              <a:solidFill>
                <a:srgbClr val="8C33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95" name="Freeform 582"/>
              <p:cNvSpPr>
                <a:spLocks/>
              </p:cNvSpPr>
              <p:nvPr/>
            </p:nvSpPr>
            <p:spPr bwMode="auto">
              <a:xfrm>
                <a:off x="4348" y="1937"/>
                <a:ext cx="41" cy="220"/>
              </a:xfrm>
              <a:custGeom>
                <a:avLst/>
                <a:gdLst>
                  <a:gd name="T0" fmla="*/ 30 w 41"/>
                  <a:gd name="T1" fmla="*/ 138 h 220"/>
                  <a:gd name="T2" fmla="*/ 26 w 41"/>
                  <a:gd name="T3" fmla="*/ 142 h 220"/>
                  <a:gd name="T4" fmla="*/ 22 w 41"/>
                  <a:gd name="T5" fmla="*/ 146 h 220"/>
                  <a:gd name="T6" fmla="*/ 18 w 41"/>
                  <a:gd name="T7" fmla="*/ 153 h 220"/>
                  <a:gd name="T8" fmla="*/ 15 w 41"/>
                  <a:gd name="T9" fmla="*/ 156 h 220"/>
                  <a:gd name="T10" fmla="*/ 12 w 41"/>
                  <a:gd name="T11" fmla="*/ 167 h 220"/>
                  <a:gd name="T12" fmla="*/ 4 w 41"/>
                  <a:gd name="T13" fmla="*/ 188 h 220"/>
                  <a:gd name="T14" fmla="*/ 0 w 41"/>
                  <a:gd name="T15" fmla="*/ 207 h 220"/>
                  <a:gd name="T16" fmla="*/ 0 w 41"/>
                  <a:gd name="T17" fmla="*/ 220 h 220"/>
                  <a:gd name="T18" fmla="*/ 9 w 41"/>
                  <a:gd name="T19" fmla="*/ 215 h 220"/>
                  <a:gd name="T20" fmla="*/ 18 w 41"/>
                  <a:gd name="T21" fmla="*/ 206 h 220"/>
                  <a:gd name="T22" fmla="*/ 25 w 41"/>
                  <a:gd name="T23" fmla="*/ 194 h 220"/>
                  <a:gd name="T24" fmla="*/ 30 w 41"/>
                  <a:gd name="T25" fmla="*/ 178 h 220"/>
                  <a:gd name="T26" fmla="*/ 34 w 41"/>
                  <a:gd name="T27" fmla="*/ 160 h 220"/>
                  <a:gd name="T28" fmla="*/ 37 w 41"/>
                  <a:gd name="T29" fmla="*/ 140 h 220"/>
                  <a:gd name="T30" fmla="*/ 39 w 41"/>
                  <a:gd name="T31" fmla="*/ 120 h 220"/>
                  <a:gd name="T32" fmla="*/ 40 w 41"/>
                  <a:gd name="T33" fmla="*/ 99 h 220"/>
                  <a:gd name="T34" fmla="*/ 41 w 41"/>
                  <a:gd name="T35" fmla="*/ 79 h 220"/>
                  <a:gd name="T36" fmla="*/ 37 w 41"/>
                  <a:gd name="T37" fmla="*/ 51 h 220"/>
                  <a:gd name="T38" fmla="*/ 35 w 41"/>
                  <a:gd name="T39" fmla="*/ 22 h 220"/>
                  <a:gd name="T40" fmla="*/ 35 w 41"/>
                  <a:gd name="T41" fmla="*/ 0 h 220"/>
                  <a:gd name="T42" fmla="*/ 33 w 41"/>
                  <a:gd name="T43" fmla="*/ 10 h 220"/>
                  <a:gd name="T44" fmla="*/ 33 w 41"/>
                  <a:gd name="T45" fmla="*/ 21 h 220"/>
                  <a:gd name="T46" fmla="*/ 33 w 41"/>
                  <a:gd name="T47" fmla="*/ 33 h 220"/>
                  <a:gd name="T48" fmla="*/ 33 w 41"/>
                  <a:gd name="T49" fmla="*/ 44 h 220"/>
                  <a:gd name="T50" fmla="*/ 35 w 41"/>
                  <a:gd name="T51" fmla="*/ 61 h 220"/>
                  <a:gd name="T52" fmla="*/ 35 w 41"/>
                  <a:gd name="T53" fmla="*/ 86 h 220"/>
                  <a:gd name="T54" fmla="*/ 35 w 41"/>
                  <a:gd name="T55" fmla="*/ 114 h 220"/>
                  <a:gd name="T56" fmla="*/ 30 w 41"/>
                  <a:gd name="T57" fmla="*/ 138 h 22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1"/>
                  <a:gd name="T88" fmla="*/ 0 h 220"/>
                  <a:gd name="T89" fmla="*/ 41 w 41"/>
                  <a:gd name="T90" fmla="*/ 220 h 22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1" h="220">
                    <a:moveTo>
                      <a:pt x="30" y="138"/>
                    </a:moveTo>
                    <a:lnTo>
                      <a:pt x="26" y="142"/>
                    </a:lnTo>
                    <a:lnTo>
                      <a:pt x="22" y="146"/>
                    </a:lnTo>
                    <a:lnTo>
                      <a:pt x="18" y="153"/>
                    </a:lnTo>
                    <a:lnTo>
                      <a:pt x="15" y="156"/>
                    </a:lnTo>
                    <a:lnTo>
                      <a:pt x="12" y="167"/>
                    </a:lnTo>
                    <a:lnTo>
                      <a:pt x="4" y="188"/>
                    </a:lnTo>
                    <a:lnTo>
                      <a:pt x="0" y="207"/>
                    </a:lnTo>
                    <a:lnTo>
                      <a:pt x="0" y="220"/>
                    </a:lnTo>
                    <a:lnTo>
                      <a:pt x="9" y="215"/>
                    </a:lnTo>
                    <a:lnTo>
                      <a:pt x="18" y="206"/>
                    </a:lnTo>
                    <a:lnTo>
                      <a:pt x="25" y="194"/>
                    </a:lnTo>
                    <a:lnTo>
                      <a:pt x="30" y="178"/>
                    </a:lnTo>
                    <a:lnTo>
                      <a:pt x="34" y="160"/>
                    </a:lnTo>
                    <a:lnTo>
                      <a:pt x="37" y="140"/>
                    </a:lnTo>
                    <a:lnTo>
                      <a:pt x="39" y="120"/>
                    </a:lnTo>
                    <a:lnTo>
                      <a:pt x="40" y="99"/>
                    </a:lnTo>
                    <a:lnTo>
                      <a:pt x="41" y="79"/>
                    </a:lnTo>
                    <a:lnTo>
                      <a:pt x="37" y="51"/>
                    </a:lnTo>
                    <a:lnTo>
                      <a:pt x="35" y="22"/>
                    </a:lnTo>
                    <a:lnTo>
                      <a:pt x="35" y="0"/>
                    </a:lnTo>
                    <a:lnTo>
                      <a:pt x="33" y="10"/>
                    </a:lnTo>
                    <a:lnTo>
                      <a:pt x="33" y="21"/>
                    </a:lnTo>
                    <a:lnTo>
                      <a:pt x="33" y="33"/>
                    </a:lnTo>
                    <a:lnTo>
                      <a:pt x="33" y="44"/>
                    </a:lnTo>
                    <a:lnTo>
                      <a:pt x="35" y="61"/>
                    </a:lnTo>
                    <a:lnTo>
                      <a:pt x="35" y="86"/>
                    </a:lnTo>
                    <a:lnTo>
                      <a:pt x="35" y="114"/>
                    </a:lnTo>
                    <a:lnTo>
                      <a:pt x="30" y="138"/>
                    </a:lnTo>
                    <a:close/>
                  </a:path>
                </a:pathLst>
              </a:custGeom>
              <a:solidFill>
                <a:srgbClr val="5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96" name="Freeform 583"/>
              <p:cNvSpPr>
                <a:spLocks/>
              </p:cNvSpPr>
              <p:nvPr/>
            </p:nvSpPr>
            <p:spPr bwMode="auto">
              <a:xfrm>
                <a:off x="4404" y="2005"/>
                <a:ext cx="36" cy="155"/>
              </a:xfrm>
              <a:custGeom>
                <a:avLst/>
                <a:gdLst>
                  <a:gd name="T0" fmla="*/ 25 w 36"/>
                  <a:gd name="T1" fmla="*/ 0 h 155"/>
                  <a:gd name="T2" fmla="*/ 29 w 36"/>
                  <a:gd name="T3" fmla="*/ 25 h 155"/>
                  <a:gd name="T4" fmla="*/ 34 w 36"/>
                  <a:gd name="T5" fmla="*/ 59 h 155"/>
                  <a:gd name="T6" fmla="*/ 36 w 36"/>
                  <a:gd name="T7" fmla="*/ 94 h 155"/>
                  <a:gd name="T8" fmla="*/ 34 w 36"/>
                  <a:gd name="T9" fmla="*/ 124 h 155"/>
                  <a:gd name="T10" fmla="*/ 28 w 36"/>
                  <a:gd name="T11" fmla="*/ 142 h 155"/>
                  <a:gd name="T12" fmla="*/ 22 w 36"/>
                  <a:gd name="T13" fmla="*/ 150 h 155"/>
                  <a:gd name="T14" fmla="*/ 16 w 36"/>
                  <a:gd name="T15" fmla="*/ 154 h 155"/>
                  <a:gd name="T16" fmla="*/ 8 w 36"/>
                  <a:gd name="T17" fmla="*/ 155 h 155"/>
                  <a:gd name="T18" fmla="*/ 2 w 36"/>
                  <a:gd name="T19" fmla="*/ 150 h 155"/>
                  <a:gd name="T20" fmla="*/ 0 w 36"/>
                  <a:gd name="T21" fmla="*/ 138 h 155"/>
                  <a:gd name="T22" fmla="*/ 2 w 36"/>
                  <a:gd name="T23" fmla="*/ 125 h 155"/>
                  <a:gd name="T24" fmla="*/ 7 w 36"/>
                  <a:gd name="T25" fmla="*/ 114 h 155"/>
                  <a:gd name="T26" fmla="*/ 16 w 36"/>
                  <a:gd name="T27" fmla="*/ 99 h 155"/>
                  <a:gd name="T28" fmla="*/ 24 w 36"/>
                  <a:gd name="T29" fmla="*/ 74 h 155"/>
                  <a:gd name="T30" fmla="*/ 29 w 36"/>
                  <a:gd name="T31" fmla="*/ 41 h 155"/>
                  <a:gd name="T32" fmla="*/ 25 w 36"/>
                  <a:gd name="T33" fmla="*/ 0 h 1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155"/>
                  <a:gd name="T53" fmla="*/ 36 w 36"/>
                  <a:gd name="T54" fmla="*/ 155 h 1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155">
                    <a:moveTo>
                      <a:pt x="25" y="0"/>
                    </a:moveTo>
                    <a:lnTo>
                      <a:pt x="29" y="25"/>
                    </a:lnTo>
                    <a:lnTo>
                      <a:pt x="34" y="59"/>
                    </a:lnTo>
                    <a:lnTo>
                      <a:pt x="36" y="94"/>
                    </a:lnTo>
                    <a:lnTo>
                      <a:pt x="34" y="124"/>
                    </a:lnTo>
                    <a:lnTo>
                      <a:pt x="28" y="142"/>
                    </a:lnTo>
                    <a:lnTo>
                      <a:pt x="22" y="150"/>
                    </a:lnTo>
                    <a:lnTo>
                      <a:pt x="16" y="154"/>
                    </a:lnTo>
                    <a:lnTo>
                      <a:pt x="8" y="155"/>
                    </a:lnTo>
                    <a:lnTo>
                      <a:pt x="2" y="150"/>
                    </a:lnTo>
                    <a:lnTo>
                      <a:pt x="0" y="138"/>
                    </a:lnTo>
                    <a:lnTo>
                      <a:pt x="2" y="125"/>
                    </a:lnTo>
                    <a:lnTo>
                      <a:pt x="7" y="114"/>
                    </a:lnTo>
                    <a:lnTo>
                      <a:pt x="16" y="99"/>
                    </a:lnTo>
                    <a:lnTo>
                      <a:pt x="24" y="74"/>
                    </a:lnTo>
                    <a:lnTo>
                      <a:pt x="29" y="41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5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97" name="Freeform 584"/>
              <p:cNvSpPr>
                <a:spLocks/>
              </p:cNvSpPr>
              <p:nvPr/>
            </p:nvSpPr>
            <p:spPr bwMode="auto">
              <a:xfrm>
                <a:off x="4451" y="2075"/>
                <a:ext cx="38" cy="111"/>
              </a:xfrm>
              <a:custGeom>
                <a:avLst/>
                <a:gdLst>
                  <a:gd name="T0" fmla="*/ 38 w 38"/>
                  <a:gd name="T1" fmla="*/ 0 h 111"/>
                  <a:gd name="T2" fmla="*/ 38 w 38"/>
                  <a:gd name="T3" fmla="*/ 13 h 111"/>
                  <a:gd name="T4" fmla="*/ 37 w 38"/>
                  <a:gd name="T5" fmla="*/ 28 h 111"/>
                  <a:gd name="T6" fmla="*/ 34 w 38"/>
                  <a:gd name="T7" fmla="*/ 43 h 111"/>
                  <a:gd name="T8" fmla="*/ 31 w 38"/>
                  <a:gd name="T9" fmla="*/ 54 h 111"/>
                  <a:gd name="T10" fmla="*/ 27 w 38"/>
                  <a:gd name="T11" fmla="*/ 68 h 111"/>
                  <a:gd name="T12" fmla="*/ 21 w 38"/>
                  <a:gd name="T13" fmla="*/ 89 h 111"/>
                  <a:gd name="T14" fmla="*/ 14 w 38"/>
                  <a:gd name="T15" fmla="*/ 105 h 111"/>
                  <a:gd name="T16" fmla="*/ 4 w 38"/>
                  <a:gd name="T17" fmla="*/ 111 h 111"/>
                  <a:gd name="T18" fmla="*/ 0 w 38"/>
                  <a:gd name="T19" fmla="*/ 102 h 111"/>
                  <a:gd name="T20" fmla="*/ 1 w 38"/>
                  <a:gd name="T21" fmla="*/ 85 h 111"/>
                  <a:gd name="T22" fmla="*/ 6 w 38"/>
                  <a:gd name="T23" fmla="*/ 68 h 111"/>
                  <a:gd name="T24" fmla="*/ 12 w 38"/>
                  <a:gd name="T25" fmla="*/ 56 h 111"/>
                  <a:gd name="T26" fmla="*/ 21 w 38"/>
                  <a:gd name="T27" fmla="*/ 45 h 111"/>
                  <a:gd name="T28" fmla="*/ 30 w 38"/>
                  <a:gd name="T29" fmla="*/ 32 h 111"/>
                  <a:gd name="T30" fmla="*/ 36 w 38"/>
                  <a:gd name="T31" fmla="*/ 16 h 111"/>
                  <a:gd name="T32" fmla="*/ 38 w 38"/>
                  <a:gd name="T33" fmla="*/ 0 h 1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111"/>
                  <a:gd name="T53" fmla="*/ 38 w 38"/>
                  <a:gd name="T54" fmla="*/ 111 h 1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111">
                    <a:moveTo>
                      <a:pt x="38" y="0"/>
                    </a:moveTo>
                    <a:lnTo>
                      <a:pt x="38" y="13"/>
                    </a:lnTo>
                    <a:lnTo>
                      <a:pt x="37" y="28"/>
                    </a:lnTo>
                    <a:lnTo>
                      <a:pt x="34" y="43"/>
                    </a:lnTo>
                    <a:lnTo>
                      <a:pt x="31" y="54"/>
                    </a:lnTo>
                    <a:lnTo>
                      <a:pt x="27" y="68"/>
                    </a:lnTo>
                    <a:lnTo>
                      <a:pt x="21" y="89"/>
                    </a:lnTo>
                    <a:lnTo>
                      <a:pt x="14" y="105"/>
                    </a:lnTo>
                    <a:lnTo>
                      <a:pt x="4" y="111"/>
                    </a:lnTo>
                    <a:lnTo>
                      <a:pt x="0" y="102"/>
                    </a:lnTo>
                    <a:lnTo>
                      <a:pt x="1" y="85"/>
                    </a:lnTo>
                    <a:lnTo>
                      <a:pt x="6" y="68"/>
                    </a:lnTo>
                    <a:lnTo>
                      <a:pt x="12" y="56"/>
                    </a:lnTo>
                    <a:lnTo>
                      <a:pt x="21" y="45"/>
                    </a:lnTo>
                    <a:lnTo>
                      <a:pt x="30" y="32"/>
                    </a:lnTo>
                    <a:lnTo>
                      <a:pt x="36" y="16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5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98" name="Freeform 585"/>
              <p:cNvSpPr>
                <a:spLocks/>
              </p:cNvSpPr>
              <p:nvPr/>
            </p:nvSpPr>
            <p:spPr bwMode="auto">
              <a:xfrm>
                <a:off x="4304" y="2303"/>
                <a:ext cx="67" cy="256"/>
              </a:xfrm>
              <a:custGeom>
                <a:avLst/>
                <a:gdLst>
                  <a:gd name="T0" fmla="*/ 67 w 67"/>
                  <a:gd name="T1" fmla="*/ 251 h 256"/>
                  <a:gd name="T2" fmla="*/ 58 w 67"/>
                  <a:gd name="T3" fmla="*/ 255 h 256"/>
                  <a:gd name="T4" fmla="*/ 50 w 67"/>
                  <a:gd name="T5" fmla="*/ 256 h 256"/>
                  <a:gd name="T6" fmla="*/ 41 w 67"/>
                  <a:gd name="T7" fmla="*/ 256 h 256"/>
                  <a:gd name="T8" fmla="*/ 33 w 67"/>
                  <a:gd name="T9" fmla="*/ 254 h 256"/>
                  <a:gd name="T10" fmla="*/ 33 w 67"/>
                  <a:gd name="T11" fmla="*/ 237 h 256"/>
                  <a:gd name="T12" fmla="*/ 30 w 67"/>
                  <a:gd name="T13" fmla="*/ 217 h 256"/>
                  <a:gd name="T14" fmla="*/ 29 w 67"/>
                  <a:gd name="T15" fmla="*/ 200 h 256"/>
                  <a:gd name="T16" fmla="*/ 27 w 67"/>
                  <a:gd name="T17" fmla="*/ 185 h 256"/>
                  <a:gd name="T18" fmla="*/ 24 w 67"/>
                  <a:gd name="T19" fmla="*/ 161 h 256"/>
                  <a:gd name="T20" fmla="*/ 20 w 67"/>
                  <a:gd name="T21" fmla="*/ 123 h 256"/>
                  <a:gd name="T22" fmla="*/ 16 w 67"/>
                  <a:gd name="T23" fmla="*/ 87 h 256"/>
                  <a:gd name="T24" fmla="*/ 11 w 67"/>
                  <a:gd name="T25" fmla="*/ 65 h 256"/>
                  <a:gd name="T26" fmla="*/ 9 w 67"/>
                  <a:gd name="T27" fmla="*/ 46 h 256"/>
                  <a:gd name="T28" fmla="*/ 7 w 67"/>
                  <a:gd name="T29" fmla="*/ 31 h 256"/>
                  <a:gd name="T30" fmla="*/ 5 w 67"/>
                  <a:gd name="T31" fmla="*/ 16 h 256"/>
                  <a:gd name="T32" fmla="*/ 0 w 67"/>
                  <a:gd name="T33" fmla="*/ 0 h 256"/>
                  <a:gd name="T34" fmla="*/ 8 w 67"/>
                  <a:gd name="T35" fmla="*/ 16 h 256"/>
                  <a:gd name="T36" fmla="*/ 16 w 67"/>
                  <a:gd name="T37" fmla="*/ 32 h 256"/>
                  <a:gd name="T38" fmla="*/ 23 w 67"/>
                  <a:gd name="T39" fmla="*/ 45 h 256"/>
                  <a:gd name="T40" fmla="*/ 29 w 67"/>
                  <a:gd name="T41" fmla="*/ 59 h 256"/>
                  <a:gd name="T42" fmla="*/ 35 w 67"/>
                  <a:gd name="T43" fmla="*/ 71 h 256"/>
                  <a:gd name="T44" fmla="*/ 39 w 67"/>
                  <a:gd name="T45" fmla="*/ 83 h 256"/>
                  <a:gd name="T46" fmla="*/ 44 w 67"/>
                  <a:gd name="T47" fmla="*/ 95 h 256"/>
                  <a:gd name="T48" fmla="*/ 46 w 67"/>
                  <a:gd name="T49" fmla="*/ 107 h 256"/>
                  <a:gd name="T50" fmla="*/ 52 w 67"/>
                  <a:gd name="T51" fmla="*/ 135 h 256"/>
                  <a:gd name="T52" fmla="*/ 59 w 67"/>
                  <a:gd name="T53" fmla="*/ 172 h 256"/>
                  <a:gd name="T54" fmla="*/ 64 w 67"/>
                  <a:gd name="T55" fmla="*/ 211 h 256"/>
                  <a:gd name="T56" fmla="*/ 67 w 67"/>
                  <a:gd name="T57" fmla="*/ 251 h 25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7"/>
                  <a:gd name="T88" fmla="*/ 0 h 256"/>
                  <a:gd name="T89" fmla="*/ 67 w 67"/>
                  <a:gd name="T90" fmla="*/ 256 h 25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7" h="256">
                    <a:moveTo>
                      <a:pt x="67" y="251"/>
                    </a:moveTo>
                    <a:lnTo>
                      <a:pt x="58" y="255"/>
                    </a:lnTo>
                    <a:lnTo>
                      <a:pt x="50" y="256"/>
                    </a:lnTo>
                    <a:lnTo>
                      <a:pt x="41" y="256"/>
                    </a:lnTo>
                    <a:lnTo>
                      <a:pt x="33" y="254"/>
                    </a:lnTo>
                    <a:lnTo>
                      <a:pt x="33" y="237"/>
                    </a:lnTo>
                    <a:lnTo>
                      <a:pt x="30" y="217"/>
                    </a:lnTo>
                    <a:lnTo>
                      <a:pt x="29" y="200"/>
                    </a:lnTo>
                    <a:lnTo>
                      <a:pt x="27" y="185"/>
                    </a:lnTo>
                    <a:lnTo>
                      <a:pt x="24" y="161"/>
                    </a:lnTo>
                    <a:lnTo>
                      <a:pt x="20" y="123"/>
                    </a:lnTo>
                    <a:lnTo>
                      <a:pt x="16" y="87"/>
                    </a:lnTo>
                    <a:lnTo>
                      <a:pt x="11" y="65"/>
                    </a:lnTo>
                    <a:lnTo>
                      <a:pt x="9" y="46"/>
                    </a:lnTo>
                    <a:lnTo>
                      <a:pt x="7" y="31"/>
                    </a:lnTo>
                    <a:lnTo>
                      <a:pt x="5" y="16"/>
                    </a:lnTo>
                    <a:lnTo>
                      <a:pt x="0" y="0"/>
                    </a:lnTo>
                    <a:lnTo>
                      <a:pt x="8" y="16"/>
                    </a:lnTo>
                    <a:lnTo>
                      <a:pt x="16" y="32"/>
                    </a:lnTo>
                    <a:lnTo>
                      <a:pt x="23" y="45"/>
                    </a:lnTo>
                    <a:lnTo>
                      <a:pt x="29" y="59"/>
                    </a:lnTo>
                    <a:lnTo>
                      <a:pt x="35" y="71"/>
                    </a:lnTo>
                    <a:lnTo>
                      <a:pt x="39" y="83"/>
                    </a:lnTo>
                    <a:lnTo>
                      <a:pt x="44" y="95"/>
                    </a:lnTo>
                    <a:lnTo>
                      <a:pt x="46" y="107"/>
                    </a:lnTo>
                    <a:lnTo>
                      <a:pt x="52" y="135"/>
                    </a:lnTo>
                    <a:lnTo>
                      <a:pt x="59" y="172"/>
                    </a:lnTo>
                    <a:lnTo>
                      <a:pt x="64" y="211"/>
                    </a:lnTo>
                    <a:lnTo>
                      <a:pt x="67" y="251"/>
                    </a:lnTo>
                    <a:close/>
                  </a:path>
                </a:pathLst>
              </a:custGeom>
              <a:solidFill>
                <a:srgbClr val="5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099" name="Freeform 586"/>
              <p:cNvSpPr>
                <a:spLocks/>
              </p:cNvSpPr>
              <p:nvPr/>
            </p:nvSpPr>
            <p:spPr bwMode="auto">
              <a:xfrm>
                <a:off x="3581" y="2029"/>
                <a:ext cx="304" cy="248"/>
              </a:xfrm>
              <a:custGeom>
                <a:avLst/>
                <a:gdLst>
                  <a:gd name="T0" fmla="*/ 36 w 304"/>
                  <a:gd name="T1" fmla="*/ 81 h 248"/>
                  <a:gd name="T2" fmla="*/ 81 w 304"/>
                  <a:gd name="T3" fmla="*/ 52 h 248"/>
                  <a:gd name="T4" fmla="*/ 123 w 304"/>
                  <a:gd name="T5" fmla="*/ 22 h 248"/>
                  <a:gd name="T6" fmla="*/ 147 w 304"/>
                  <a:gd name="T7" fmla="*/ 12 h 248"/>
                  <a:gd name="T8" fmla="*/ 168 w 304"/>
                  <a:gd name="T9" fmla="*/ 6 h 248"/>
                  <a:gd name="T10" fmla="*/ 186 w 304"/>
                  <a:gd name="T11" fmla="*/ 3 h 248"/>
                  <a:gd name="T12" fmla="*/ 203 w 304"/>
                  <a:gd name="T13" fmla="*/ 2 h 248"/>
                  <a:gd name="T14" fmla="*/ 203 w 304"/>
                  <a:gd name="T15" fmla="*/ 30 h 248"/>
                  <a:gd name="T16" fmla="*/ 182 w 304"/>
                  <a:gd name="T17" fmla="*/ 42 h 248"/>
                  <a:gd name="T18" fmla="*/ 198 w 304"/>
                  <a:gd name="T19" fmla="*/ 57 h 248"/>
                  <a:gd name="T20" fmla="*/ 225 w 304"/>
                  <a:gd name="T21" fmla="*/ 45 h 248"/>
                  <a:gd name="T22" fmla="*/ 241 w 304"/>
                  <a:gd name="T23" fmla="*/ 36 h 248"/>
                  <a:gd name="T24" fmla="*/ 259 w 304"/>
                  <a:gd name="T25" fmla="*/ 29 h 248"/>
                  <a:gd name="T26" fmla="*/ 270 w 304"/>
                  <a:gd name="T27" fmla="*/ 33 h 248"/>
                  <a:gd name="T28" fmla="*/ 259 w 304"/>
                  <a:gd name="T29" fmla="*/ 57 h 248"/>
                  <a:gd name="T30" fmla="*/ 237 w 304"/>
                  <a:gd name="T31" fmla="*/ 73 h 248"/>
                  <a:gd name="T32" fmla="*/ 214 w 304"/>
                  <a:gd name="T33" fmla="*/ 95 h 248"/>
                  <a:gd name="T34" fmla="*/ 220 w 304"/>
                  <a:gd name="T35" fmla="*/ 106 h 248"/>
                  <a:gd name="T36" fmla="*/ 240 w 304"/>
                  <a:gd name="T37" fmla="*/ 102 h 248"/>
                  <a:gd name="T38" fmla="*/ 253 w 304"/>
                  <a:gd name="T39" fmla="*/ 87 h 248"/>
                  <a:gd name="T40" fmla="*/ 265 w 304"/>
                  <a:gd name="T41" fmla="*/ 86 h 248"/>
                  <a:gd name="T42" fmla="*/ 284 w 304"/>
                  <a:gd name="T43" fmla="*/ 86 h 248"/>
                  <a:gd name="T44" fmla="*/ 297 w 304"/>
                  <a:gd name="T45" fmla="*/ 87 h 248"/>
                  <a:gd name="T46" fmla="*/ 287 w 304"/>
                  <a:gd name="T47" fmla="*/ 103 h 248"/>
                  <a:gd name="T48" fmla="*/ 271 w 304"/>
                  <a:gd name="T49" fmla="*/ 119 h 248"/>
                  <a:gd name="T50" fmla="*/ 254 w 304"/>
                  <a:gd name="T51" fmla="*/ 130 h 248"/>
                  <a:gd name="T52" fmla="*/ 229 w 304"/>
                  <a:gd name="T53" fmla="*/ 146 h 248"/>
                  <a:gd name="T54" fmla="*/ 209 w 304"/>
                  <a:gd name="T55" fmla="*/ 163 h 248"/>
                  <a:gd name="T56" fmla="*/ 204 w 304"/>
                  <a:gd name="T57" fmla="*/ 179 h 248"/>
                  <a:gd name="T58" fmla="*/ 217 w 304"/>
                  <a:gd name="T59" fmla="*/ 185 h 248"/>
                  <a:gd name="T60" fmla="*/ 231 w 304"/>
                  <a:gd name="T61" fmla="*/ 185 h 248"/>
                  <a:gd name="T62" fmla="*/ 246 w 304"/>
                  <a:gd name="T63" fmla="*/ 184 h 248"/>
                  <a:gd name="T64" fmla="*/ 265 w 304"/>
                  <a:gd name="T65" fmla="*/ 181 h 248"/>
                  <a:gd name="T66" fmla="*/ 287 w 304"/>
                  <a:gd name="T67" fmla="*/ 184 h 248"/>
                  <a:gd name="T68" fmla="*/ 304 w 304"/>
                  <a:gd name="T69" fmla="*/ 205 h 248"/>
                  <a:gd name="T70" fmla="*/ 289 w 304"/>
                  <a:gd name="T71" fmla="*/ 228 h 248"/>
                  <a:gd name="T72" fmla="*/ 257 w 304"/>
                  <a:gd name="T73" fmla="*/ 233 h 248"/>
                  <a:gd name="T74" fmla="*/ 239 w 304"/>
                  <a:gd name="T75" fmla="*/ 235 h 248"/>
                  <a:gd name="T76" fmla="*/ 225 w 304"/>
                  <a:gd name="T77" fmla="*/ 239 h 248"/>
                  <a:gd name="T78" fmla="*/ 209 w 304"/>
                  <a:gd name="T79" fmla="*/ 242 h 248"/>
                  <a:gd name="T80" fmla="*/ 189 w 304"/>
                  <a:gd name="T81" fmla="*/ 247 h 248"/>
                  <a:gd name="T82" fmla="*/ 159 w 304"/>
                  <a:gd name="T83" fmla="*/ 242 h 248"/>
                  <a:gd name="T84" fmla="*/ 151 w 304"/>
                  <a:gd name="T85" fmla="*/ 217 h 248"/>
                  <a:gd name="T86" fmla="*/ 75 w 304"/>
                  <a:gd name="T87" fmla="*/ 192 h 248"/>
                  <a:gd name="T88" fmla="*/ 7 w 304"/>
                  <a:gd name="T89" fmla="*/ 144 h 24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04"/>
                  <a:gd name="T136" fmla="*/ 0 h 248"/>
                  <a:gd name="T137" fmla="*/ 304 w 304"/>
                  <a:gd name="T138" fmla="*/ 248 h 24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04" h="248">
                    <a:moveTo>
                      <a:pt x="7" y="98"/>
                    </a:moveTo>
                    <a:lnTo>
                      <a:pt x="21" y="90"/>
                    </a:lnTo>
                    <a:lnTo>
                      <a:pt x="36" y="81"/>
                    </a:lnTo>
                    <a:lnTo>
                      <a:pt x="51" y="72"/>
                    </a:lnTo>
                    <a:lnTo>
                      <a:pt x="67" y="62"/>
                    </a:lnTo>
                    <a:lnTo>
                      <a:pt x="81" y="52"/>
                    </a:lnTo>
                    <a:lnTo>
                      <a:pt x="96" y="42"/>
                    </a:lnTo>
                    <a:lnTo>
                      <a:pt x="111" y="33"/>
                    </a:lnTo>
                    <a:lnTo>
                      <a:pt x="123" y="22"/>
                    </a:lnTo>
                    <a:lnTo>
                      <a:pt x="131" y="18"/>
                    </a:lnTo>
                    <a:lnTo>
                      <a:pt x="139" y="14"/>
                    </a:lnTo>
                    <a:lnTo>
                      <a:pt x="147" y="12"/>
                    </a:lnTo>
                    <a:lnTo>
                      <a:pt x="154" y="9"/>
                    </a:lnTo>
                    <a:lnTo>
                      <a:pt x="162" y="7"/>
                    </a:lnTo>
                    <a:lnTo>
                      <a:pt x="168" y="6"/>
                    </a:lnTo>
                    <a:lnTo>
                      <a:pt x="173" y="4"/>
                    </a:lnTo>
                    <a:lnTo>
                      <a:pt x="178" y="4"/>
                    </a:lnTo>
                    <a:lnTo>
                      <a:pt x="186" y="3"/>
                    </a:lnTo>
                    <a:lnTo>
                      <a:pt x="195" y="1"/>
                    </a:lnTo>
                    <a:lnTo>
                      <a:pt x="201" y="0"/>
                    </a:lnTo>
                    <a:lnTo>
                      <a:pt x="203" y="2"/>
                    </a:lnTo>
                    <a:lnTo>
                      <a:pt x="206" y="11"/>
                    </a:lnTo>
                    <a:lnTo>
                      <a:pt x="207" y="22"/>
                    </a:lnTo>
                    <a:lnTo>
                      <a:pt x="203" y="30"/>
                    </a:lnTo>
                    <a:lnTo>
                      <a:pt x="195" y="33"/>
                    </a:lnTo>
                    <a:lnTo>
                      <a:pt x="185" y="35"/>
                    </a:lnTo>
                    <a:lnTo>
                      <a:pt x="182" y="42"/>
                    </a:lnTo>
                    <a:lnTo>
                      <a:pt x="184" y="52"/>
                    </a:lnTo>
                    <a:lnTo>
                      <a:pt x="190" y="57"/>
                    </a:lnTo>
                    <a:lnTo>
                      <a:pt x="198" y="57"/>
                    </a:lnTo>
                    <a:lnTo>
                      <a:pt x="207" y="54"/>
                    </a:lnTo>
                    <a:lnTo>
                      <a:pt x="217" y="51"/>
                    </a:lnTo>
                    <a:lnTo>
                      <a:pt x="225" y="45"/>
                    </a:lnTo>
                    <a:lnTo>
                      <a:pt x="230" y="41"/>
                    </a:lnTo>
                    <a:lnTo>
                      <a:pt x="235" y="39"/>
                    </a:lnTo>
                    <a:lnTo>
                      <a:pt x="241" y="36"/>
                    </a:lnTo>
                    <a:lnTo>
                      <a:pt x="248" y="34"/>
                    </a:lnTo>
                    <a:lnTo>
                      <a:pt x="254" y="31"/>
                    </a:lnTo>
                    <a:lnTo>
                      <a:pt x="259" y="29"/>
                    </a:lnTo>
                    <a:lnTo>
                      <a:pt x="264" y="26"/>
                    </a:lnTo>
                    <a:lnTo>
                      <a:pt x="268" y="24"/>
                    </a:lnTo>
                    <a:lnTo>
                      <a:pt x="270" y="33"/>
                    </a:lnTo>
                    <a:lnTo>
                      <a:pt x="270" y="42"/>
                    </a:lnTo>
                    <a:lnTo>
                      <a:pt x="268" y="51"/>
                    </a:lnTo>
                    <a:lnTo>
                      <a:pt x="259" y="57"/>
                    </a:lnTo>
                    <a:lnTo>
                      <a:pt x="253" y="61"/>
                    </a:lnTo>
                    <a:lnTo>
                      <a:pt x="246" y="67"/>
                    </a:lnTo>
                    <a:lnTo>
                      <a:pt x="237" y="73"/>
                    </a:lnTo>
                    <a:lnTo>
                      <a:pt x="229" y="80"/>
                    </a:lnTo>
                    <a:lnTo>
                      <a:pt x="220" y="87"/>
                    </a:lnTo>
                    <a:lnTo>
                      <a:pt x="214" y="95"/>
                    </a:lnTo>
                    <a:lnTo>
                      <a:pt x="211" y="101"/>
                    </a:lnTo>
                    <a:lnTo>
                      <a:pt x="209" y="107"/>
                    </a:lnTo>
                    <a:lnTo>
                      <a:pt x="220" y="106"/>
                    </a:lnTo>
                    <a:lnTo>
                      <a:pt x="229" y="106"/>
                    </a:lnTo>
                    <a:lnTo>
                      <a:pt x="236" y="104"/>
                    </a:lnTo>
                    <a:lnTo>
                      <a:pt x="240" y="102"/>
                    </a:lnTo>
                    <a:lnTo>
                      <a:pt x="242" y="97"/>
                    </a:lnTo>
                    <a:lnTo>
                      <a:pt x="247" y="92"/>
                    </a:lnTo>
                    <a:lnTo>
                      <a:pt x="253" y="87"/>
                    </a:lnTo>
                    <a:lnTo>
                      <a:pt x="258" y="86"/>
                    </a:lnTo>
                    <a:lnTo>
                      <a:pt x="262" y="86"/>
                    </a:lnTo>
                    <a:lnTo>
                      <a:pt x="265" y="86"/>
                    </a:lnTo>
                    <a:lnTo>
                      <a:pt x="271" y="86"/>
                    </a:lnTo>
                    <a:lnTo>
                      <a:pt x="278" y="86"/>
                    </a:lnTo>
                    <a:lnTo>
                      <a:pt x="284" y="86"/>
                    </a:lnTo>
                    <a:lnTo>
                      <a:pt x="290" y="86"/>
                    </a:lnTo>
                    <a:lnTo>
                      <a:pt x="293" y="86"/>
                    </a:lnTo>
                    <a:lnTo>
                      <a:pt x="297" y="87"/>
                    </a:lnTo>
                    <a:lnTo>
                      <a:pt x="295" y="92"/>
                    </a:lnTo>
                    <a:lnTo>
                      <a:pt x="291" y="97"/>
                    </a:lnTo>
                    <a:lnTo>
                      <a:pt x="287" y="103"/>
                    </a:lnTo>
                    <a:lnTo>
                      <a:pt x="282" y="108"/>
                    </a:lnTo>
                    <a:lnTo>
                      <a:pt x="278" y="114"/>
                    </a:lnTo>
                    <a:lnTo>
                      <a:pt x="271" y="119"/>
                    </a:lnTo>
                    <a:lnTo>
                      <a:pt x="267" y="123"/>
                    </a:lnTo>
                    <a:lnTo>
                      <a:pt x="261" y="126"/>
                    </a:lnTo>
                    <a:lnTo>
                      <a:pt x="254" y="130"/>
                    </a:lnTo>
                    <a:lnTo>
                      <a:pt x="246" y="135"/>
                    </a:lnTo>
                    <a:lnTo>
                      <a:pt x="237" y="140"/>
                    </a:lnTo>
                    <a:lnTo>
                      <a:pt x="229" y="146"/>
                    </a:lnTo>
                    <a:lnTo>
                      <a:pt x="221" y="153"/>
                    </a:lnTo>
                    <a:lnTo>
                      <a:pt x="214" y="158"/>
                    </a:lnTo>
                    <a:lnTo>
                      <a:pt x="209" y="163"/>
                    </a:lnTo>
                    <a:lnTo>
                      <a:pt x="207" y="167"/>
                    </a:lnTo>
                    <a:lnTo>
                      <a:pt x="204" y="173"/>
                    </a:lnTo>
                    <a:lnTo>
                      <a:pt x="204" y="179"/>
                    </a:lnTo>
                    <a:lnTo>
                      <a:pt x="207" y="183"/>
                    </a:lnTo>
                    <a:lnTo>
                      <a:pt x="213" y="185"/>
                    </a:lnTo>
                    <a:lnTo>
                      <a:pt x="217" y="185"/>
                    </a:lnTo>
                    <a:lnTo>
                      <a:pt x="221" y="185"/>
                    </a:lnTo>
                    <a:lnTo>
                      <a:pt x="226" y="185"/>
                    </a:lnTo>
                    <a:lnTo>
                      <a:pt x="231" y="185"/>
                    </a:lnTo>
                    <a:lnTo>
                      <a:pt x="236" y="185"/>
                    </a:lnTo>
                    <a:lnTo>
                      <a:pt x="241" y="184"/>
                    </a:lnTo>
                    <a:lnTo>
                      <a:pt x="246" y="184"/>
                    </a:lnTo>
                    <a:lnTo>
                      <a:pt x="251" y="183"/>
                    </a:lnTo>
                    <a:lnTo>
                      <a:pt x="258" y="183"/>
                    </a:lnTo>
                    <a:lnTo>
                      <a:pt x="265" y="181"/>
                    </a:lnTo>
                    <a:lnTo>
                      <a:pt x="273" y="181"/>
                    </a:lnTo>
                    <a:lnTo>
                      <a:pt x="280" y="181"/>
                    </a:lnTo>
                    <a:lnTo>
                      <a:pt x="287" y="184"/>
                    </a:lnTo>
                    <a:lnTo>
                      <a:pt x="295" y="189"/>
                    </a:lnTo>
                    <a:lnTo>
                      <a:pt x="301" y="196"/>
                    </a:lnTo>
                    <a:lnTo>
                      <a:pt x="304" y="205"/>
                    </a:lnTo>
                    <a:lnTo>
                      <a:pt x="303" y="213"/>
                    </a:lnTo>
                    <a:lnTo>
                      <a:pt x="298" y="220"/>
                    </a:lnTo>
                    <a:lnTo>
                      <a:pt x="289" y="228"/>
                    </a:lnTo>
                    <a:lnTo>
                      <a:pt x="271" y="231"/>
                    </a:lnTo>
                    <a:lnTo>
                      <a:pt x="264" y="231"/>
                    </a:lnTo>
                    <a:lnTo>
                      <a:pt x="257" y="233"/>
                    </a:lnTo>
                    <a:lnTo>
                      <a:pt x="251" y="233"/>
                    </a:lnTo>
                    <a:lnTo>
                      <a:pt x="245" y="234"/>
                    </a:lnTo>
                    <a:lnTo>
                      <a:pt x="239" y="235"/>
                    </a:lnTo>
                    <a:lnTo>
                      <a:pt x="234" y="236"/>
                    </a:lnTo>
                    <a:lnTo>
                      <a:pt x="229" y="237"/>
                    </a:lnTo>
                    <a:lnTo>
                      <a:pt x="225" y="239"/>
                    </a:lnTo>
                    <a:lnTo>
                      <a:pt x="220" y="240"/>
                    </a:lnTo>
                    <a:lnTo>
                      <a:pt x="215" y="241"/>
                    </a:lnTo>
                    <a:lnTo>
                      <a:pt x="209" y="242"/>
                    </a:lnTo>
                    <a:lnTo>
                      <a:pt x="203" y="245"/>
                    </a:lnTo>
                    <a:lnTo>
                      <a:pt x="196" y="246"/>
                    </a:lnTo>
                    <a:lnTo>
                      <a:pt x="189" y="247"/>
                    </a:lnTo>
                    <a:lnTo>
                      <a:pt x="180" y="248"/>
                    </a:lnTo>
                    <a:lnTo>
                      <a:pt x="171" y="248"/>
                    </a:lnTo>
                    <a:lnTo>
                      <a:pt x="159" y="242"/>
                    </a:lnTo>
                    <a:lnTo>
                      <a:pt x="153" y="234"/>
                    </a:lnTo>
                    <a:lnTo>
                      <a:pt x="151" y="225"/>
                    </a:lnTo>
                    <a:lnTo>
                      <a:pt x="151" y="217"/>
                    </a:lnTo>
                    <a:lnTo>
                      <a:pt x="130" y="212"/>
                    </a:lnTo>
                    <a:lnTo>
                      <a:pt x="104" y="203"/>
                    </a:lnTo>
                    <a:lnTo>
                      <a:pt x="75" y="192"/>
                    </a:lnTo>
                    <a:lnTo>
                      <a:pt x="48" y="179"/>
                    </a:lnTo>
                    <a:lnTo>
                      <a:pt x="24" y="163"/>
                    </a:lnTo>
                    <a:lnTo>
                      <a:pt x="7" y="144"/>
                    </a:lnTo>
                    <a:lnTo>
                      <a:pt x="0" y="123"/>
                    </a:lnTo>
                    <a:lnTo>
                      <a:pt x="7" y="98"/>
                    </a:lnTo>
                    <a:close/>
                  </a:path>
                </a:pathLst>
              </a:custGeom>
              <a:solidFill>
                <a:srgbClr val="5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00" name="Freeform 587"/>
              <p:cNvSpPr>
                <a:spLocks/>
              </p:cNvSpPr>
              <p:nvPr/>
            </p:nvSpPr>
            <p:spPr bwMode="auto">
              <a:xfrm>
                <a:off x="3350" y="2526"/>
                <a:ext cx="67" cy="31"/>
              </a:xfrm>
              <a:custGeom>
                <a:avLst/>
                <a:gdLst>
                  <a:gd name="T0" fmla="*/ 55 w 67"/>
                  <a:gd name="T1" fmla="*/ 31 h 31"/>
                  <a:gd name="T2" fmla="*/ 48 w 67"/>
                  <a:gd name="T3" fmla="*/ 27 h 31"/>
                  <a:gd name="T4" fmla="*/ 40 w 67"/>
                  <a:gd name="T5" fmla="*/ 23 h 31"/>
                  <a:gd name="T6" fmla="*/ 33 w 67"/>
                  <a:gd name="T7" fmla="*/ 22 h 31"/>
                  <a:gd name="T8" fmla="*/ 26 w 67"/>
                  <a:gd name="T9" fmla="*/ 23 h 31"/>
                  <a:gd name="T10" fmla="*/ 11 w 67"/>
                  <a:gd name="T11" fmla="*/ 25 h 31"/>
                  <a:gd name="T12" fmla="*/ 2 w 67"/>
                  <a:gd name="T13" fmla="*/ 21 h 31"/>
                  <a:gd name="T14" fmla="*/ 0 w 67"/>
                  <a:gd name="T15" fmla="*/ 16 h 31"/>
                  <a:gd name="T16" fmla="*/ 4 w 67"/>
                  <a:gd name="T17" fmla="*/ 11 h 31"/>
                  <a:gd name="T18" fmla="*/ 17 w 67"/>
                  <a:gd name="T19" fmla="*/ 11 h 31"/>
                  <a:gd name="T20" fmla="*/ 26 w 67"/>
                  <a:gd name="T21" fmla="*/ 10 h 31"/>
                  <a:gd name="T22" fmla="*/ 33 w 67"/>
                  <a:gd name="T23" fmla="*/ 9 h 31"/>
                  <a:gd name="T24" fmla="*/ 39 w 67"/>
                  <a:gd name="T25" fmla="*/ 8 h 31"/>
                  <a:gd name="T26" fmla="*/ 45 w 67"/>
                  <a:gd name="T27" fmla="*/ 5 h 31"/>
                  <a:gd name="T28" fmla="*/ 51 w 67"/>
                  <a:gd name="T29" fmla="*/ 3 h 31"/>
                  <a:gd name="T30" fmla="*/ 59 w 67"/>
                  <a:gd name="T31" fmla="*/ 1 h 31"/>
                  <a:gd name="T32" fmla="*/ 67 w 67"/>
                  <a:gd name="T33" fmla="*/ 0 h 31"/>
                  <a:gd name="T34" fmla="*/ 65 w 67"/>
                  <a:gd name="T35" fmla="*/ 4 h 31"/>
                  <a:gd name="T36" fmla="*/ 63 w 67"/>
                  <a:gd name="T37" fmla="*/ 8 h 31"/>
                  <a:gd name="T38" fmla="*/ 62 w 67"/>
                  <a:gd name="T39" fmla="*/ 11 h 31"/>
                  <a:gd name="T40" fmla="*/ 62 w 67"/>
                  <a:gd name="T41" fmla="*/ 14 h 31"/>
                  <a:gd name="T42" fmla="*/ 56 w 67"/>
                  <a:gd name="T43" fmla="*/ 17 h 31"/>
                  <a:gd name="T44" fmla="*/ 54 w 67"/>
                  <a:gd name="T45" fmla="*/ 21 h 31"/>
                  <a:gd name="T46" fmla="*/ 54 w 67"/>
                  <a:gd name="T47" fmla="*/ 26 h 31"/>
                  <a:gd name="T48" fmla="*/ 55 w 67"/>
                  <a:gd name="T49" fmla="*/ 31 h 3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7"/>
                  <a:gd name="T76" fmla="*/ 0 h 31"/>
                  <a:gd name="T77" fmla="*/ 67 w 67"/>
                  <a:gd name="T78" fmla="*/ 31 h 3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7" h="31">
                    <a:moveTo>
                      <a:pt x="55" y="31"/>
                    </a:moveTo>
                    <a:lnTo>
                      <a:pt x="48" y="27"/>
                    </a:lnTo>
                    <a:lnTo>
                      <a:pt x="40" y="23"/>
                    </a:lnTo>
                    <a:lnTo>
                      <a:pt x="33" y="22"/>
                    </a:lnTo>
                    <a:lnTo>
                      <a:pt x="26" y="23"/>
                    </a:lnTo>
                    <a:lnTo>
                      <a:pt x="11" y="25"/>
                    </a:lnTo>
                    <a:lnTo>
                      <a:pt x="2" y="21"/>
                    </a:lnTo>
                    <a:lnTo>
                      <a:pt x="0" y="16"/>
                    </a:lnTo>
                    <a:lnTo>
                      <a:pt x="4" y="11"/>
                    </a:lnTo>
                    <a:lnTo>
                      <a:pt x="17" y="11"/>
                    </a:lnTo>
                    <a:lnTo>
                      <a:pt x="26" y="10"/>
                    </a:lnTo>
                    <a:lnTo>
                      <a:pt x="33" y="9"/>
                    </a:lnTo>
                    <a:lnTo>
                      <a:pt x="39" y="8"/>
                    </a:lnTo>
                    <a:lnTo>
                      <a:pt x="45" y="5"/>
                    </a:lnTo>
                    <a:lnTo>
                      <a:pt x="51" y="3"/>
                    </a:lnTo>
                    <a:lnTo>
                      <a:pt x="59" y="1"/>
                    </a:lnTo>
                    <a:lnTo>
                      <a:pt x="67" y="0"/>
                    </a:lnTo>
                    <a:lnTo>
                      <a:pt x="65" y="4"/>
                    </a:lnTo>
                    <a:lnTo>
                      <a:pt x="63" y="8"/>
                    </a:lnTo>
                    <a:lnTo>
                      <a:pt x="62" y="11"/>
                    </a:lnTo>
                    <a:lnTo>
                      <a:pt x="62" y="14"/>
                    </a:lnTo>
                    <a:lnTo>
                      <a:pt x="56" y="17"/>
                    </a:lnTo>
                    <a:lnTo>
                      <a:pt x="54" y="21"/>
                    </a:lnTo>
                    <a:lnTo>
                      <a:pt x="54" y="26"/>
                    </a:lnTo>
                    <a:lnTo>
                      <a:pt x="55" y="31"/>
                    </a:lnTo>
                    <a:close/>
                  </a:path>
                </a:pathLst>
              </a:custGeom>
              <a:solidFill>
                <a:srgbClr val="5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01" name="Freeform 588"/>
              <p:cNvSpPr>
                <a:spLocks/>
              </p:cNvSpPr>
              <p:nvPr/>
            </p:nvSpPr>
            <p:spPr bwMode="auto">
              <a:xfrm>
                <a:off x="3550" y="2569"/>
                <a:ext cx="49" cy="32"/>
              </a:xfrm>
              <a:custGeom>
                <a:avLst/>
                <a:gdLst>
                  <a:gd name="T0" fmla="*/ 49 w 49"/>
                  <a:gd name="T1" fmla="*/ 10 h 32"/>
                  <a:gd name="T2" fmla="*/ 44 w 49"/>
                  <a:gd name="T3" fmla="*/ 6 h 32"/>
                  <a:gd name="T4" fmla="*/ 39 w 49"/>
                  <a:gd name="T5" fmla="*/ 2 h 32"/>
                  <a:gd name="T6" fmla="*/ 33 w 49"/>
                  <a:gd name="T7" fmla="*/ 1 h 32"/>
                  <a:gd name="T8" fmla="*/ 27 w 49"/>
                  <a:gd name="T9" fmla="*/ 0 h 32"/>
                  <a:gd name="T10" fmla="*/ 20 w 49"/>
                  <a:gd name="T11" fmla="*/ 0 h 32"/>
                  <a:gd name="T12" fmla="*/ 12 w 49"/>
                  <a:gd name="T13" fmla="*/ 1 h 32"/>
                  <a:gd name="T14" fmla="*/ 6 w 49"/>
                  <a:gd name="T15" fmla="*/ 1 h 32"/>
                  <a:gd name="T16" fmla="*/ 0 w 49"/>
                  <a:gd name="T17" fmla="*/ 2 h 32"/>
                  <a:gd name="T18" fmla="*/ 6 w 49"/>
                  <a:gd name="T19" fmla="*/ 6 h 32"/>
                  <a:gd name="T20" fmla="*/ 12 w 49"/>
                  <a:gd name="T21" fmla="*/ 10 h 32"/>
                  <a:gd name="T22" fmla="*/ 18 w 49"/>
                  <a:gd name="T23" fmla="*/ 13 h 32"/>
                  <a:gd name="T24" fmla="*/ 24 w 49"/>
                  <a:gd name="T25" fmla="*/ 17 h 32"/>
                  <a:gd name="T26" fmla="*/ 31 w 49"/>
                  <a:gd name="T27" fmla="*/ 22 h 32"/>
                  <a:gd name="T28" fmla="*/ 35 w 49"/>
                  <a:gd name="T29" fmla="*/ 26 h 32"/>
                  <a:gd name="T30" fmla="*/ 39 w 49"/>
                  <a:gd name="T31" fmla="*/ 29 h 32"/>
                  <a:gd name="T32" fmla="*/ 42 w 49"/>
                  <a:gd name="T33" fmla="*/ 32 h 32"/>
                  <a:gd name="T34" fmla="*/ 44 w 49"/>
                  <a:gd name="T35" fmla="*/ 28 h 32"/>
                  <a:gd name="T36" fmla="*/ 48 w 49"/>
                  <a:gd name="T37" fmla="*/ 22 h 32"/>
                  <a:gd name="T38" fmla="*/ 49 w 49"/>
                  <a:gd name="T39" fmla="*/ 17 h 32"/>
                  <a:gd name="T40" fmla="*/ 49 w 49"/>
                  <a:gd name="T41" fmla="*/ 10 h 3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9"/>
                  <a:gd name="T64" fmla="*/ 0 h 32"/>
                  <a:gd name="T65" fmla="*/ 49 w 49"/>
                  <a:gd name="T66" fmla="*/ 32 h 3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9" h="32">
                    <a:moveTo>
                      <a:pt x="49" y="10"/>
                    </a:moveTo>
                    <a:lnTo>
                      <a:pt x="44" y="6"/>
                    </a:lnTo>
                    <a:lnTo>
                      <a:pt x="39" y="2"/>
                    </a:lnTo>
                    <a:lnTo>
                      <a:pt x="33" y="1"/>
                    </a:lnTo>
                    <a:lnTo>
                      <a:pt x="27" y="0"/>
                    </a:lnTo>
                    <a:lnTo>
                      <a:pt x="20" y="0"/>
                    </a:lnTo>
                    <a:lnTo>
                      <a:pt x="12" y="1"/>
                    </a:lnTo>
                    <a:lnTo>
                      <a:pt x="6" y="1"/>
                    </a:lnTo>
                    <a:lnTo>
                      <a:pt x="0" y="2"/>
                    </a:lnTo>
                    <a:lnTo>
                      <a:pt x="6" y="6"/>
                    </a:lnTo>
                    <a:lnTo>
                      <a:pt x="12" y="10"/>
                    </a:lnTo>
                    <a:lnTo>
                      <a:pt x="18" y="13"/>
                    </a:lnTo>
                    <a:lnTo>
                      <a:pt x="24" y="17"/>
                    </a:lnTo>
                    <a:lnTo>
                      <a:pt x="31" y="22"/>
                    </a:lnTo>
                    <a:lnTo>
                      <a:pt x="35" y="26"/>
                    </a:lnTo>
                    <a:lnTo>
                      <a:pt x="39" y="29"/>
                    </a:lnTo>
                    <a:lnTo>
                      <a:pt x="42" y="32"/>
                    </a:lnTo>
                    <a:lnTo>
                      <a:pt x="44" y="28"/>
                    </a:lnTo>
                    <a:lnTo>
                      <a:pt x="48" y="22"/>
                    </a:lnTo>
                    <a:lnTo>
                      <a:pt x="49" y="17"/>
                    </a:lnTo>
                    <a:lnTo>
                      <a:pt x="49" y="10"/>
                    </a:lnTo>
                    <a:close/>
                  </a:path>
                </a:pathLst>
              </a:custGeom>
              <a:solidFill>
                <a:srgbClr val="5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02" name="Freeform 589"/>
              <p:cNvSpPr>
                <a:spLocks/>
              </p:cNvSpPr>
              <p:nvPr/>
            </p:nvSpPr>
            <p:spPr bwMode="auto">
              <a:xfrm>
                <a:off x="4327" y="2434"/>
                <a:ext cx="154" cy="48"/>
              </a:xfrm>
              <a:custGeom>
                <a:avLst/>
                <a:gdLst>
                  <a:gd name="T0" fmla="*/ 5 w 154"/>
                  <a:gd name="T1" fmla="*/ 20 h 48"/>
                  <a:gd name="T2" fmla="*/ 21 w 154"/>
                  <a:gd name="T3" fmla="*/ 19 h 48"/>
                  <a:gd name="T4" fmla="*/ 35 w 154"/>
                  <a:gd name="T5" fmla="*/ 17 h 48"/>
                  <a:gd name="T6" fmla="*/ 47 w 154"/>
                  <a:gd name="T7" fmla="*/ 15 h 48"/>
                  <a:gd name="T8" fmla="*/ 58 w 154"/>
                  <a:gd name="T9" fmla="*/ 14 h 48"/>
                  <a:gd name="T10" fmla="*/ 66 w 154"/>
                  <a:gd name="T11" fmla="*/ 14 h 48"/>
                  <a:gd name="T12" fmla="*/ 72 w 154"/>
                  <a:gd name="T13" fmla="*/ 8 h 48"/>
                  <a:gd name="T14" fmla="*/ 82 w 154"/>
                  <a:gd name="T15" fmla="*/ 1 h 48"/>
                  <a:gd name="T16" fmla="*/ 95 w 154"/>
                  <a:gd name="T17" fmla="*/ 1 h 48"/>
                  <a:gd name="T18" fmla="*/ 105 w 154"/>
                  <a:gd name="T19" fmla="*/ 6 h 48"/>
                  <a:gd name="T20" fmla="*/ 113 w 154"/>
                  <a:gd name="T21" fmla="*/ 9 h 48"/>
                  <a:gd name="T22" fmla="*/ 124 w 154"/>
                  <a:gd name="T23" fmla="*/ 8 h 48"/>
                  <a:gd name="T24" fmla="*/ 136 w 154"/>
                  <a:gd name="T25" fmla="*/ 8 h 48"/>
                  <a:gd name="T26" fmla="*/ 146 w 154"/>
                  <a:gd name="T27" fmla="*/ 7 h 48"/>
                  <a:gd name="T28" fmla="*/ 151 w 154"/>
                  <a:gd name="T29" fmla="*/ 12 h 48"/>
                  <a:gd name="T30" fmla="*/ 154 w 154"/>
                  <a:gd name="T31" fmla="*/ 26 h 48"/>
                  <a:gd name="T32" fmla="*/ 149 w 154"/>
                  <a:gd name="T33" fmla="*/ 32 h 48"/>
                  <a:gd name="T34" fmla="*/ 135 w 154"/>
                  <a:gd name="T35" fmla="*/ 34 h 48"/>
                  <a:gd name="T36" fmla="*/ 121 w 154"/>
                  <a:gd name="T37" fmla="*/ 35 h 48"/>
                  <a:gd name="T38" fmla="*/ 110 w 154"/>
                  <a:gd name="T39" fmla="*/ 36 h 48"/>
                  <a:gd name="T40" fmla="*/ 104 w 154"/>
                  <a:gd name="T41" fmla="*/ 41 h 48"/>
                  <a:gd name="T42" fmla="*/ 95 w 154"/>
                  <a:gd name="T43" fmla="*/ 46 h 48"/>
                  <a:gd name="T44" fmla="*/ 84 w 154"/>
                  <a:gd name="T45" fmla="*/ 45 h 48"/>
                  <a:gd name="T46" fmla="*/ 77 w 154"/>
                  <a:gd name="T47" fmla="*/ 41 h 48"/>
                  <a:gd name="T48" fmla="*/ 71 w 154"/>
                  <a:gd name="T49" fmla="*/ 39 h 48"/>
                  <a:gd name="T50" fmla="*/ 63 w 154"/>
                  <a:gd name="T51" fmla="*/ 40 h 48"/>
                  <a:gd name="T52" fmla="*/ 52 w 154"/>
                  <a:gd name="T53" fmla="*/ 42 h 48"/>
                  <a:gd name="T54" fmla="*/ 40 w 154"/>
                  <a:gd name="T55" fmla="*/ 43 h 48"/>
                  <a:gd name="T56" fmla="*/ 23 w 154"/>
                  <a:gd name="T57" fmla="*/ 46 h 48"/>
                  <a:gd name="T58" fmla="*/ 7 w 154"/>
                  <a:gd name="T59" fmla="*/ 48 h 48"/>
                  <a:gd name="T60" fmla="*/ 2 w 154"/>
                  <a:gd name="T61" fmla="*/ 42 h 48"/>
                  <a:gd name="T62" fmla="*/ 0 w 154"/>
                  <a:gd name="T63" fmla="*/ 28 h 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54"/>
                  <a:gd name="T97" fmla="*/ 0 h 48"/>
                  <a:gd name="T98" fmla="*/ 154 w 154"/>
                  <a:gd name="T99" fmla="*/ 48 h 4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54" h="48">
                    <a:moveTo>
                      <a:pt x="0" y="20"/>
                    </a:moveTo>
                    <a:lnTo>
                      <a:pt x="5" y="20"/>
                    </a:lnTo>
                    <a:lnTo>
                      <a:pt x="12" y="19"/>
                    </a:lnTo>
                    <a:lnTo>
                      <a:pt x="21" y="19"/>
                    </a:lnTo>
                    <a:lnTo>
                      <a:pt x="29" y="18"/>
                    </a:lnTo>
                    <a:lnTo>
                      <a:pt x="35" y="17"/>
                    </a:lnTo>
                    <a:lnTo>
                      <a:pt x="41" y="17"/>
                    </a:lnTo>
                    <a:lnTo>
                      <a:pt x="47" y="15"/>
                    </a:lnTo>
                    <a:lnTo>
                      <a:pt x="54" y="15"/>
                    </a:lnTo>
                    <a:lnTo>
                      <a:pt x="58" y="14"/>
                    </a:lnTo>
                    <a:lnTo>
                      <a:pt x="62" y="14"/>
                    </a:lnTo>
                    <a:lnTo>
                      <a:pt x="66" y="14"/>
                    </a:lnTo>
                    <a:lnTo>
                      <a:pt x="68" y="14"/>
                    </a:lnTo>
                    <a:lnTo>
                      <a:pt x="72" y="8"/>
                    </a:lnTo>
                    <a:lnTo>
                      <a:pt x="77" y="3"/>
                    </a:lnTo>
                    <a:lnTo>
                      <a:pt x="82" y="1"/>
                    </a:lnTo>
                    <a:lnTo>
                      <a:pt x="89" y="0"/>
                    </a:lnTo>
                    <a:lnTo>
                      <a:pt x="95" y="1"/>
                    </a:lnTo>
                    <a:lnTo>
                      <a:pt x="100" y="2"/>
                    </a:lnTo>
                    <a:lnTo>
                      <a:pt x="105" y="6"/>
                    </a:lnTo>
                    <a:lnTo>
                      <a:pt x="108" y="9"/>
                    </a:lnTo>
                    <a:lnTo>
                      <a:pt x="113" y="9"/>
                    </a:lnTo>
                    <a:lnTo>
                      <a:pt x="118" y="9"/>
                    </a:lnTo>
                    <a:lnTo>
                      <a:pt x="124" y="8"/>
                    </a:lnTo>
                    <a:lnTo>
                      <a:pt x="130" y="8"/>
                    </a:lnTo>
                    <a:lnTo>
                      <a:pt x="136" y="8"/>
                    </a:lnTo>
                    <a:lnTo>
                      <a:pt x="141" y="7"/>
                    </a:lnTo>
                    <a:lnTo>
                      <a:pt x="146" y="7"/>
                    </a:lnTo>
                    <a:lnTo>
                      <a:pt x="149" y="7"/>
                    </a:lnTo>
                    <a:lnTo>
                      <a:pt x="151" y="12"/>
                    </a:lnTo>
                    <a:lnTo>
                      <a:pt x="154" y="19"/>
                    </a:lnTo>
                    <a:lnTo>
                      <a:pt x="154" y="26"/>
                    </a:lnTo>
                    <a:lnTo>
                      <a:pt x="154" y="32"/>
                    </a:lnTo>
                    <a:lnTo>
                      <a:pt x="149" y="32"/>
                    </a:lnTo>
                    <a:lnTo>
                      <a:pt x="143" y="34"/>
                    </a:lnTo>
                    <a:lnTo>
                      <a:pt x="135" y="34"/>
                    </a:lnTo>
                    <a:lnTo>
                      <a:pt x="128" y="34"/>
                    </a:lnTo>
                    <a:lnTo>
                      <a:pt x="121" y="35"/>
                    </a:lnTo>
                    <a:lnTo>
                      <a:pt x="115" y="35"/>
                    </a:lnTo>
                    <a:lnTo>
                      <a:pt x="110" y="36"/>
                    </a:lnTo>
                    <a:lnTo>
                      <a:pt x="107" y="36"/>
                    </a:lnTo>
                    <a:lnTo>
                      <a:pt x="104" y="41"/>
                    </a:lnTo>
                    <a:lnTo>
                      <a:pt x="100" y="43"/>
                    </a:lnTo>
                    <a:lnTo>
                      <a:pt x="95" y="46"/>
                    </a:lnTo>
                    <a:lnTo>
                      <a:pt x="89" y="46"/>
                    </a:lnTo>
                    <a:lnTo>
                      <a:pt x="84" y="45"/>
                    </a:lnTo>
                    <a:lnTo>
                      <a:pt x="80" y="43"/>
                    </a:lnTo>
                    <a:lnTo>
                      <a:pt x="77" y="41"/>
                    </a:lnTo>
                    <a:lnTo>
                      <a:pt x="73" y="39"/>
                    </a:lnTo>
                    <a:lnTo>
                      <a:pt x="71" y="39"/>
                    </a:lnTo>
                    <a:lnTo>
                      <a:pt x="67" y="40"/>
                    </a:lnTo>
                    <a:lnTo>
                      <a:pt x="63" y="40"/>
                    </a:lnTo>
                    <a:lnTo>
                      <a:pt x="58" y="41"/>
                    </a:lnTo>
                    <a:lnTo>
                      <a:pt x="52" y="42"/>
                    </a:lnTo>
                    <a:lnTo>
                      <a:pt x="46" y="43"/>
                    </a:lnTo>
                    <a:lnTo>
                      <a:pt x="40" y="43"/>
                    </a:lnTo>
                    <a:lnTo>
                      <a:pt x="34" y="45"/>
                    </a:lnTo>
                    <a:lnTo>
                      <a:pt x="23" y="46"/>
                    </a:lnTo>
                    <a:lnTo>
                      <a:pt x="15" y="47"/>
                    </a:lnTo>
                    <a:lnTo>
                      <a:pt x="7" y="48"/>
                    </a:lnTo>
                    <a:lnTo>
                      <a:pt x="2" y="48"/>
                    </a:lnTo>
                    <a:lnTo>
                      <a:pt x="2" y="42"/>
                    </a:lnTo>
                    <a:lnTo>
                      <a:pt x="1" y="35"/>
                    </a:lnTo>
                    <a:lnTo>
                      <a:pt x="0" y="28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C184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03" name="Freeform 590"/>
              <p:cNvSpPr>
                <a:spLocks/>
              </p:cNvSpPr>
              <p:nvPr/>
            </p:nvSpPr>
            <p:spPr bwMode="auto">
              <a:xfrm>
                <a:off x="4327" y="2448"/>
                <a:ext cx="33" cy="11"/>
              </a:xfrm>
              <a:custGeom>
                <a:avLst/>
                <a:gdLst>
                  <a:gd name="T0" fmla="*/ 29 w 33"/>
                  <a:gd name="T1" fmla="*/ 0 h 11"/>
                  <a:gd name="T2" fmla="*/ 29 w 33"/>
                  <a:gd name="T3" fmla="*/ 0 h 11"/>
                  <a:gd name="T4" fmla="*/ 21 w 33"/>
                  <a:gd name="T5" fmla="*/ 1 h 11"/>
                  <a:gd name="T6" fmla="*/ 12 w 33"/>
                  <a:gd name="T7" fmla="*/ 1 h 11"/>
                  <a:gd name="T8" fmla="*/ 5 w 33"/>
                  <a:gd name="T9" fmla="*/ 3 h 11"/>
                  <a:gd name="T10" fmla="*/ 0 w 33"/>
                  <a:gd name="T11" fmla="*/ 1 h 11"/>
                  <a:gd name="T12" fmla="*/ 0 w 33"/>
                  <a:gd name="T13" fmla="*/ 11 h 11"/>
                  <a:gd name="T14" fmla="*/ 5 w 33"/>
                  <a:gd name="T15" fmla="*/ 10 h 11"/>
                  <a:gd name="T16" fmla="*/ 12 w 33"/>
                  <a:gd name="T17" fmla="*/ 9 h 11"/>
                  <a:gd name="T18" fmla="*/ 21 w 33"/>
                  <a:gd name="T19" fmla="*/ 9 h 11"/>
                  <a:gd name="T20" fmla="*/ 29 w 33"/>
                  <a:gd name="T21" fmla="*/ 7 h 11"/>
                  <a:gd name="T22" fmla="*/ 29 w 33"/>
                  <a:gd name="T23" fmla="*/ 7 h 11"/>
                  <a:gd name="T24" fmla="*/ 29 w 33"/>
                  <a:gd name="T25" fmla="*/ 7 h 11"/>
                  <a:gd name="T26" fmla="*/ 32 w 33"/>
                  <a:gd name="T27" fmla="*/ 6 h 11"/>
                  <a:gd name="T28" fmla="*/ 33 w 33"/>
                  <a:gd name="T29" fmla="*/ 4 h 11"/>
                  <a:gd name="T30" fmla="*/ 32 w 33"/>
                  <a:gd name="T31" fmla="*/ 1 h 11"/>
                  <a:gd name="T32" fmla="*/ 29 w 33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11"/>
                  <a:gd name="T53" fmla="*/ 33 w 33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11">
                    <a:moveTo>
                      <a:pt x="29" y="0"/>
                    </a:moveTo>
                    <a:lnTo>
                      <a:pt x="29" y="0"/>
                    </a:lnTo>
                    <a:lnTo>
                      <a:pt x="21" y="1"/>
                    </a:lnTo>
                    <a:lnTo>
                      <a:pt x="12" y="1"/>
                    </a:lnTo>
                    <a:lnTo>
                      <a:pt x="5" y="3"/>
                    </a:lnTo>
                    <a:lnTo>
                      <a:pt x="0" y="1"/>
                    </a:lnTo>
                    <a:lnTo>
                      <a:pt x="0" y="11"/>
                    </a:lnTo>
                    <a:lnTo>
                      <a:pt x="5" y="10"/>
                    </a:lnTo>
                    <a:lnTo>
                      <a:pt x="12" y="9"/>
                    </a:lnTo>
                    <a:lnTo>
                      <a:pt x="21" y="9"/>
                    </a:lnTo>
                    <a:lnTo>
                      <a:pt x="29" y="7"/>
                    </a:lnTo>
                    <a:lnTo>
                      <a:pt x="32" y="6"/>
                    </a:lnTo>
                    <a:lnTo>
                      <a:pt x="33" y="4"/>
                    </a:lnTo>
                    <a:lnTo>
                      <a:pt x="32" y="1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04" name="Freeform 591"/>
              <p:cNvSpPr>
                <a:spLocks/>
              </p:cNvSpPr>
              <p:nvPr/>
            </p:nvSpPr>
            <p:spPr bwMode="auto">
              <a:xfrm>
                <a:off x="4356" y="2443"/>
                <a:ext cx="44" cy="12"/>
              </a:xfrm>
              <a:custGeom>
                <a:avLst/>
                <a:gdLst>
                  <a:gd name="T0" fmla="*/ 36 w 44"/>
                  <a:gd name="T1" fmla="*/ 4 h 12"/>
                  <a:gd name="T2" fmla="*/ 39 w 44"/>
                  <a:gd name="T3" fmla="*/ 0 h 12"/>
                  <a:gd name="T4" fmla="*/ 37 w 44"/>
                  <a:gd name="T5" fmla="*/ 0 h 12"/>
                  <a:gd name="T6" fmla="*/ 33 w 44"/>
                  <a:gd name="T7" fmla="*/ 0 h 12"/>
                  <a:gd name="T8" fmla="*/ 29 w 44"/>
                  <a:gd name="T9" fmla="*/ 2 h 12"/>
                  <a:gd name="T10" fmla="*/ 25 w 44"/>
                  <a:gd name="T11" fmla="*/ 3 h 12"/>
                  <a:gd name="T12" fmla="*/ 18 w 44"/>
                  <a:gd name="T13" fmla="*/ 3 h 12"/>
                  <a:gd name="T14" fmla="*/ 12 w 44"/>
                  <a:gd name="T15" fmla="*/ 4 h 12"/>
                  <a:gd name="T16" fmla="*/ 6 w 44"/>
                  <a:gd name="T17" fmla="*/ 4 h 12"/>
                  <a:gd name="T18" fmla="*/ 0 w 44"/>
                  <a:gd name="T19" fmla="*/ 5 h 12"/>
                  <a:gd name="T20" fmla="*/ 0 w 44"/>
                  <a:gd name="T21" fmla="*/ 12 h 12"/>
                  <a:gd name="T22" fmla="*/ 6 w 44"/>
                  <a:gd name="T23" fmla="*/ 11 h 12"/>
                  <a:gd name="T24" fmla="*/ 12 w 44"/>
                  <a:gd name="T25" fmla="*/ 11 h 12"/>
                  <a:gd name="T26" fmla="*/ 18 w 44"/>
                  <a:gd name="T27" fmla="*/ 10 h 12"/>
                  <a:gd name="T28" fmla="*/ 25 w 44"/>
                  <a:gd name="T29" fmla="*/ 10 h 12"/>
                  <a:gd name="T30" fmla="*/ 29 w 44"/>
                  <a:gd name="T31" fmla="*/ 9 h 12"/>
                  <a:gd name="T32" fmla="*/ 33 w 44"/>
                  <a:gd name="T33" fmla="*/ 10 h 12"/>
                  <a:gd name="T34" fmla="*/ 37 w 44"/>
                  <a:gd name="T35" fmla="*/ 10 h 12"/>
                  <a:gd name="T36" fmla="*/ 39 w 44"/>
                  <a:gd name="T37" fmla="*/ 10 h 12"/>
                  <a:gd name="T38" fmla="*/ 43 w 44"/>
                  <a:gd name="T39" fmla="*/ 6 h 12"/>
                  <a:gd name="T40" fmla="*/ 39 w 44"/>
                  <a:gd name="T41" fmla="*/ 10 h 12"/>
                  <a:gd name="T42" fmla="*/ 43 w 44"/>
                  <a:gd name="T43" fmla="*/ 9 h 12"/>
                  <a:gd name="T44" fmla="*/ 44 w 44"/>
                  <a:gd name="T45" fmla="*/ 5 h 12"/>
                  <a:gd name="T46" fmla="*/ 43 w 44"/>
                  <a:gd name="T47" fmla="*/ 2 h 12"/>
                  <a:gd name="T48" fmla="*/ 39 w 44"/>
                  <a:gd name="T49" fmla="*/ 0 h 12"/>
                  <a:gd name="T50" fmla="*/ 36 w 44"/>
                  <a:gd name="T51" fmla="*/ 4 h 1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4"/>
                  <a:gd name="T79" fmla="*/ 0 h 12"/>
                  <a:gd name="T80" fmla="*/ 44 w 44"/>
                  <a:gd name="T81" fmla="*/ 12 h 1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4" h="12">
                    <a:moveTo>
                      <a:pt x="36" y="4"/>
                    </a:moveTo>
                    <a:lnTo>
                      <a:pt x="39" y="0"/>
                    </a:lnTo>
                    <a:lnTo>
                      <a:pt x="37" y="0"/>
                    </a:lnTo>
                    <a:lnTo>
                      <a:pt x="33" y="0"/>
                    </a:lnTo>
                    <a:lnTo>
                      <a:pt x="29" y="2"/>
                    </a:lnTo>
                    <a:lnTo>
                      <a:pt x="25" y="3"/>
                    </a:lnTo>
                    <a:lnTo>
                      <a:pt x="18" y="3"/>
                    </a:lnTo>
                    <a:lnTo>
                      <a:pt x="12" y="4"/>
                    </a:lnTo>
                    <a:lnTo>
                      <a:pt x="6" y="4"/>
                    </a:lnTo>
                    <a:lnTo>
                      <a:pt x="0" y="5"/>
                    </a:lnTo>
                    <a:lnTo>
                      <a:pt x="0" y="12"/>
                    </a:lnTo>
                    <a:lnTo>
                      <a:pt x="6" y="11"/>
                    </a:lnTo>
                    <a:lnTo>
                      <a:pt x="12" y="11"/>
                    </a:lnTo>
                    <a:lnTo>
                      <a:pt x="18" y="10"/>
                    </a:lnTo>
                    <a:lnTo>
                      <a:pt x="25" y="10"/>
                    </a:lnTo>
                    <a:lnTo>
                      <a:pt x="29" y="9"/>
                    </a:lnTo>
                    <a:lnTo>
                      <a:pt x="33" y="10"/>
                    </a:lnTo>
                    <a:lnTo>
                      <a:pt x="37" y="10"/>
                    </a:lnTo>
                    <a:lnTo>
                      <a:pt x="39" y="10"/>
                    </a:lnTo>
                    <a:lnTo>
                      <a:pt x="43" y="6"/>
                    </a:lnTo>
                    <a:lnTo>
                      <a:pt x="39" y="10"/>
                    </a:lnTo>
                    <a:lnTo>
                      <a:pt x="43" y="9"/>
                    </a:lnTo>
                    <a:lnTo>
                      <a:pt x="44" y="5"/>
                    </a:lnTo>
                    <a:lnTo>
                      <a:pt x="43" y="2"/>
                    </a:lnTo>
                    <a:lnTo>
                      <a:pt x="39" y="0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05" name="Freeform 592"/>
              <p:cNvSpPr>
                <a:spLocks/>
              </p:cNvSpPr>
              <p:nvPr/>
            </p:nvSpPr>
            <p:spPr bwMode="auto">
              <a:xfrm>
                <a:off x="4392" y="2429"/>
                <a:ext cx="24" cy="20"/>
              </a:xfrm>
              <a:custGeom>
                <a:avLst/>
                <a:gdLst>
                  <a:gd name="T0" fmla="*/ 24 w 24"/>
                  <a:gd name="T1" fmla="*/ 0 h 20"/>
                  <a:gd name="T2" fmla="*/ 24 w 24"/>
                  <a:gd name="T3" fmla="*/ 0 h 20"/>
                  <a:gd name="T4" fmla="*/ 15 w 24"/>
                  <a:gd name="T5" fmla="*/ 2 h 20"/>
                  <a:gd name="T6" fmla="*/ 9 w 24"/>
                  <a:gd name="T7" fmla="*/ 5 h 20"/>
                  <a:gd name="T8" fmla="*/ 3 w 24"/>
                  <a:gd name="T9" fmla="*/ 11 h 20"/>
                  <a:gd name="T10" fmla="*/ 0 w 24"/>
                  <a:gd name="T11" fmla="*/ 18 h 20"/>
                  <a:gd name="T12" fmla="*/ 7 w 24"/>
                  <a:gd name="T13" fmla="*/ 20 h 20"/>
                  <a:gd name="T14" fmla="*/ 10 w 24"/>
                  <a:gd name="T15" fmla="*/ 16 h 20"/>
                  <a:gd name="T16" fmla="*/ 14 w 24"/>
                  <a:gd name="T17" fmla="*/ 12 h 20"/>
                  <a:gd name="T18" fmla="*/ 18 w 24"/>
                  <a:gd name="T19" fmla="*/ 9 h 20"/>
                  <a:gd name="T20" fmla="*/ 24 w 24"/>
                  <a:gd name="T21" fmla="*/ 9 h 20"/>
                  <a:gd name="T22" fmla="*/ 24 w 24"/>
                  <a:gd name="T23" fmla="*/ 9 h 20"/>
                  <a:gd name="T24" fmla="*/ 24 w 24"/>
                  <a:gd name="T25" fmla="*/ 0 h 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"/>
                  <a:gd name="T40" fmla="*/ 0 h 20"/>
                  <a:gd name="T41" fmla="*/ 24 w 24"/>
                  <a:gd name="T42" fmla="*/ 20 h 2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" h="20">
                    <a:moveTo>
                      <a:pt x="24" y="0"/>
                    </a:moveTo>
                    <a:lnTo>
                      <a:pt x="24" y="0"/>
                    </a:lnTo>
                    <a:lnTo>
                      <a:pt x="15" y="2"/>
                    </a:lnTo>
                    <a:lnTo>
                      <a:pt x="9" y="5"/>
                    </a:lnTo>
                    <a:lnTo>
                      <a:pt x="3" y="11"/>
                    </a:lnTo>
                    <a:lnTo>
                      <a:pt x="0" y="18"/>
                    </a:lnTo>
                    <a:lnTo>
                      <a:pt x="7" y="20"/>
                    </a:lnTo>
                    <a:lnTo>
                      <a:pt x="10" y="16"/>
                    </a:lnTo>
                    <a:lnTo>
                      <a:pt x="14" y="12"/>
                    </a:lnTo>
                    <a:lnTo>
                      <a:pt x="18" y="9"/>
                    </a:lnTo>
                    <a:lnTo>
                      <a:pt x="24" y="9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06" name="Freeform 593"/>
              <p:cNvSpPr>
                <a:spLocks/>
              </p:cNvSpPr>
              <p:nvPr/>
            </p:nvSpPr>
            <p:spPr bwMode="auto">
              <a:xfrm>
                <a:off x="4416" y="2429"/>
                <a:ext cx="23" cy="19"/>
              </a:xfrm>
              <a:custGeom>
                <a:avLst/>
                <a:gdLst>
                  <a:gd name="T0" fmla="*/ 19 w 23"/>
                  <a:gd name="T1" fmla="*/ 9 h 19"/>
                  <a:gd name="T2" fmla="*/ 23 w 23"/>
                  <a:gd name="T3" fmla="*/ 12 h 19"/>
                  <a:gd name="T4" fmla="*/ 18 w 23"/>
                  <a:gd name="T5" fmla="*/ 7 h 19"/>
                  <a:gd name="T6" fmla="*/ 12 w 23"/>
                  <a:gd name="T7" fmla="*/ 3 h 19"/>
                  <a:gd name="T8" fmla="*/ 6 w 23"/>
                  <a:gd name="T9" fmla="*/ 2 h 19"/>
                  <a:gd name="T10" fmla="*/ 0 w 23"/>
                  <a:gd name="T11" fmla="*/ 0 h 19"/>
                  <a:gd name="T12" fmla="*/ 0 w 23"/>
                  <a:gd name="T13" fmla="*/ 9 h 19"/>
                  <a:gd name="T14" fmla="*/ 6 w 23"/>
                  <a:gd name="T15" fmla="*/ 9 h 19"/>
                  <a:gd name="T16" fmla="*/ 10 w 23"/>
                  <a:gd name="T17" fmla="*/ 11 h 19"/>
                  <a:gd name="T18" fmla="*/ 13 w 23"/>
                  <a:gd name="T19" fmla="*/ 14 h 19"/>
                  <a:gd name="T20" fmla="*/ 16 w 23"/>
                  <a:gd name="T21" fmla="*/ 17 h 19"/>
                  <a:gd name="T22" fmla="*/ 19 w 23"/>
                  <a:gd name="T23" fmla="*/ 19 h 19"/>
                  <a:gd name="T24" fmla="*/ 16 w 23"/>
                  <a:gd name="T25" fmla="*/ 17 h 19"/>
                  <a:gd name="T26" fmla="*/ 18 w 23"/>
                  <a:gd name="T27" fmla="*/ 19 h 19"/>
                  <a:gd name="T28" fmla="*/ 22 w 23"/>
                  <a:gd name="T29" fmla="*/ 18 h 19"/>
                  <a:gd name="T30" fmla="*/ 23 w 23"/>
                  <a:gd name="T31" fmla="*/ 16 h 19"/>
                  <a:gd name="T32" fmla="*/ 23 w 23"/>
                  <a:gd name="T33" fmla="*/ 12 h 19"/>
                  <a:gd name="T34" fmla="*/ 19 w 23"/>
                  <a:gd name="T35" fmla="*/ 9 h 1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3"/>
                  <a:gd name="T55" fmla="*/ 0 h 19"/>
                  <a:gd name="T56" fmla="*/ 23 w 23"/>
                  <a:gd name="T57" fmla="*/ 19 h 1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3" h="19">
                    <a:moveTo>
                      <a:pt x="19" y="9"/>
                    </a:moveTo>
                    <a:lnTo>
                      <a:pt x="23" y="12"/>
                    </a:lnTo>
                    <a:lnTo>
                      <a:pt x="18" y="7"/>
                    </a:lnTo>
                    <a:lnTo>
                      <a:pt x="12" y="3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6" y="9"/>
                    </a:lnTo>
                    <a:lnTo>
                      <a:pt x="10" y="11"/>
                    </a:lnTo>
                    <a:lnTo>
                      <a:pt x="13" y="14"/>
                    </a:lnTo>
                    <a:lnTo>
                      <a:pt x="16" y="17"/>
                    </a:lnTo>
                    <a:lnTo>
                      <a:pt x="19" y="19"/>
                    </a:lnTo>
                    <a:lnTo>
                      <a:pt x="16" y="17"/>
                    </a:lnTo>
                    <a:lnTo>
                      <a:pt x="18" y="19"/>
                    </a:lnTo>
                    <a:lnTo>
                      <a:pt x="22" y="18"/>
                    </a:lnTo>
                    <a:lnTo>
                      <a:pt x="23" y="16"/>
                    </a:lnTo>
                    <a:lnTo>
                      <a:pt x="23" y="12"/>
                    </a:ln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07" name="Freeform 594"/>
              <p:cNvSpPr>
                <a:spLocks/>
              </p:cNvSpPr>
              <p:nvPr/>
            </p:nvSpPr>
            <p:spPr bwMode="auto">
              <a:xfrm>
                <a:off x="4435" y="2436"/>
                <a:ext cx="46" cy="12"/>
              </a:xfrm>
              <a:custGeom>
                <a:avLst/>
                <a:gdLst>
                  <a:gd name="T0" fmla="*/ 43 w 46"/>
                  <a:gd name="T1" fmla="*/ 2 h 12"/>
                  <a:gd name="T2" fmla="*/ 41 w 46"/>
                  <a:gd name="T3" fmla="*/ 0 h 12"/>
                  <a:gd name="T4" fmla="*/ 38 w 46"/>
                  <a:gd name="T5" fmla="*/ 0 h 12"/>
                  <a:gd name="T6" fmla="*/ 33 w 46"/>
                  <a:gd name="T7" fmla="*/ 1 h 12"/>
                  <a:gd name="T8" fmla="*/ 28 w 46"/>
                  <a:gd name="T9" fmla="*/ 2 h 12"/>
                  <a:gd name="T10" fmla="*/ 22 w 46"/>
                  <a:gd name="T11" fmla="*/ 1 h 12"/>
                  <a:gd name="T12" fmla="*/ 16 w 46"/>
                  <a:gd name="T13" fmla="*/ 2 h 12"/>
                  <a:gd name="T14" fmla="*/ 10 w 46"/>
                  <a:gd name="T15" fmla="*/ 4 h 12"/>
                  <a:gd name="T16" fmla="*/ 5 w 46"/>
                  <a:gd name="T17" fmla="*/ 2 h 12"/>
                  <a:gd name="T18" fmla="*/ 0 w 46"/>
                  <a:gd name="T19" fmla="*/ 2 h 12"/>
                  <a:gd name="T20" fmla="*/ 0 w 46"/>
                  <a:gd name="T21" fmla="*/ 12 h 12"/>
                  <a:gd name="T22" fmla="*/ 5 w 46"/>
                  <a:gd name="T23" fmla="*/ 12 h 12"/>
                  <a:gd name="T24" fmla="*/ 10 w 46"/>
                  <a:gd name="T25" fmla="*/ 11 h 12"/>
                  <a:gd name="T26" fmla="*/ 16 w 46"/>
                  <a:gd name="T27" fmla="*/ 10 h 12"/>
                  <a:gd name="T28" fmla="*/ 22 w 46"/>
                  <a:gd name="T29" fmla="*/ 11 h 12"/>
                  <a:gd name="T30" fmla="*/ 28 w 46"/>
                  <a:gd name="T31" fmla="*/ 10 h 12"/>
                  <a:gd name="T32" fmla="*/ 33 w 46"/>
                  <a:gd name="T33" fmla="*/ 9 h 12"/>
                  <a:gd name="T34" fmla="*/ 38 w 46"/>
                  <a:gd name="T35" fmla="*/ 10 h 12"/>
                  <a:gd name="T36" fmla="*/ 41 w 46"/>
                  <a:gd name="T37" fmla="*/ 10 h 12"/>
                  <a:gd name="T38" fmla="*/ 38 w 46"/>
                  <a:gd name="T39" fmla="*/ 7 h 12"/>
                  <a:gd name="T40" fmla="*/ 41 w 46"/>
                  <a:gd name="T41" fmla="*/ 10 h 12"/>
                  <a:gd name="T42" fmla="*/ 44 w 46"/>
                  <a:gd name="T43" fmla="*/ 9 h 12"/>
                  <a:gd name="T44" fmla="*/ 46 w 46"/>
                  <a:gd name="T45" fmla="*/ 5 h 12"/>
                  <a:gd name="T46" fmla="*/ 44 w 46"/>
                  <a:gd name="T47" fmla="*/ 1 h 12"/>
                  <a:gd name="T48" fmla="*/ 41 w 46"/>
                  <a:gd name="T49" fmla="*/ 0 h 12"/>
                  <a:gd name="T50" fmla="*/ 43 w 46"/>
                  <a:gd name="T51" fmla="*/ 2 h 1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"/>
                  <a:gd name="T79" fmla="*/ 0 h 12"/>
                  <a:gd name="T80" fmla="*/ 46 w 46"/>
                  <a:gd name="T81" fmla="*/ 12 h 1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" h="12">
                    <a:moveTo>
                      <a:pt x="43" y="2"/>
                    </a:moveTo>
                    <a:lnTo>
                      <a:pt x="41" y="0"/>
                    </a:lnTo>
                    <a:lnTo>
                      <a:pt x="38" y="0"/>
                    </a:lnTo>
                    <a:lnTo>
                      <a:pt x="33" y="1"/>
                    </a:lnTo>
                    <a:lnTo>
                      <a:pt x="28" y="2"/>
                    </a:lnTo>
                    <a:lnTo>
                      <a:pt x="22" y="1"/>
                    </a:lnTo>
                    <a:lnTo>
                      <a:pt x="16" y="2"/>
                    </a:lnTo>
                    <a:lnTo>
                      <a:pt x="10" y="4"/>
                    </a:lnTo>
                    <a:lnTo>
                      <a:pt x="5" y="2"/>
                    </a:lnTo>
                    <a:lnTo>
                      <a:pt x="0" y="2"/>
                    </a:lnTo>
                    <a:lnTo>
                      <a:pt x="0" y="12"/>
                    </a:lnTo>
                    <a:lnTo>
                      <a:pt x="5" y="12"/>
                    </a:lnTo>
                    <a:lnTo>
                      <a:pt x="10" y="11"/>
                    </a:lnTo>
                    <a:lnTo>
                      <a:pt x="16" y="10"/>
                    </a:lnTo>
                    <a:lnTo>
                      <a:pt x="22" y="11"/>
                    </a:lnTo>
                    <a:lnTo>
                      <a:pt x="28" y="10"/>
                    </a:lnTo>
                    <a:lnTo>
                      <a:pt x="33" y="9"/>
                    </a:lnTo>
                    <a:lnTo>
                      <a:pt x="38" y="10"/>
                    </a:lnTo>
                    <a:lnTo>
                      <a:pt x="41" y="10"/>
                    </a:lnTo>
                    <a:lnTo>
                      <a:pt x="38" y="7"/>
                    </a:lnTo>
                    <a:lnTo>
                      <a:pt x="41" y="10"/>
                    </a:lnTo>
                    <a:lnTo>
                      <a:pt x="44" y="9"/>
                    </a:lnTo>
                    <a:lnTo>
                      <a:pt x="46" y="5"/>
                    </a:lnTo>
                    <a:lnTo>
                      <a:pt x="44" y="1"/>
                    </a:lnTo>
                    <a:lnTo>
                      <a:pt x="41" y="0"/>
                    </a:lnTo>
                    <a:lnTo>
                      <a:pt x="43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08" name="Freeform 595"/>
              <p:cNvSpPr>
                <a:spLocks/>
              </p:cNvSpPr>
              <p:nvPr/>
            </p:nvSpPr>
            <p:spPr bwMode="auto">
              <a:xfrm>
                <a:off x="4473" y="2438"/>
                <a:ext cx="12" cy="32"/>
              </a:xfrm>
              <a:custGeom>
                <a:avLst/>
                <a:gdLst>
                  <a:gd name="T0" fmla="*/ 8 w 12"/>
                  <a:gd name="T1" fmla="*/ 32 h 32"/>
                  <a:gd name="T2" fmla="*/ 11 w 12"/>
                  <a:gd name="T3" fmla="*/ 28 h 32"/>
                  <a:gd name="T4" fmla="*/ 12 w 12"/>
                  <a:gd name="T5" fmla="*/ 22 h 32"/>
                  <a:gd name="T6" fmla="*/ 11 w 12"/>
                  <a:gd name="T7" fmla="*/ 15 h 32"/>
                  <a:gd name="T8" fmla="*/ 9 w 12"/>
                  <a:gd name="T9" fmla="*/ 7 h 32"/>
                  <a:gd name="T10" fmla="*/ 5 w 12"/>
                  <a:gd name="T11" fmla="*/ 0 h 32"/>
                  <a:gd name="T12" fmla="*/ 0 w 12"/>
                  <a:gd name="T13" fmla="*/ 5 h 32"/>
                  <a:gd name="T14" fmla="*/ 1 w 12"/>
                  <a:gd name="T15" fmla="*/ 9 h 32"/>
                  <a:gd name="T16" fmla="*/ 4 w 12"/>
                  <a:gd name="T17" fmla="*/ 15 h 32"/>
                  <a:gd name="T18" fmla="*/ 3 w 12"/>
                  <a:gd name="T19" fmla="*/ 22 h 32"/>
                  <a:gd name="T20" fmla="*/ 4 w 12"/>
                  <a:gd name="T21" fmla="*/ 28 h 32"/>
                  <a:gd name="T22" fmla="*/ 8 w 12"/>
                  <a:gd name="T23" fmla="*/ 25 h 32"/>
                  <a:gd name="T24" fmla="*/ 4 w 12"/>
                  <a:gd name="T25" fmla="*/ 28 h 32"/>
                  <a:gd name="T26" fmla="*/ 5 w 12"/>
                  <a:gd name="T27" fmla="*/ 31 h 32"/>
                  <a:gd name="T28" fmla="*/ 8 w 12"/>
                  <a:gd name="T29" fmla="*/ 32 h 32"/>
                  <a:gd name="T30" fmla="*/ 10 w 12"/>
                  <a:gd name="T31" fmla="*/ 31 h 32"/>
                  <a:gd name="T32" fmla="*/ 11 w 12"/>
                  <a:gd name="T33" fmla="*/ 28 h 32"/>
                  <a:gd name="T34" fmla="*/ 8 w 12"/>
                  <a:gd name="T35" fmla="*/ 32 h 3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32"/>
                  <a:gd name="T56" fmla="*/ 12 w 12"/>
                  <a:gd name="T57" fmla="*/ 32 h 3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32">
                    <a:moveTo>
                      <a:pt x="8" y="32"/>
                    </a:moveTo>
                    <a:lnTo>
                      <a:pt x="11" y="28"/>
                    </a:lnTo>
                    <a:lnTo>
                      <a:pt x="12" y="22"/>
                    </a:lnTo>
                    <a:lnTo>
                      <a:pt x="11" y="15"/>
                    </a:lnTo>
                    <a:lnTo>
                      <a:pt x="9" y="7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1" y="9"/>
                    </a:lnTo>
                    <a:lnTo>
                      <a:pt x="4" y="15"/>
                    </a:lnTo>
                    <a:lnTo>
                      <a:pt x="3" y="22"/>
                    </a:lnTo>
                    <a:lnTo>
                      <a:pt x="4" y="28"/>
                    </a:lnTo>
                    <a:lnTo>
                      <a:pt x="8" y="25"/>
                    </a:lnTo>
                    <a:lnTo>
                      <a:pt x="4" y="28"/>
                    </a:lnTo>
                    <a:lnTo>
                      <a:pt x="5" y="31"/>
                    </a:lnTo>
                    <a:lnTo>
                      <a:pt x="8" y="32"/>
                    </a:lnTo>
                    <a:lnTo>
                      <a:pt x="10" y="31"/>
                    </a:lnTo>
                    <a:lnTo>
                      <a:pt x="11" y="28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09" name="Freeform 596"/>
              <p:cNvSpPr>
                <a:spLocks/>
              </p:cNvSpPr>
              <p:nvPr/>
            </p:nvSpPr>
            <p:spPr bwMode="auto">
              <a:xfrm>
                <a:off x="4431" y="2463"/>
                <a:ext cx="50" cy="11"/>
              </a:xfrm>
              <a:custGeom>
                <a:avLst/>
                <a:gdLst>
                  <a:gd name="T0" fmla="*/ 7 w 50"/>
                  <a:gd name="T1" fmla="*/ 8 h 11"/>
                  <a:gd name="T2" fmla="*/ 3 w 50"/>
                  <a:gd name="T3" fmla="*/ 11 h 11"/>
                  <a:gd name="T4" fmla="*/ 6 w 50"/>
                  <a:gd name="T5" fmla="*/ 11 h 11"/>
                  <a:gd name="T6" fmla="*/ 11 w 50"/>
                  <a:gd name="T7" fmla="*/ 10 h 11"/>
                  <a:gd name="T8" fmla="*/ 17 w 50"/>
                  <a:gd name="T9" fmla="*/ 10 h 11"/>
                  <a:gd name="T10" fmla="*/ 24 w 50"/>
                  <a:gd name="T11" fmla="*/ 8 h 11"/>
                  <a:gd name="T12" fmla="*/ 31 w 50"/>
                  <a:gd name="T13" fmla="*/ 10 h 11"/>
                  <a:gd name="T14" fmla="*/ 39 w 50"/>
                  <a:gd name="T15" fmla="*/ 8 h 11"/>
                  <a:gd name="T16" fmla="*/ 45 w 50"/>
                  <a:gd name="T17" fmla="*/ 7 h 11"/>
                  <a:gd name="T18" fmla="*/ 50 w 50"/>
                  <a:gd name="T19" fmla="*/ 7 h 11"/>
                  <a:gd name="T20" fmla="*/ 50 w 50"/>
                  <a:gd name="T21" fmla="*/ 0 h 11"/>
                  <a:gd name="T22" fmla="*/ 45 w 50"/>
                  <a:gd name="T23" fmla="*/ 0 h 11"/>
                  <a:gd name="T24" fmla="*/ 39 w 50"/>
                  <a:gd name="T25" fmla="*/ 1 h 11"/>
                  <a:gd name="T26" fmla="*/ 31 w 50"/>
                  <a:gd name="T27" fmla="*/ 0 h 11"/>
                  <a:gd name="T28" fmla="*/ 24 w 50"/>
                  <a:gd name="T29" fmla="*/ 1 h 11"/>
                  <a:gd name="T30" fmla="*/ 17 w 50"/>
                  <a:gd name="T31" fmla="*/ 2 h 11"/>
                  <a:gd name="T32" fmla="*/ 11 w 50"/>
                  <a:gd name="T33" fmla="*/ 2 h 11"/>
                  <a:gd name="T34" fmla="*/ 6 w 50"/>
                  <a:gd name="T35" fmla="*/ 3 h 11"/>
                  <a:gd name="T36" fmla="*/ 3 w 50"/>
                  <a:gd name="T37" fmla="*/ 3 h 11"/>
                  <a:gd name="T38" fmla="*/ 0 w 50"/>
                  <a:gd name="T39" fmla="*/ 6 h 11"/>
                  <a:gd name="T40" fmla="*/ 3 w 50"/>
                  <a:gd name="T41" fmla="*/ 3 h 11"/>
                  <a:gd name="T42" fmla="*/ 1 w 50"/>
                  <a:gd name="T43" fmla="*/ 5 h 11"/>
                  <a:gd name="T44" fmla="*/ 0 w 50"/>
                  <a:gd name="T45" fmla="*/ 7 h 11"/>
                  <a:gd name="T46" fmla="*/ 1 w 50"/>
                  <a:gd name="T47" fmla="*/ 10 h 11"/>
                  <a:gd name="T48" fmla="*/ 3 w 50"/>
                  <a:gd name="T49" fmla="*/ 11 h 11"/>
                  <a:gd name="T50" fmla="*/ 7 w 50"/>
                  <a:gd name="T51" fmla="*/ 8 h 1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0"/>
                  <a:gd name="T79" fmla="*/ 0 h 11"/>
                  <a:gd name="T80" fmla="*/ 50 w 50"/>
                  <a:gd name="T81" fmla="*/ 11 h 1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0" h="11">
                    <a:moveTo>
                      <a:pt x="7" y="8"/>
                    </a:moveTo>
                    <a:lnTo>
                      <a:pt x="3" y="11"/>
                    </a:lnTo>
                    <a:lnTo>
                      <a:pt x="6" y="11"/>
                    </a:lnTo>
                    <a:lnTo>
                      <a:pt x="11" y="10"/>
                    </a:lnTo>
                    <a:lnTo>
                      <a:pt x="17" y="10"/>
                    </a:lnTo>
                    <a:lnTo>
                      <a:pt x="24" y="8"/>
                    </a:lnTo>
                    <a:lnTo>
                      <a:pt x="31" y="10"/>
                    </a:lnTo>
                    <a:lnTo>
                      <a:pt x="39" y="8"/>
                    </a:lnTo>
                    <a:lnTo>
                      <a:pt x="45" y="7"/>
                    </a:lnTo>
                    <a:lnTo>
                      <a:pt x="50" y="7"/>
                    </a:lnTo>
                    <a:lnTo>
                      <a:pt x="50" y="0"/>
                    </a:lnTo>
                    <a:lnTo>
                      <a:pt x="45" y="0"/>
                    </a:lnTo>
                    <a:lnTo>
                      <a:pt x="39" y="1"/>
                    </a:lnTo>
                    <a:lnTo>
                      <a:pt x="31" y="0"/>
                    </a:lnTo>
                    <a:lnTo>
                      <a:pt x="24" y="1"/>
                    </a:lnTo>
                    <a:lnTo>
                      <a:pt x="17" y="2"/>
                    </a:lnTo>
                    <a:lnTo>
                      <a:pt x="11" y="2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10" name="Freeform 597"/>
              <p:cNvSpPr>
                <a:spLocks/>
              </p:cNvSpPr>
              <p:nvPr/>
            </p:nvSpPr>
            <p:spPr bwMode="auto">
              <a:xfrm>
                <a:off x="4416" y="2469"/>
                <a:ext cx="22" cy="16"/>
              </a:xfrm>
              <a:custGeom>
                <a:avLst/>
                <a:gdLst>
                  <a:gd name="T0" fmla="*/ 0 w 22"/>
                  <a:gd name="T1" fmla="*/ 16 h 16"/>
                  <a:gd name="T2" fmla="*/ 0 w 22"/>
                  <a:gd name="T3" fmla="*/ 16 h 16"/>
                  <a:gd name="T4" fmla="*/ 6 w 22"/>
                  <a:gd name="T5" fmla="*/ 15 h 16"/>
                  <a:gd name="T6" fmla="*/ 12 w 22"/>
                  <a:gd name="T7" fmla="*/ 12 h 16"/>
                  <a:gd name="T8" fmla="*/ 17 w 22"/>
                  <a:gd name="T9" fmla="*/ 8 h 16"/>
                  <a:gd name="T10" fmla="*/ 22 w 22"/>
                  <a:gd name="T11" fmla="*/ 2 h 16"/>
                  <a:gd name="T12" fmla="*/ 15 w 22"/>
                  <a:gd name="T13" fmla="*/ 0 h 16"/>
                  <a:gd name="T14" fmla="*/ 12 w 22"/>
                  <a:gd name="T15" fmla="*/ 4 h 16"/>
                  <a:gd name="T16" fmla="*/ 10 w 22"/>
                  <a:gd name="T17" fmla="*/ 5 h 16"/>
                  <a:gd name="T18" fmla="*/ 6 w 22"/>
                  <a:gd name="T19" fmla="*/ 7 h 16"/>
                  <a:gd name="T20" fmla="*/ 0 w 22"/>
                  <a:gd name="T21" fmla="*/ 6 h 16"/>
                  <a:gd name="T22" fmla="*/ 0 w 22"/>
                  <a:gd name="T23" fmla="*/ 6 h 16"/>
                  <a:gd name="T24" fmla="*/ 0 w 22"/>
                  <a:gd name="T25" fmla="*/ 16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2"/>
                  <a:gd name="T40" fmla="*/ 0 h 16"/>
                  <a:gd name="T41" fmla="*/ 22 w 22"/>
                  <a:gd name="T42" fmla="*/ 16 h 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2" h="16">
                    <a:moveTo>
                      <a:pt x="0" y="16"/>
                    </a:moveTo>
                    <a:lnTo>
                      <a:pt x="0" y="16"/>
                    </a:lnTo>
                    <a:lnTo>
                      <a:pt x="6" y="15"/>
                    </a:lnTo>
                    <a:lnTo>
                      <a:pt x="12" y="12"/>
                    </a:lnTo>
                    <a:lnTo>
                      <a:pt x="17" y="8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12" y="4"/>
                    </a:lnTo>
                    <a:lnTo>
                      <a:pt x="10" y="5"/>
                    </a:lnTo>
                    <a:lnTo>
                      <a:pt x="6" y="7"/>
                    </a:lnTo>
                    <a:lnTo>
                      <a:pt x="0" y="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11" name="Freeform 598"/>
              <p:cNvSpPr>
                <a:spLocks/>
              </p:cNvSpPr>
              <p:nvPr/>
            </p:nvSpPr>
            <p:spPr bwMode="auto">
              <a:xfrm>
                <a:off x="4398" y="2469"/>
                <a:ext cx="18" cy="16"/>
              </a:xfrm>
              <a:custGeom>
                <a:avLst/>
                <a:gdLst>
                  <a:gd name="T0" fmla="*/ 2 w 18"/>
                  <a:gd name="T1" fmla="*/ 7 h 16"/>
                  <a:gd name="T2" fmla="*/ 0 w 18"/>
                  <a:gd name="T3" fmla="*/ 6 h 16"/>
                  <a:gd name="T4" fmla="*/ 3 w 18"/>
                  <a:gd name="T5" fmla="*/ 10 h 16"/>
                  <a:gd name="T6" fmla="*/ 8 w 18"/>
                  <a:gd name="T7" fmla="*/ 12 h 16"/>
                  <a:gd name="T8" fmla="*/ 12 w 18"/>
                  <a:gd name="T9" fmla="*/ 13 h 16"/>
                  <a:gd name="T10" fmla="*/ 18 w 18"/>
                  <a:gd name="T11" fmla="*/ 16 h 16"/>
                  <a:gd name="T12" fmla="*/ 18 w 18"/>
                  <a:gd name="T13" fmla="*/ 6 h 16"/>
                  <a:gd name="T14" fmla="*/ 14 w 18"/>
                  <a:gd name="T15" fmla="*/ 6 h 16"/>
                  <a:gd name="T16" fmla="*/ 11 w 18"/>
                  <a:gd name="T17" fmla="*/ 5 h 16"/>
                  <a:gd name="T18" fmla="*/ 8 w 18"/>
                  <a:gd name="T19" fmla="*/ 2 h 16"/>
                  <a:gd name="T20" fmla="*/ 4 w 18"/>
                  <a:gd name="T21" fmla="*/ 1 h 16"/>
                  <a:gd name="T22" fmla="*/ 2 w 18"/>
                  <a:gd name="T23" fmla="*/ 0 h 16"/>
                  <a:gd name="T24" fmla="*/ 4 w 18"/>
                  <a:gd name="T25" fmla="*/ 1 h 16"/>
                  <a:gd name="T26" fmla="*/ 2 w 18"/>
                  <a:gd name="T27" fmla="*/ 0 h 16"/>
                  <a:gd name="T28" fmla="*/ 1 w 18"/>
                  <a:gd name="T29" fmla="*/ 1 h 16"/>
                  <a:gd name="T30" fmla="*/ 0 w 18"/>
                  <a:gd name="T31" fmla="*/ 4 h 16"/>
                  <a:gd name="T32" fmla="*/ 0 w 18"/>
                  <a:gd name="T33" fmla="*/ 6 h 16"/>
                  <a:gd name="T34" fmla="*/ 2 w 18"/>
                  <a:gd name="T35" fmla="*/ 7 h 1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8"/>
                  <a:gd name="T55" fmla="*/ 0 h 16"/>
                  <a:gd name="T56" fmla="*/ 18 w 18"/>
                  <a:gd name="T57" fmla="*/ 16 h 1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8" h="16">
                    <a:moveTo>
                      <a:pt x="2" y="7"/>
                    </a:moveTo>
                    <a:lnTo>
                      <a:pt x="0" y="6"/>
                    </a:lnTo>
                    <a:lnTo>
                      <a:pt x="3" y="10"/>
                    </a:lnTo>
                    <a:lnTo>
                      <a:pt x="8" y="12"/>
                    </a:lnTo>
                    <a:lnTo>
                      <a:pt x="12" y="13"/>
                    </a:lnTo>
                    <a:lnTo>
                      <a:pt x="18" y="16"/>
                    </a:lnTo>
                    <a:lnTo>
                      <a:pt x="18" y="6"/>
                    </a:lnTo>
                    <a:lnTo>
                      <a:pt x="14" y="6"/>
                    </a:lnTo>
                    <a:lnTo>
                      <a:pt x="11" y="5"/>
                    </a:lnTo>
                    <a:lnTo>
                      <a:pt x="8" y="2"/>
                    </a:lnTo>
                    <a:lnTo>
                      <a:pt x="4" y="1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12" name="Freeform 599"/>
              <p:cNvSpPr>
                <a:spLocks/>
              </p:cNvSpPr>
              <p:nvPr/>
            </p:nvSpPr>
            <p:spPr bwMode="auto">
              <a:xfrm>
                <a:off x="4357" y="2469"/>
                <a:ext cx="43" cy="13"/>
              </a:xfrm>
              <a:custGeom>
                <a:avLst/>
                <a:gdLst>
                  <a:gd name="T0" fmla="*/ 4 w 43"/>
                  <a:gd name="T1" fmla="*/ 13 h 13"/>
                  <a:gd name="T2" fmla="*/ 4 w 43"/>
                  <a:gd name="T3" fmla="*/ 13 h 13"/>
                  <a:gd name="T4" fmla="*/ 10 w 43"/>
                  <a:gd name="T5" fmla="*/ 12 h 13"/>
                  <a:gd name="T6" fmla="*/ 16 w 43"/>
                  <a:gd name="T7" fmla="*/ 12 h 13"/>
                  <a:gd name="T8" fmla="*/ 22 w 43"/>
                  <a:gd name="T9" fmla="*/ 11 h 13"/>
                  <a:gd name="T10" fmla="*/ 28 w 43"/>
                  <a:gd name="T11" fmla="*/ 10 h 13"/>
                  <a:gd name="T12" fmla="*/ 33 w 43"/>
                  <a:gd name="T13" fmla="*/ 8 h 13"/>
                  <a:gd name="T14" fmla="*/ 37 w 43"/>
                  <a:gd name="T15" fmla="*/ 8 h 13"/>
                  <a:gd name="T16" fmla="*/ 41 w 43"/>
                  <a:gd name="T17" fmla="*/ 7 h 13"/>
                  <a:gd name="T18" fmla="*/ 43 w 43"/>
                  <a:gd name="T19" fmla="*/ 7 h 13"/>
                  <a:gd name="T20" fmla="*/ 43 w 43"/>
                  <a:gd name="T21" fmla="*/ 0 h 13"/>
                  <a:gd name="T22" fmla="*/ 41 w 43"/>
                  <a:gd name="T23" fmla="*/ 0 h 13"/>
                  <a:gd name="T24" fmla="*/ 37 w 43"/>
                  <a:gd name="T25" fmla="*/ 1 h 13"/>
                  <a:gd name="T26" fmla="*/ 33 w 43"/>
                  <a:gd name="T27" fmla="*/ 1 h 13"/>
                  <a:gd name="T28" fmla="*/ 28 w 43"/>
                  <a:gd name="T29" fmla="*/ 2 h 13"/>
                  <a:gd name="T30" fmla="*/ 22 w 43"/>
                  <a:gd name="T31" fmla="*/ 4 h 13"/>
                  <a:gd name="T32" fmla="*/ 16 w 43"/>
                  <a:gd name="T33" fmla="*/ 5 h 13"/>
                  <a:gd name="T34" fmla="*/ 10 w 43"/>
                  <a:gd name="T35" fmla="*/ 5 h 13"/>
                  <a:gd name="T36" fmla="*/ 4 w 43"/>
                  <a:gd name="T37" fmla="*/ 6 h 13"/>
                  <a:gd name="T38" fmla="*/ 4 w 43"/>
                  <a:gd name="T39" fmla="*/ 6 h 13"/>
                  <a:gd name="T40" fmla="*/ 4 w 43"/>
                  <a:gd name="T41" fmla="*/ 6 h 13"/>
                  <a:gd name="T42" fmla="*/ 2 w 43"/>
                  <a:gd name="T43" fmla="*/ 7 h 13"/>
                  <a:gd name="T44" fmla="*/ 0 w 43"/>
                  <a:gd name="T45" fmla="*/ 10 h 13"/>
                  <a:gd name="T46" fmla="*/ 2 w 43"/>
                  <a:gd name="T47" fmla="*/ 12 h 13"/>
                  <a:gd name="T48" fmla="*/ 4 w 43"/>
                  <a:gd name="T49" fmla="*/ 13 h 1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3"/>
                  <a:gd name="T76" fmla="*/ 0 h 13"/>
                  <a:gd name="T77" fmla="*/ 43 w 43"/>
                  <a:gd name="T78" fmla="*/ 13 h 1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3" h="13">
                    <a:moveTo>
                      <a:pt x="4" y="13"/>
                    </a:moveTo>
                    <a:lnTo>
                      <a:pt x="4" y="13"/>
                    </a:lnTo>
                    <a:lnTo>
                      <a:pt x="10" y="12"/>
                    </a:lnTo>
                    <a:lnTo>
                      <a:pt x="16" y="12"/>
                    </a:lnTo>
                    <a:lnTo>
                      <a:pt x="22" y="11"/>
                    </a:lnTo>
                    <a:lnTo>
                      <a:pt x="28" y="10"/>
                    </a:lnTo>
                    <a:lnTo>
                      <a:pt x="33" y="8"/>
                    </a:lnTo>
                    <a:lnTo>
                      <a:pt x="37" y="8"/>
                    </a:lnTo>
                    <a:lnTo>
                      <a:pt x="41" y="7"/>
                    </a:lnTo>
                    <a:lnTo>
                      <a:pt x="43" y="7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37" y="1"/>
                    </a:lnTo>
                    <a:lnTo>
                      <a:pt x="33" y="1"/>
                    </a:lnTo>
                    <a:lnTo>
                      <a:pt x="28" y="2"/>
                    </a:lnTo>
                    <a:lnTo>
                      <a:pt x="22" y="4"/>
                    </a:lnTo>
                    <a:lnTo>
                      <a:pt x="16" y="5"/>
                    </a:lnTo>
                    <a:lnTo>
                      <a:pt x="10" y="5"/>
                    </a:lnTo>
                    <a:lnTo>
                      <a:pt x="4" y="6"/>
                    </a:lnTo>
                    <a:lnTo>
                      <a:pt x="2" y="7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13" name="Freeform 600"/>
              <p:cNvSpPr>
                <a:spLocks/>
              </p:cNvSpPr>
              <p:nvPr/>
            </p:nvSpPr>
            <p:spPr bwMode="auto">
              <a:xfrm>
                <a:off x="4324" y="2475"/>
                <a:ext cx="37" cy="12"/>
              </a:xfrm>
              <a:custGeom>
                <a:avLst/>
                <a:gdLst>
                  <a:gd name="T0" fmla="*/ 0 w 37"/>
                  <a:gd name="T1" fmla="*/ 7 h 12"/>
                  <a:gd name="T2" fmla="*/ 5 w 37"/>
                  <a:gd name="T3" fmla="*/ 12 h 12"/>
                  <a:gd name="T4" fmla="*/ 10 w 37"/>
                  <a:gd name="T5" fmla="*/ 11 h 12"/>
                  <a:gd name="T6" fmla="*/ 18 w 37"/>
                  <a:gd name="T7" fmla="*/ 10 h 12"/>
                  <a:gd name="T8" fmla="*/ 26 w 37"/>
                  <a:gd name="T9" fmla="*/ 9 h 12"/>
                  <a:gd name="T10" fmla="*/ 37 w 37"/>
                  <a:gd name="T11" fmla="*/ 7 h 12"/>
                  <a:gd name="T12" fmla="*/ 37 w 37"/>
                  <a:gd name="T13" fmla="*/ 0 h 12"/>
                  <a:gd name="T14" fmla="*/ 26 w 37"/>
                  <a:gd name="T15" fmla="*/ 1 h 12"/>
                  <a:gd name="T16" fmla="*/ 18 w 37"/>
                  <a:gd name="T17" fmla="*/ 2 h 12"/>
                  <a:gd name="T18" fmla="*/ 10 w 37"/>
                  <a:gd name="T19" fmla="*/ 4 h 12"/>
                  <a:gd name="T20" fmla="*/ 5 w 37"/>
                  <a:gd name="T21" fmla="*/ 2 h 12"/>
                  <a:gd name="T22" fmla="*/ 10 w 37"/>
                  <a:gd name="T23" fmla="*/ 7 h 12"/>
                  <a:gd name="T24" fmla="*/ 5 w 37"/>
                  <a:gd name="T25" fmla="*/ 2 h 12"/>
                  <a:gd name="T26" fmla="*/ 2 w 37"/>
                  <a:gd name="T27" fmla="*/ 4 h 12"/>
                  <a:gd name="T28" fmla="*/ 0 w 37"/>
                  <a:gd name="T29" fmla="*/ 7 h 12"/>
                  <a:gd name="T30" fmla="*/ 2 w 37"/>
                  <a:gd name="T31" fmla="*/ 11 h 12"/>
                  <a:gd name="T32" fmla="*/ 5 w 37"/>
                  <a:gd name="T33" fmla="*/ 12 h 12"/>
                  <a:gd name="T34" fmla="*/ 0 w 37"/>
                  <a:gd name="T35" fmla="*/ 7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7"/>
                  <a:gd name="T55" fmla="*/ 0 h 12"/>
                  <a:gd name="T56" fmla="*/ 37 w 37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7" h="12">
                    <a:moveTo>
                      <a:pt x="0" y="7"/>
                    </a:moveTo>
                    <a:lnTo>
                      <a:pt x="5" y="12"/>
                    </a:lnTo>
                    <a:lnTo>
                      <a:pt x="10" y="11"/>
                    </a:lnTo>
                    <a:lnTo>
                      <a:pt x="18" y="10"/>
                    </a:lnTo>
                    <a:lnTo>
                      <a:pt x="26" y="9"/>
                    </a:lnTo>
                    <a:lnTo>
                      <a:pt x="37" y="7"/>
                    </a:lnTo>
                    <a:lnTo>
                      <a:pt x="37" y="0"/>
                    </a:lnTo>
                    <a:lnTo>
                      <a:pt x="26" y="1"/>
                    </a:lnTo>
                    <a:lnTo>
                      <a:pt x="18" y="2"/>
                    </a:lnTo>
                    <a:lnTo>
                      <a:pt x="10" y="4"/>
                    </a:lnTo>
                    <a:lnTo>
                      <a:pt x="5" y="2"/>
                    </a:lnTo>
                    <a:lnTo>
                      <a:pt x="10" y="7"/>
                    </a:lnTo>
                    <a:lnTo>
                      <a:pt x="5" y="2"/>
                    </a:lnTo>
                    <a:lnTo>
                      <a:pt x="2" y="4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5" y="12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14" name="Freeform 601"/>
              <p:cNvSpPr>
                <a:spLocks/>
              </p:cNvSpPr>
              <p:nvPr/>
            </p:nvSpPr>
            <p:spPr bwMode="auto">
              <a:xfrm>
                <a:off x="4322" y="2449"/>
                <a:ext cx="12" cy="33"/>
              </a:xfrm>
              <a:custGeom>
                <a:avLst/>
                <a:gdLst>
                  <a:gd name="T0" fmla="*/ 5 w 12"/>
                  <a:gd name="T1" fmla="*/ 0 h 33"/>
                  <a:gd name="T2" fmla="*/ 0 w 12"/>
                  <a:gd name="T3" fmla="*/ 5 h 33"/>
                  <a:gd name="T4" fmla="*/ 1 w 12"/>
                  <a:gd name="T5" fmla="*/ 13 h 33"/>
                  <a:gd name="T6" fmla="*/ 2 w 12"/>
                  <a:gd name="T7" fmla="*/ 20 h 33"/>
                  <a:gd name="T8" fmla="*/ 4 w 12"/>
                  <a:gd name="T9" fmla="*/ 27 h 33"/>
                  <a:gd name="T10" fmla="*/ 2 w 12"/>
                  <a:gd name="T11" fmla="*/ 33 h 33"/>
                  <a:gd name="T12" fmla="*/ 12 w 12"/>
                  <a:gd name="T13" fmla="*/ 33 h 33"/>
                  <a:gd name="T14" fmla="*/ 11 w 12"/>
                  <a:gd name="T15" fmla="*/ 27 h 33"/>
                  <a:gd name="T16" fmla="*/ 10 w 12"/>
                  <a:gd name="T17" fmla="*/ 20 h 33"/>
                  <a:gd name="T18" fmla="*/ 9 w 12"/>
                  <a:gd name="T19" fmla="*/ 13 h 33"/>
                  <a:gd name="T20" fmla="*/ 10 w 12"/>
                  <a:gd name="T21" fmla="*/ 5 h 33"/>
                  <a:gd name="T22" fmla="*/ 5 w 12"/>
                  <a:gd name="T23" fmla="*/ 10 h 33"/>
                  <a:gd name="T24" fmla="*/ 10 w 12"/>
                  <a:gd name="T25" fmla="*/ 5 h 33"/>
                  <a:gd name="T26" fmla="*/ 9 w 12"/>
                  <a:gd name="T27" fmla="*/ 2 h 33"/>
                  <a:gd name="T28" fmla="*/ 5 w 12"/>
                  <a:gd name="T29" fmla="*/ 0 h 33"/>
                  <a:gd name="T30" fmla="*/ 1 w 12"/>
                  <a:gd name="T31" fmla="*/ 2 h 33"/>
                  <a:gd name="T32" fmla="*/ 0 w 12"/>
                  <a:gd name="T33" fmla="*/ 5 h 33"/>
                  <a:gd name="T34" fmla="*/ 5 w 12"/>
                  <a:gd name="T35" fmla="*/ 0 h 3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33"/>
                  <a:gd name="T56" fmla="*/ 12 w 12"/>
                  <a:gd name="T57" fmla="*/ 33 h 3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33">
                    <a:moveTo>
                      <a:pt x="5" y="0"/>
                    </a:moveTo>
                    <a:lnTo>
                      <a:pt x="0" y="5"/>
                    </a:lnTo>
                    <a:lnTo>
                      <a:pt x="1" y="13"/>
                    </a:lnTo>
                    <a:lnTo>
                      <a:pt x="2" y="20"/>
                    </a:lnTo>
                    <a:lnTo>
                      <a:pt x="4" y="27"/>
                    </a:lnTo>
                    <a:lnTo>
                      <a:pt x="2" y="33"/>
                    </a:lnTo>
                    <a:lnTo>
                      <a:pt x="12" y="33"/>
                    </a:lnTo>
                    <a:lnTo>
                      <a:pt x="11" y="27"/>
                    </a:lnTo>
                    <a:lnTo>
                      <a:pt x="10" y="20"/>
                    </a:lnTo>
                    <a:lnTo>
                      <a:pt x="9" y="13"/>
                    </a:lnTo>
                    <a:lnTo>
                      <a:pt x="10" y="5"/>
                    </a:lnTo>
                    <a:lnTo>
                      <a:pt x="5" y="10"/>
                    </a:lnTo>
                    <a:lnTo>
                      <a:pt x="10" y="5"/>
                    </a:lnTo>
                    <a:lnTo>
                      <a:pt x="9" y="2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15" name="Freeform 602"/>
              <p:cNvSpPr>
                <a:spLocks/>
              </p:cNvSpPr>
              <p:nvPr/>
            </p:nvSpPr>
            <p:spPr bwMode="auto">
              <a:xfrm>
                <a:off x="4327" y="2452"/>
                <a:ext cx="34" cy="30"/>
              </a:xfrm>
              <a:custGeom>
                <a:avLst/>
                <a:gdLst>
                  <a:gd name="T0" fmla="*/ 34 w 34"/>
                  <a:gd name="T1" fmla="*/ 27 h 30"/>
                  <a:gd name="T2" fmla="*/ 23 w 34"/>
                  <a:gd name="T3" fmla="*/ 28 h 30"/>
                  <a:gd name="T4" fmla="*/ 15 w 34"/>
                  <a:gd name="T5" fmla="*/ 29 h 30"/>
                  <a:gd name="T6" fmla="*/ 7 w 34"/>
                  <a:gd name="T7" fmla="*/ 30 h 30"/>
                  <a:gd name="T8" fmla="*/ 2 w 34"/>
                  <a:gd name="T9" fmla="*/ 30 h 30"/>
                  <a:gd name="T10" fmla="*/ 2 w 34"/>
                  <a:gd name="T11" fmla="*/ 24 h 30"/>
                  <a:gd name="T12" fmla="*/ 1 w 34"/>
                  <a:gd name="T13" fmla="*/ 17 h 30"/>
                  <a:gd name="T14" fmla="*/ 0 w 34"/>
                  <a:gd name="T15" fmla="*/ 10 h 30"/>
                  <a:gd name="T16" fmla="*/ 0 w 34"/>
                  <a:gd name="T17" fmla="*/ 2 h 30"/>
                  <a:gd name="T18" fmla="*/ 5 w 34"/>
                  <a:gd name="T19" fmla="*/ 2 h 30"/>
                  <a:gd name="T20" fmla="*/ 12 w 34"/>
                  <a:gd name="T21" fmla="*/ 1 h 30"/>
                  <a:gd name="T22" fmla="*/ 21 w 34"/>
                  <a:gd name="T23" fmla="*/ 1 h 30"/>
                  <a:gd name="T24" fmla="*/ 29 w 34"/>
                  <a:gd name="T25" fmla="*/ 0 h 30"/>
                  <a:gd name="T26" fmla="*/ 30 w 34"/>
                  <a:gd name="T27" fmla="*/ 6 h 30"/>
                  <a:gd name="T28" fmla="*/ 32 w 34"/>
                  <a:gd name="T29" fmla="*/ 14 h 30"/>
                  <a:gd name="T30" fmla="*/ 34 w 34"/>
                  <a:gd name="T31" fmla="*/ 22 h 30"/>
                  <a:gd name="T32" fmla="*/ 34 w 34"/>
                  <a:gd name="T33" fmla="*/ 27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"/>
                  <a:gd name="T52" fmla="*/ 0 h 30"/>
                  <a:gd name="T53" fmla="*/ 34 w 34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" h="30">
                    <a:moveTo>
                      <a:pt x="34" y="27"/>
                    </a:moveTo>
                    <a:lnTo>
                      <a:pt x="23" y="28"/>
                    </a:lnTo>
                    <a:lnTo>
                      <a:pt x="15" y="29"/>
                    </a:lnTo>
                    <a:lnTo>
                      <a:pt x="7" y="30"/>
                    </a:lnTo>
                    <a:lnTo>
                      <a:pt x="2" y="30"/>
                    </a:lnTo>
                    <a:lnTo>
                      <a:pt x="2" y="24"/>
                    </a:lnTo>
                    <a:lnTo>
                      <a:pt x="1" y="17"/>
                    </a:lnTo>
                    <a:lnTo>
                      <a:pt x="0" y="10"/>
                    </a:lnTo>
                    <a:lnTo>
                      <a:pt x="0" y="2"/>
                    </a:lnTo>
                    <a:lnTo>
                      <a:pt x="5" y="2"/>
                    </a:lnTo>
                    <a:lnTo>
                      <a:pt x="12" y="1"/>
                    </a:lnTo>
                    <a:lnTo>
                      <a:pt x="21" y="1"/>
                    </a:lnTo>
                    <a:lnTo>
                      <a:pt x="29" y="0"/>
                    </a:lnTo>
                    <a:lnTo>
                      <a:pt x="30" y="6"/>
                    </a:lnTo>
                    <a:lnTo>
                      <a:pt x="32" y="14"/>
                    </a:lnTo>
                    <a:lnTo>
                      <a:pt x="34" y="22"/>
                    </a:lnTo>
                    <a:lnTo>
                      <a:pt x="34" y="27"/>
                    </a:lnTo>
                    <a:close/>
                  </a:path>
                </a:pathLst>
              </a:custGeom>
              <a:solidFill>
                <a:srgbClr val="B2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16" name="Freeform 603"/>
              <p:cNvSpPr>
                <a:spLocks/>
              </p:cNvSpPr>
              <p:nvPr/>
            </p:nvSpPr>
            <p:spPr bwMode="auto">
              <a:xfrm>
                <a:off x="4324" y="2475"/>
                <a:ext cx="37" cy="12"/>
              </a:xfrm>
              <a:custGeom>
                <a:avLst/>
                <a:gdLst>
                  <a:gd name="T0" fmla="*/ 0 w 37"/>
                  <a:gd name="T1" fmla="*/ 7 h 12"/>
                  <a:gd name="T2" fmla="*/ 5 w 37"/>
                  <a:gd name="T3" fmla="*/ 12 h 12"/>
                  <a:gd name="T4" fmla="*/ 10 w 37"/>
                  <a:gd name="T5" fmla="*/ 11 h 12"/>
                  <a:gd name="T6" fmla="*/ 18 w 37"/>
                  <a:gd name="T7" fmla="*/ 10 h 12"/>
                  <a:gd name="T8" fmla="*/ 26 w 37"/>
                  <a:gd name="T9" fmla="*/ 9 h 12"/>
                  <a:gd name="T10" fmla="*/ 37 w 37"/>
                  <a:gd name="T11" fmla="*/ 7 h 12"/>
                  <a:gd name="T12" fmla="*/ 37 w 37"/>
                  <a:gd name="T13" fmla="*/ 0 h 12"/>
                  <a:gd name="T14" fmla="*/ 26 w 37"/>
                  <a:gd name="T15" fmla="*/ 1 h 12"/>
                  <a:gd name="T16" fmla="*/ 18 w 37"/>
                  <a:gd name="T17" fmla="*/ 2 h 12"/>
                  <a:gd name="T18" fmla="*/ 10 w 37"/>
                  <a:gd name="T19" fmla="*/ 4 h 12"/>
                  <a:gd name="T20" fmla="*/ 5 w 37"/>
                  <a:gd name="T21" fmla="*/ 2 h 12"/>
                  <a:gd name="T22" fmla="*/ 10 w 37"/>
                  <a:gd name="T23" fmla="*/ 7 h 12"/>
                  <a:gd name="T24" fmla="*/ 5 w 37"/>
                  <a:gd name="T25" fmla="*/ 2 h 12"/>
                  <a:gd name="T26" fmla="*/ 2 w 37"/>
                  <a:gd name="T27" fmla="*/ 4 h 12"/>
                  <a:gd name="T28" fmla="*/ 0 w 37"/>
                  <a:gd name="T29" fmla="*/ 7 h 12"/>
                  <a:gd name="T30" fmla="*/ 2 w 37"/>
                  <a:gd name="T31" fmla="*/ 11 h 12"/>
                  <a:gd name="T32" fmla="*/ 5 w 37"/>
                  <a:gd name="T33" fmla="*/ 12 h 12"/>
                  <a:gd name="T34" fmla="*/ 0 w 37"/>
                  <a:gd name="T35" fmla="*/ 7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7"/>
                  <a:gd name="T55" fmla="*/ 0 h 12"/>
                  <a:gd name="T56" fmla="*/ 37 w 37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7" h="12">
                    <a:moveTo>
                      <a:pt x="0" y="7"/>
                    </a:moveTo>
                    <a:lnTo>
                      <a:pt x="5" y="12"/>
                    </a:lnTo>
                    <a:lnTo>
                      <a:pt x="10" y="11"/>
                    </a:lnTo>
                    <a:lnTo>
                      <a:pt x="18" y="10"/>
                    </a:lnTo>
                    <a:lnTo>
                      <a:pt x="26" y="9"/>
                    </a:lnTo>
                    <a:lnTo>
                      <a:pt x="37" y="7"/>
                    </a:lnTo>
                    <a:lnTo>
                      <a:pt x="37" y="0"/>
                    </a:lnTo>
                    <a:lnTo>
                      <a:pt x="26" y="1"/>
                    </a:lnTo>
                    <a:lnTo>
                      <a:pt x="18" y="2"/>
                    </a:lnTo>
                    <a:lnTo>
                      <a:pt x="10" y="4"/>
                    </a:lnTo>
                    <a:lnTo>
                      <a:pt x="5" y="2"/>
                    </a:lnTo>
                    <a:lnTo>
                      <a:pt x="10" y="7"/>
                    </a:lnTo>
                    <a:lnTo>
                      <a:pt x="5" y="2"/>
                    </a:lnTo>
                    <a:lnTo>
                      <a:pt x="2" y="4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5" y="12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17" name="Freeform 604"/>
              <p:cNvSpPr>
                <a:spLocks/>
              </p:cNvSpPr>
              <p:nvPr/>
            </p:nvSpPr>
            <p:spPr bwMode="auto">
              <a:xfrm>
                <a:off x="4322" y="2449"/>
                <a:ext cx="12" cy="33"/>
              </a:xfrm>
              <a:custGeom>
                <a:avLst/>
                <a:gdLst>
                  <a:gd name="T0" fmla="*/ 5 w 12"/>
                  <a:gd name="T1" fmla="*/ 0 h 33"/>
                  <a:gd name="T2" fmla="*/ 0 w 12"/>
                  <a:gd name="T3" fmla="*/ 5 h 33"/>
                  <a:gd name="T4" fmla="*/ 1 w 12"/>
                  <a:gd name="T5" fmla="*/ 13 h 33"/>
                  <a:gd name="T6" fmla="*/ 2 w 12"/>
                  <a:gd name="T7" fmla="*/ 20 h 33"/>
                  <a:gd name="T8" fmla="*/ 4 w 12"/>
                  <a:gd name="T9" fmla="*/ 27 h 33"/>
                  <a:gd name="T10" fmla="*/ 2 w 12"/>
                  <a:gd name="T11" fmla="*/ 33 h 33"/>
                  <a:gd name="T12" fmla="*/ 12 w 12"/>
                  <a:gd name="T13" fmla="*/ 33 h 33"/>
                  <a:gd name="T14" fmla="*/ 11 w 12"/>
                  <a:gd name="T15" fmla="*/ 27 h 33"/>
                  <a:gd name="T16" fmla="*/ 10 w 12"/>
                  <a:gd name="T17" fmla="*/ 20 h 33"/>
                  <a:gd name="T18" fmla="*/ 9 w 12"/>
                  <a:gd name="T19" fmla="*/ 13 h 33"/>
                  <a:gd name="T20" fmla="*/ 10 w 12"/>
                  <a:gd name="T21" fmla="*/ 5 h 33"/>
                  <a:gd name="T22" fmla="*/ 5 w 12"/>
                  <a:gd name="T23" fmla="*/ 10 h 33"/>
                  <a:gd name="T24" fmla="*/ 10 w 12"/>
                  <a:gd name="T25" fmla="*/ 5 h 33"/>
                  <a:gd name="T26" fmla="*/ 9 w 12"/>
                  <a:gd name="T27" fmla="*/ 2 h 33"/>
                  <a:gd name="T28" fmla="*/ 5 w 12"/>
                  <a:gd name="T29" fmla="*/ 0 h 33"/>
                  <a:gd name="T30" fmla="*/ 1 w 12"/>
                  <a:gd name="T31" fmla="*/ 2 h 33"/>
                  <a:gd name="T32" fmla="*/ 0 w 12"/>
                  <a:gd name="T33" fmla="*/ 5 h 33"/>
                  <a:gd name="T34" fmla="*/ 5 w 12"/>
                  <a:gd name="T35" fmla="*/ 0 h 3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33"/>
                  <a:gd name="T56" fmla="*/ 12 w 12"/>
                  <a:gd name="T57" fmla="*/ 33 h 3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33">
                    <a:moveTo>
                      <a:pt x="5" y="0"/>
                    </a:moveTo>
                    <a:lnTo>
                      <a:pt x="0" y="5"/>
                    </a:lnTo>
                    <a:lnTo>
                      <a:pt x="1" y="13"/>
                    </a:lnTo>
                    <a:lnTo>
                      <a:pt x="2" y="20"/>
                    </a:lnTo>
                    <a:lnTo>
                      <a:pt x="4" y="27"/>
                    </a:lnTo>
                    <a:lnTo>
                      <a:pt x="2" y="33"/>
                    </a:lnTo>
                    <a:lnTo>
                      <a:pt x="12" y="33"/>
                    </a:lnTo>
                    <a:lnTo>
                      <a:pt x="11" y="27"/>
                    </a:lnTo>
                    <a:lnTo>
                      <a:pt x="10" y="20"/>
                    </a:lnTo>
                    <a:lnTo>
                      <a:pt x="9" y="13"/>
                    </a:lnTo>
                    <a:lnTo>
                      <a:pt x="10" y="5"/>
                    </a:lnTo>
                    <a:lnTo>
                      <a:pt x="5" y="10"/>
                    </a:lnTo>
                    <a:lnTo>
                      <a:pt x="10" y="5"/>
                    </a:lnTo>
                    <a:lnTo>
                      <a:pt x="9" y="2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18" name="Freeform 605"/>
              <p:cNvSpPr>
                <a:spLocks/>
              </p:cNvSpPr>
              <p:nvPr/>
            </p:nvSpPr>
            <p:spPr bwMode="auto">
              <a:xfrm>
                <a:off x="4327" y="2448"/>
                <a:ext cx="33" cy="11"/>
              </a:xfrm>
              <a:custGeom>
                <a:avLst/>
                <a:gdLst>
                  <a:gd name="T0" fmla="*/ 33 w 33"/>
                  <a:gd name="T1" fmla="*/ 4 h 11"/>
                  <a:gd name="T2" fmla="*/ 29 w 33"/>
                  <a:gd name="T3" fmla="*/ 0 h 11"/>
                  <a:gd name="T4" fmla="*/ 21 w 33"/>
                  <a:gd name="T5" fmla="*/ 1 h 11"/>
                  <a:gd name="T6" fmla="*/ 12 w 33"/>
                  <a:gd name="T7" fmla="*/ 1 h 11"/>
                  <a:gd name="T8" fmla="*/ 5 w 33"/>
                  <a:gd name="T9" fmla="*/ 3 h 11"/>
                  <a:gd name="T10" fmla="*/ 0 w 33"/>
                  <a:gd name="T11" fmla="*/ 1 h 11"/>
                  <a:gd name="T12" fmla="*/ 0 w 33"/>
                  <a:gd name="T13" fmla="*/ 11 h 11"/>
                  <a:gd name="T14" fmla="*/ 5 w 33"/>
                  <a:gd name="T15" fmla="*/ 10 h 11"/>
                  <a:gd name="T16" fmla="*/ 12 w 33"/>
                  <a:gd name="T17" fmla="*/ 9 h 11"/>
                  <a:gd name="T18" fmla="*/ 21 w 33"/>
                  <a:gd name="T19" fmla="*/ 9 h 11"/>
                  <a:gd name="T20" fmla="*/ 29 w 33"/>
                  <a:gd name="T21" fmla="*/ 7 h 11"/>
                  <a:gd name="T22" fmla="*/ 25 w 33"/>
                  <a:gd name="T23" fmla="*/ 4 h 11"/>
                  <a:gd name="T24" fmla="*/ 29 w 33"/>
                  <a:gd name="T25" fmla="*/ 7 h 11"/>
                  <a:gd name="T26" fmla="*/ 32 w 33"/>
                  <a:gd name="T27" fmla="*/ 6 h 11"/>
                  <a:gd name="T28" fmla="*/ 33 w 33"/>
                  <a:gd name="T29" fmla="*/ 4 h 11"/>
                  <a:gd name="T30" fmla="*/ 32 w 33"/>
                  <a:gd name="T31" fmla="*/ 1 h 11"/>
                  <a:gd name="T32" fmla="*/ 29 w 33"/>
                  <a:gd name="T33" fmla="*/ 0 h 11"/>
                  <a:gd name="T34" fmla="*/ 33 w 33"/>
                  <a:gd name="T35" fmla="*/ 4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3"/>
                  <a:gd name="T55" fmla="*/ 0 h 11"/>
                  <a:gd name="T56" fmla="*/ 33 w 33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3" h="11">
                    <a:moveTo>
                      <a:pt x="33" y="4"/>
                    </a:moveTo>
                    <a:lnTo>
                      <a:pt x="29" y="0"/>
                    </a:lnTo>
                    <a:lnTo>
                      <a:pt x="21" y="1"/>
                    </a:lnTo>
                    <a:lnTo>
                      <a:pt x="12" y="1"/>
                    </a:lnTo>
                    <a:lnTo>
                      <a:pt x="5" y="3"/>
                    </a:lnTo>
                    <a:lnTo>
                      <a:pt x="0" y="1"/>
                    </a:lnTo>
                    <a:lnTo>
                      <a:pt x="0" y="11"/>
                    </a:lnTo>
                    <a:lnTo>
                      <a:pt x="5" y="10"/>
                    </a:lnTo>
                    <a:lnTo>
                      <a:pt x="12" y="9"/>
                    </a:lnTo>
                    <a:lnTo>
                      <a:pt x="21" y="9"/>
                    </a:lnTo>
                    <a:lnTo>
                      <a:pt x="29" y="7"/>
                    </a:lnTo>
                    <a:lnTo>
                      <a:pt x="25" y="4"/>
                    </a:lnTo>
                    <a:lnTo>
                      <a:pt x="29" y="7"/>
                    </a:lnTo>
                    <a:lnTo>
                      <a:pt x="32" y="6"/>
                    </a:lnTo>
                    <a:lnTo>
                      <a:pt x="33" y="4"/>
                    </a:lnTo>
                    <a:lnTo>
                      <a:pt x="32" y="1"/>
                    </a:lnTo>
                    <a:lnTo>
                      <a:pt x="29" y="0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19" name="Freeform 606"/>
              <p:cNvSpPr>
                <a:spLocks/>
              </p:cNvSpPr>
              <p:nvPr/>
            </p:nvSpPr>
            <p:spPr bwMode="auto">
              <a:xfrm>
                <a:off x="4352" y="2452"/>
                <a:ext cx="14" cy="32"/>
              </a:xfrm>
              <a:custGeom>
                <a:avLst/>
                <a:gdLst>
                  <a:gd name="T0" fmla="*/ 9 w 14"/>
                  <a:gd name="T1" fmla="*/ 30 h 32"/>
                  <a:gd name="T2" fmla="*/ 14 w 14"/>
                  <a:gd name="T3" fmla="*/ 27 h 32"/>
                  <a:gd name="T4" fmla="*/ 13 w 14"/>
                  <a:gd name="T5" fmla="*/ 22 h 32"/>
                  <a:gd name="T6" fmla="*/ 10 w 14"/>
                  <a:gd name="T7" fmla="*/ 14 h 32"/>
                  <a:gd name="T8" fmla="*/ 9 w 14"/>
                  <a:gd name="T9" fmla="*/ 6 h 32"/>
                  <a:gd name="T10" fmla="*/ 8 w 14"/>
                  <a:gd name="T11" fmla="*/ 0 h 32"/>
                  <a:gd name="T12" fmla="*/ 0 w 14"/>
                  <a:gd name="T13" fmla="*/ 0 h 32"/>
                  <a:gd name="T14" fmla="*/ 2 w 14"/>
                  <a:gd name="T15" fmla="*/ 6 h 32"/>
                  <a:gd name="T16" fmla="*/ 3 w 14"/>
                  <a:gd name="T17" fmla="*/ 14 h 32"/>
                  <a:gd name="T18" fmla="*/ 5 w 14"/>
                  <a:gd name="T19" fmla="*/ 22 h 32"/>
                  <a:gd name="T20" fmla="*/ 4 w 14"/>
                  <a:gd name="T21" fmla="*/ 27 h 32"/>
                  <a:gd name="T22" fmla="*/ 9 w 14"/>
                  <a:gd name="T23" fmla="*/ 23 h 32"/>
                  <a:gd name="T24" fmla="*/ 4 w 14"/>
                  <a:gd name="T25" fmla="*/ 27 h 32"/>
                  <a:gd name="T26" fmla="*/ 5 w 14"/>
                  <a:gd name="T27" fmla="*/ 30 h 32"/>
                  <a:gd name="T28" fmla="*/ 9 w 14"/>
                  <a:gd name="T29" fmla="*/ 32 h 32"/>
                  <a:gd name="T30" fmla="*/ 13 w 14"/>
                  <a:gd name="T31" fmla="*/ 30 h 32"/>
                  <a:gd name="T32" fmla="*/ 14 w 14"/>
                  <a:gd name="T33" fmla="*/ 27 h 32"/>
                  <a:gd name="T34" fmla="*/ 9 w 14"/>
                  <a:gd name="T35" fmla="*/ 30 h 3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"/>
                  <a:gd name="T55" fmla="*/ 0 h 32"/>
                  <a:gd name="T56" fmla="*/ 14 w 14"/>
                  <a:gd name="T57" fmla="*/ 32 h 3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" h="32">
                    <a:moveTo>
                      <a:pt x="9" y="30"/>
                    </a:moveTo>
                    <a:lnTo>
                      <a:pt x="14" y="27"/>
                    </a:lnTo>
                    <a:lnTo>
                      <a:pt x="13" y="22"/>
                    </a:lnTo>
                    <a:lnTo>
                      <a:pt x="10" y="14"/>
                    </a:lnTo>
                    <a:lnTo>
                      <a:pt x="9" y="6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2" y="6"/>
                    </a:lnTo>
                    <a:lnTo>
                      <a:pt x="3" y="14"/>
                    </a:lnTo>
                    <a:lnTo>
                      <a:pt x="5" y="22"/>
                    </a:lnTo>
                    <a:lnTo>
                      <a:pt x="4" y="27"/>
                    </a:lnTo>
                    <a:lnTo>
                      <a:pt x="9" y="23"/>
                    </a:lnTo>
                    <a:lnTo>
                      <a:pt x="4" y="27"/>
                    </a:lnTo>
                    <a:lnTo>
                      <a:pt x="5" y="30"/>
                    </a:lnTo>
                    <a:lnTo>
                      <a:pt x="9" y="32"/>
                    </a:lnTo>
                    <a:lnTo>
                      <a:pt x="13" y="30"/>
                    </a:lnTo>
                    <a:lnTo>
                      <a:pt x="14" y="27"/>
                    </a:lnTo>
                    <a:lnTo>
                      <a:pt x="9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120" name="Freeform 607"/>
              <p:cNvSpPr>
                <a:spLocks/>
              </p:cNvSpPr>
              <p:nvPr/>
            </p:nvSpPr>
            <p:spPr bwMode="auto">
              <a:xfrm>
                <a:off x="3423" y="2116"/>
                <a:ext cx="169" cy="239"/>
              </a:xfrm>
              <a:custGeom>
                <a:avLst/>
                <a:gdLst>
                  <a:gd name="T0" fmla="*/ 82 w 169"/>
                  <a:gd name="T1" fmla="*/ 204 h 239"/>
                  <a:gd name="T2" fmla="*/ 83 w 169"/>
                  <a:gd name="T3" fmla="*/ 186 h 239"/>
                  <a:gd name="T4" fmla="*/ 83 w 169"/>
                  <a:gd name="T5" fmla="*/ 169 h 239"/>
                  <a:gd name="T6" fmla="*/ 82 w 169"/>
                  <a:gd name="T7" fmla="*/ 153 h 239"/>
                  <a:gd name="T8" fmla="*/ 78 w 169"/>
                  <a:gd name="T9" fmla="*/ 137 h 239"/>
                  <a:gd name="T10" fmla="*/ 73 w 169"/>
                  <a:gd name="T11" fmla="*/ 122 h 239"/>
                  <a:gd name="T12" fmla="*/ 66 w 169"/>
                  <a:gd name="T13" fmla="*/ 109 h 239"/>
                  <a:gd name="T14" fmla="*/ 58 w 169"/>
                  <a:gd name="T15" fmla="*/ 97 h 239"/>
                  <a:gd name="T16" fmla="*/ 48 w 169"/>
                  <a:gd name="T17" fmla="*/ 86 h 239"/>
                  <a:gd name="T18" fmla="*/ 43 w 169"/>
                  <a:gd name="T19" fmla="*/ 81 h 239"/>
                  <a:gd name="T20" fmla="*/ 38 w 169"/>
                  <a:gd name="T21" fmla="*/ 76 h 239"/>
                  <a:gd name="T22" fmla="*/ 32 w 169"/>
                  <a:gd name="T23" fmla="*/ 72 h 239"/>
                  <a:gd name="T24" fmla="*/ 26 w 169"/>
                  <a:gd name="T25" fmla="*/ 69 h 239"/>
                  <a:gd name="T26" fmla="*/ 20 w 169"/>
                  <a:gd name="T27" fmla="*/ 65 h 239"/>
                  <a:gd name="T28" fmla="*/ 14 w 169"/>
                  <a:gd name="T29" fmla="*/ 61 h 239"/>
                  <a:gd name="T30" fmla="*/ 8 w 169"/>
                  <a:gd name="T31" fmla="*/ 59 h 239"/>
                  <a:gd name="T32" fmla="*/ 0 w 169"/>
                  <a:gd name="T33" fmla="*/ 57 h 239"/>
                  <a:gd name="T34" fmla="*/ 0 w 169"/>
                  <a:gd name="T35" fmla="*/ 52 h 239"/>
                  <a:gd name="T36" fmla="*/ 0 w 169"/>
                  <a:gd name="T37" fmla="*/ 46 h 239"/>
                  <a:gd name="T38" fmla="*/ 1 w 169"/>
                  <a:gd name="T39" fmla="*/ 41 h 239"/>
                  <a:gd name="T40" fmla="*/ 3 w 169"/>
                  <a:gd name="T41" fmla="*/ 35 h 239"/>
                  <a:gd name="T42" fmla="*/ 4 w 169"/>
                  <a:gd name="T43" fmla="*/ 25 h 239"/>
                  <a:gd name="T44" fmla="*/ 8 w 169"/>
                  <a:gd name="T45" fmla="*/ 16 h 239"/>
                  <a:gd name="T46" fmla="*/ 11 w 169"/>
                  <a:gd name="T47" fmla="*/ 10 h 239"/>
                  <a:gd name="T48" fmla="*/ 19 w 169"/>
                  <a:gd name="T49" fmla="*/ 5 h 239"/>
                  <a:gd name="T50" fmla="*/ 26 w 169"/>
                  <a:gd name="T51" fmla="*/ 2 h 239"/>
                  <a:gd name="T52" fmla="*/ 38 w 169"/>
                  <a:gd name="T53" fmla="*/ 0 h 239"/>
                  <a:gd name="T54" fmla="*/ 51 w 169"/>
                  <a:gd name="T55" fmla="*/ 0 h 239"/>
                  <a:gd name="T56" fmla="*/ 70 w 169"/>
                  <a:gd name="T57" fmla="*/ 3 h 239"/>
                  <a:gd name="T58" fmla="*/ 92 w 169"/>
                  <a:gd name="T59" fmla="*/ 22 h 239"/>
                  <a:gd name="T60" fmla="*/ 111 w 169"/>
                  <a:gd name="T61" fmla="*/ 44 h 239"/>
                  <a:gd name="T62" fmla="*/ 128 w 169"/>
                  <a:gd name="T63" fmla="*/ 68 h 239"/>
                  <a:gd name="T64" fmla="*/ 143 w 169"/>
                  <a:gd name="T65" fmla="*/ 91 h 239"/>
                  <a:gd name="T66" fmla="*/ 155 w 169"/>
                  <a:gd name="T67" fmla="*/ 116 h 239"/>
                  <a:gd name="T68" fmla="*/ 164 w 169"/>
                  <a:gd name="T69" fmla="*/ 143 h 239"/>
                  <a:gd name="T70" fmla="*/ 167 w 169"/>
                  <a:gd name="T71" fmla="*/ 170 h 239"/>
                  <a:gd name="T72" fmla="*/ 169 w 169"/>
                  <a:gd name="T73" fmla="*/ 199 h 239"/>
                  <a:gd name="T74" fmla="*/ 165 w 169"/>
                  <a:gd name="T75" fmla="*/ 210 h 239"/>
                  <a:gd name="T76" fmla="*/ 158 w 169"/>
                  <a:gd name="T77" fmla="*/ 222 h 239"/>
                  <a:gd name="T78" fmla="*/ 149 w 169"/>
                  <a:gd name="T79" fmla="*/ 232 h 239"/>
                  <a:gd name="T80" fmla="*/ 143 w 169"/>
                  <a:gd name="T81" fmla="*/ 238 h 239"/>
                  <a:gd name="T82" fmla="*/ 132 w 169"/>
                  <a:gd name="T83" fmla="*/ 239 h 239"/>
                  <a:gd name="T84" fmla="*/ 122 w 169"/>
                  <a:gd name="T85" fmla="*/ 239 h 239"/>
                  <a:gd name="T86" fmla="*/ 112 w 169"/>
                  <a:gd name="T87" fmla="*/ 239 h 239"/>
                  <a:gd name="T88" fmla="*/ 103 w 169"/>
                  <a:gd name="T89" fmla="*/ 237 h 239"/>
                  <a:gd name="T90" fmla="*/ 95 w 169"/>
                  <a:gd name="T91" fmla="*/ 235 h 239"/>
                  <a:gd name="T92" fmla="*/ 88 w 169"/>
                  <a:gd name="T93" fmla="*/ 227 h 239"/>
                  <a:gd name="T94" fmla="*/ 84 w 169"/>
                  <a:gd name="T95" fmla="*/ 218 h 239"/>
                  <a:gd name="T96" fmla="*/ 82 w 169"/>
                  <a:gd name="T97" fmla="*/ 204 h 23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9"/>
                  <a:gd name="T148" fmla="*/ 0 h 239"/>
                  <a:gd name="T149" fmla="*/ 169 w 169"/>
                  <a:gd name="T150" fmla="*/ 239 h 23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9" h="239">
                    <a:moveTo>
                      <a:pt x="82" y="204"/>
                    </a:moveTo>
                    <a:lnTo>
                      <a:pt x="83" y="186"/>
                    </a:lnTo>
                    <a:lnTo>
                      <a:pt x="83" y="169"/>
                    </a:lnTo>
                    <a:lnTo>
                      <a:pt x="82" y="153"/>
                    </a:lnTo>
                    <a:lnTo>
                      <a:pt x="78" y="137"/>
                    </a:lnTo>
                    <a:lnTo>
                      <a:pt x="73" y="122"/>
                    </a:lnTo>
                    <a:lnTo>
                      <a:pt x="66" y="109"/>
                    </a:lnTo>
                    <a:lnTo>
                      <a:pt x="58" y="97"/>
                    </a:lnTo>
                    <a:lnTo>
                      <a:pt x="48" y="86"/>
                    </a:lnTo>
                    <a:lnTo>
                      <a:pt x="43" y="81"/>
                    </a:lnTo>
                    <a:lnTo>
                      <a:pt x="38" y="76"/>
                    </a:lnTo>
                    <a:lnTo>
                      <a:pt x="32" y="72"/>
                    </a:lnTo>
                    <a:lnTo>
                      <a:pt x="26" y="69"/>
                    </a:lnTo>
                    <a:lnTo>
                      <a:pt x="20" y="65"/>
                    </a:lnTo>
                    <a:lnTo>
                      <a:pt x="14" y="61"/>
                    </a:lnTo>
                    <a:lnTo>
                      <a:pt x="8" y="59"/>
                    </a:lnTo>
                    <a:lnTo>
                      <a:pt x="0" y="57"/>
                    </a:lnTo>
                    <a:lnTo>
                      <a:pt x="0" y="52"/>
                    </a:lnTo>
                    <a:lnTo>
                      <a:pt x="0" y="46"/>
                    </a:lnTo>
                    <a:lnTo>
                      <a:pt x="1" y="41"/>
                    </a:lnTo>
                    <a:lnTo>
                      <a:pt x="3" y="35"/>
                    </a:lnTo>
                    <a:lnTo>
                      <a:pt x="4" y="25"/>
                    </a:lnTo>
                    <a:lnTo>
                      <a:pt x="8" y="16"/>
                    </a:lnTo>
                    <a:lnTo>
                      <a:pt x="11" y="10"/>
                    </a:lnTo>
                    <a:lnTo>
                      <a:pt x="19" y="5"/>
                    </a:lnTo>
                    <a:lnTo>
                      <a:pt x="26" y="2"/>
                    </a:lnTo>
                    <a:lnTo>
                      <a:pt x="38" y="0"/>
                    </a:lnTo>
                    <a:lnTo>
                      <a:pt x="51" y="0"/>
                    </a:lnTo>
                    <a:lnTo>
                      <a:pt x="70" y="3"/>
                    </a:lnTo>
                    <a:lnTo>
                      <a:pt x="92" y="22"/>
                    </a:lnTo>
                    <a:lnTo>
                      <a:pt x="111" y="44"/>
                    </a:lnTo>
                    <a:lnTo>
                      <a:pt x="128" y="68"/>
                    </a:lnTo>
                    <a:lnTo>
                      <a:pt x="143" y="91"/>
                    </a:lnTo>
                    <a:lnTo>
                      <a:pt x="155" y="116"/>
                    </a:lnTo>
                    <a:lnTo>
                      <a:pt x="164" y="143"/>
                    </a:lnTo>
                    <a:lnTo>
                      <a:pt x="167" y="170"/>
                    </a:lnTo>
                    <a:lnTo>
                      <a:pt x="169" y="199"/>
                    </a:lnTo>
                    <a:lnTo>
                      <a:pt x="165" y="210"/>
                    </a:lnTo>
                    <a:lnTo>
                      <a:pt x="158" y="222"/>
                    </a:lnTo>
                    <a:lnTo>
                      <a:pt x="149" y="232"/>
                    </a:lnTo>
                    <a:lnTo>
                      <a:pt x="143" y="238"/>
                    </a:lnTo>
                    <a:lnTo>
                      <a:pt x="132" y="239"/>
                    </a:lnTo>
                    <a:lnTo>
                      <a:pt x="122" y="239"/>
                    </a:lnTo>
                    <a:lnTo>
                      <a:pt x="112" y="239"/>
                    </a:lnTo>
                    <a:lnTo>
                      <a:pt x="103" y="237"/>
                    </a:lnTo>
                    <a:lnTo>
                      <a:pt x="95" y="235"/>
                    </a:lnTo>
                    <a:lnTo>
                      <a:pt x="88" y="227"/>
                    </a:lnTo>
                    <a:lnTo>
                      <a:pt x="84" y="218"/>
                    </a:lnTo>
                    <a:lnTo>
                      <a:pt x="82" y="204"/>
                    </a:lnTo>
                    <a:close/>
                  </a:path>
                </a:pathLst>
              </a:custGeom>
              <a:solidFill>
                <a:srgbClr val="E0B7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7656" name="Group 809"/>
            <p:cNvGrpSpPr>
              <a:grpSpLocks/>
            </p:cNvGrpSpPr>
            <p:nvPr/>
          </p:nvGrpSpPr>
          <p:grpSpPr bwMode="auto">
            <a:xfrm>
              <a:off x="3167" y="1997"/>
              <a:ext cx="1175" cy="1166"/>
              <a:chOff x="3167" y="1997"/>
              <a:chExt cx="1175" cy="1166"/>
            </a:xfrm>
          </p:grpSpPr>
          <p:sp>
            <p:nvSpPr>
              <p:cNvPr id="27721" name="Freeform 609"/>
              <p:cNvSpPr>
                <a:spLocks/>
              </p:cNvSpPr>
              <p:nvPr/>
            </p:nvSpPr>
            <p:spPr bwMode="auto">
              <a:xfrm>
                <a:off x="3468" y="2198"/>
                <a:ext cx="43" cy="122"/>
              </a:xfrm>
              <a:custGeom>
                <a:avLst/>
                <a:gdLst>
                  <a:gd name="T0" fmla="*/ 0 w 43"/>
                  <a:gd name="T1" fmla="*/ 6 h 122"/>
                  <a:gd name="T2" fmla="*/ 0 w 43"/>
                  <a:gd name="T3" fmla="*/ 6 h 122"/>
                  <a:gd name="T4" fmla="*/ 9 w 43"/>
                  <a:gd name="T5" fmla="*/ 17 h 122"/>
                  <a:gd name="T6" fmla="*/ 17 w 43"/>
                  <a:gd name="T7" fmla="*/ 29 h 122"/>
                  <a:gd name="T8" fmla="*/ 25 w 43"/>
                  <a:gd name="T9" fmla="*/ 42 h 122"/>
                  <a:gd name="T10" fmla="*/ 30 w 43"/>
                  <a:gd name="T11" fmla="*/ 56 h 122"/>
                  <a:gd name="T12" fmla="*/ 33 w 43"/>
                  <a:gd name="T13" fmla="*/ 71 h 122"/>
                  <a:gd name="T14" fmla="*/ 33 w 43"/>
                  <a:gd name="T15" fmla="*/ 87 h 122"/>
                  <a:gd name="T16" fmla="*/ 33 w 43"/>
                  <a:gd name="T17" fmla="*/ 104 h 122"/>
                  <a:gd name="T18" fmla="*/ 33 w 43"/>
                  <a:gd name="T19" fmla="*/ 122 h 122"/>
                  <a:gd name="T20" fmla="*/ 41 w 43"/>
                  <a:gd name="T21" fmla="*/ 122 h 122"/>
                  <a:gd name="T22" fmla="*/ 43 w 43"/>
                  <a:gd name="T23" fmla="*/ 104 h 122"/>
                  <a:gd name="T24" fmla="*/ 43 w 43"/>
                  <a:gd name="T25" fmla="*/ 87 h 122"/>
                  <a:gd name="T26" fmla="*/ 41 w 43"/>
                  <a:gd name="T27" fmla="*/ 71 h 122"/>
                  <a:gd name="T28" fmla="*/ 37 w 43"/>
                  <a:gd name="T29" fmla="*/ 54 h 122"/>
                  <a:gd name="T30" fmla="*/ 32 w 43"/>
                  <a:gd name="T31" fmla="*/ 39 h 122"/>
                  <a:gd name="T32" fmla="*/ 25 w 43"/>
                  <a:gd name="T33" fmla="*/ 25 h 122"/>
                  <a:gd name="T34" fmla="*/ 16 w 43"/>
                  <a:gd name="T35" fmla="*/ 12 h 122"/>
                  <a:gd name="T36" fmla="*/ 5 w 43"/>
                  <a:gd name="T37" fmla="*/ 1 h 122"/>
                  <a:gd name="T38" fmla="*/ 5 w 43"/>
                  <a:gd name="T39" fmla="*/ 1 h 122"/>
                  <a:gd name="T40" fmla="*/ 5 w 43"/>
                  <a:gd name="T41" fmla="*/ 1 h 122"/>
                  <a:gd name="T42" fmla="*/ 3 w 43"/>
                  <a:gd name="T43" fmla="*/ 0 h 122"/>
                  <a:gd name="T44" fmla="*/ 2 w 43"/>
                  <a:gd name="T45" fmla="*/ 1 h 122"/>
                  <a:gd name="T46" fmla="*/ 0 w 43"/>
                  <a:gd name="T47" fmla="*/ 4 h 122"/>
                  <a:gd name="T48" fmla="*/ 0 w 43"/>
                  <a:gd name="T49" fmla="*/ 6 h 12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3"/>
                  <a:gd name="T76" fmla="*/ 0 h 122"/>
                  <a:gd name="T77" fmla="*/ 43 w 43"/>
                  <a:gd name="T78" fmla="*/ 122 h 12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3" h="122">
                    <a:moveTo>
                      <a:pt x="0" y="6"/>
                    </a:moveTo>
                    <a:lnTo>
                      <a:pt x="0" y="6"/>
                    </a:lnTo>
                    <a:lnTo>
                      <a:pt x="9" y="17"/>
                    </a:lnTo>
                    <a:lnTo>
                      <a:pt x="17" y="29"/>
                    </a:lnTo>
                    <a:lnTo>
                      <a:pt x="25" y="42"/>
                    </a:lnTo>
                    <a:lnTo>
                      <a:pt x="30" y="56"/>
                    </a:lnTo>
                    <a:lnTo>
                      <a:pt x="33" y="71"/>
                    </a:lnTo>
                    <a:lnTo>
                      <a:pt x="33" y="87"/>
                    </a:lnTo>
                    <a:lnTo>
                      <a:pt x="33" y="104"/>
                    </a:lnTo>
                    <a:lnTo>
                      <a:pt x="33" y="122"/>
                    </a:lnTo>
                    <a:lnTo>
                      <a:pt x="41" y="122"/>
                    </a:lnTo>
                    <a:lnTo>
                      <a:pt x="43" y="104"/>
                    </a:lnTo>
                    <a:lnTo>
                      <a:pt x="43" y="87"/>
                    </a:lnTo>
                    <a:lnTo>
                      <a:pt x="41" y="71"/>
                    </a:lnTo>
                    <a:lnTo>
                      <a:pt x="37" y="54"/>
                    </a:lnTo>
                    <a:lnTo>
                      <a:pt x="32" y="39"/>
                    </a:lnTo>
                    <a:lnTo>
                      <a:pt x="25" y="25"/>
                    </a:lnTo>
                    <a:lnTo>
                      <a:pt x="16" y="12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722" name="Freeform 610"/>
              <p:cNvSpPr>
                <a:spLocks/>
              </p:cNvSpPr>
              <p:nvPr/>
            </p:nvSpPr>
            <p:spPr bwMode="auto">
              <a:xfrm>
                <a:off x="3418" y="2169"/>
                <a:ext cx="55" cy="35"/>
              </a:xfrm>
              <a:custGeom>
                <a:avLst/>
                <a:gdLst>
                  <a:gd name="T0" fmla="*/ 0 w 55"/>
                  <a:gd name="T1" fmla="*/ 4 h 35"/>
                  <a:gd name="T2" fmla="*/ 4 w 55"/>
                  <a:gd name="T3" fmla="*/ 7 h 35"/>
                  <a:gd name="T4" fmla="*/ 11 w 55"/>
                  <a:gd name="T5" fmla="*/ 10 h 35"/>
                  <a:gd name="T6" fmla="*/ 17 w 55"/>
                  <a:gd name="T7" fmla="*/ 12 h 35"/>
                  <a:gd name="T8" fmla="*/ 22 w 55"/>
                  <a:gd name="T9" fmla="*/ 16 h 35"/>
                  <a:gd name="T10" fmla="*/ 28 w 55"/>
                  <a:gd name="T11" fmla="*/ 19 h 35"/>
                  <a:gd name="T12" fmla="*/ 34 w 55"/>
                  <a:gd name="T13" fmla="*/ 23 h 35"/>
                  <a:gd name="T14" fmla="*/ 41 w 55"/>
                  <a:gd name="T15" fmla="*/ 27 h 35"/>
                  <a:gd name="T16" fmla="*/ 45 w 55"/>
                  <a:gd name="T17" fmla="*/ 30 h 35"/>
                  <a:gd name="T18" fmla="*/ 50 w 55"/>
                  <a:gd name="T19" fmla="*/ 35 h 35"/>
                  <a:gd name="T20" fmla="*/ 55 w 55"/>
                  <a:gd name="T21" fmla="*/ 30 h 35"/>
                  <a:gd name="T22" fmla="*/ 50 w 55"/>
                  <a:gd name="T23" fmla="*/ 25 h 35"/>
                  <a:gd name="T24" fmla="*/ 45 w 55"/>
                  <a:gd name="T25" fmla="*/ 19 h 35"/>
                  <a:gd name="T26" fmla="*/ 39 w 55"/>
                  <a:gd name="T27" fmla="*/ 16 h 35"/>
                  <a:gd name="T28" fmla="*/ 33 w 55"/>
                  <a:gd name="T29" fmla="*/ 12 h 35"/>
                  <a:gd name="T30" fmla="*/ 27 w 55"/>
                  <a:gd name="T31" fmla="*/ 8 h 35"/>
                  <a:gd name="T32" fmla="*/ 20 w 55"/>
                  <a:gd name="T33" fmla="*/ 5 h 35"/>
                  <a:gd name="T34" fmla="*/ 14 w 55"/>
                  <a:gd name="T35" fmla="*/ 2 h 35"/>
                  <a:gd name="T36" fmla="*/ 6 w 55"/>
                  <a:gd name="T37" fmla="*/ 0 h 35"/>
                  <a:gd name="T38" fmla="*/ 10 w 55"/>
                  <a:gd name="T39" fmla="*/ 4 h 35"/>
                  <a:gd name="T40" fmla="*/ 6 w 55"/>
                  <a:gd name="T41" fmla="*/ 0 h 35"/>
                  <a:gd name="T42" fmla="*/ 3 w 55"/>
                  <a:gd name="T43" fmla="*/ 0 h 35"/>
                  <a:gd name="T44" fmla="*/ 2 w 55"/>
                  <a:gd name="T45" fmla="*/ 2 h 35"/>
                  <a:gd name="T46" fmla="*/ 2 w 55"/>
                  <a:gd name="T47" fmla="*/ 5 h 35"/>
                  <a:gd name="T48" fmla="*/ 4 w 55"/>
                  <a:gd name="T49" fmla="*/ 7 h 35"/>
                  <a:gd name="T50" fmla="*/ 0 w 55"/>
                  <a:gd name="T51" fmla="*/ 4 h 3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5"/>
                  <a:gd name="T79" fmla="*/ 0 h 35"/>
                  <a:gd name="T80" fmla="*/ 55 w 55"/>
                  <a:gd name="T81" fmla="*/ 35 h 3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5" h="35">
                    <a:moveTo>
                      <a:pt x="0" y="4"/>
                    </a:moveTo>
                    <a:lnTo>
                      <a:pt x="4" y="7"/>
                    </a:lnTo>
                    <a:lnTo>
                      <a:pt x="11" y="10"/>
                    </a:lnTo>
                    <a:lnTo>
                      <a:pt x="17" y="12"/>
                    </a:lnTo>
                    <a:lnTo>
                      <a:pt x="22" y="16"/>
                    </a:lnTo>
                    <a:lnTo>
                      <a:pt x="28" y="19"/>
                    </a:lnTo>
                    <a:lnTo>
                      <a:pt x="34" y="23"/>
                    </a:lnTo>
                    <a:lnTo>
                      <a:pt x="41" y="27"/>
                    </a:lnTo>
                    <a:lnTo>
                      <a:pt x="45" y="30"/>
                    </a:lnTo>
                    <a:lnTo>
                      <a:pt x="50" y="35"/>
                    </a:lnTo>
                    <a:lnTo>
                      <a:pt x="55" y="30"/>
                    </a:lnTo>
                    <a:lnTo>
                      <a:pt x="50" y="25"/>
                    </a:lnTo>
                    <a:lnTo>
                      <a:pt x="45" y="19"/>
                    </a:lnTo>
                    <a:lnTo>
                      <a:pt x="39" y="16"/>
                    </a:lnTo>
                    <a:lnTo>
                      <a:pt x="33" y="12"/>
                    </a:lnTo>
                    <a:lnTo>
                      <a:pt x="27" y="8"/>
                    </a:lnTo>
                    <a:lnTo>
                      <a:pt x="20" y="5"/>
                    </a:lnTo>
                    <a:lnTo>
                      <a:pt x="14" y="2"/>
                    </a:lnTo>
                    <a:lnTo>
                      <a:pt x="6" y="0"/>
                    </a:lnTo>
                    <a:lnTo>
                      <a:pt x="10" y="4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2" y="5"/>
                    </a:lnTo>
                    <a:lnTo>
                      <a:pt x="4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723" name="Freeform 611"/>
              <p:cNvSpPr>
                <a:spLocks/>
              </p:cNvSpPr>
              <p:nvPr/>
            </p:nvSpPr>
            <p:spPr bwMode="auto">
              <a:xfrm>
                <a:off x="3418" y="2147"/>
                <a:ext cx="11" cy="26"/>
              </a:xfrm>
              <a:custGeom>
                <a:avLst/>
                <a:gdLst>
                  <a:gd name="T0" fmla="*/ 4 w 11"/>
                  <a:gd name="T1" fmla="*/ 4 h 26"/>
                  <a:gd name="T2" fmla="*/ 4 w 11"/>
                  <a:gd name="T3" fmla="*/ 2 h 26"/>
                  <a:gd name="T4" fmla="*/ 3 w 11"/>
                  <a:gd name="T5" fmla="*/ 10 h 26"/>
                  <a:gd name="T6" fmla="*/ 2 w 11"/>
                  <a:gd name="T7" fmla="*/ 15 h 26"/>
                  <a:gd name="T8" fmla="*/ 0 w 11"/>
                  <a:gd name="T9" fmla="*/ 21 h 26"/>
                  <a:gd name="T10" fmla="*/ 0 w 11"/>
                  <a:gd name="T11" fmla="*/ 26 h 26"/>
                  <a:gd name="T12" fmla="*/ 10 w 11"/>
                  <a:gd name="T13" fmla="*/ 26 h 26"/>
                  <a:gd name="T14" fmla="*/ 10 w 11"/>
                  <a:gd name="T15" fmla="*/ 21 h 26"/>
                  <a:gd name="T16" fmla="*/ 9 w 11"/>
                  <a:gd name="T17" fmla="*/ 15 h 26"/>
                  <a:gd name="T18" fmla="*/ 10 w 11"/>
                  <a:gd name="T19" fmla="*/ 10 h 26"/>
                  <a:gd name="T20" fmla="*/ 11 w 11"/>
                  <a:gd name="T21" fmla="*/ 5 h 26"/>
                  <a:gd name="T22" fmla="*/ 11 w 11"/>
                  <a:gd name="T23" fmla="*/ 4 h 26"/>
                  <a:gd name="T24" fmla="*/ 11 w 11"/>
                  <a:gd name="T25" fmla="*/ 5 h 26"/>
                  <a:gd name="T26" fmla="*/ 11 w 11"/>
                  <a:gd name="T27" fmla="*/ 1 h 26"/>
                  <a:gd name="T28" fmla="*/ 9 w 11"/>
                  <a:gd name="T29" fmla="*/ 0 h 26"/>
                  <a:gd name="T30" fmla="*/ 6 w 11"/>
                  <a:gd name="T31" fmla="*/ 0 h 26"/>
                  <a:gd name="T32" fmla="*/ 4 w 11"/>
                  <a:gd name="T33" fmla="*/ 2 h 26"/>
                  <a:gd name="T34" fmla="*/ 4 w 11"/>
                  <a:gd name="T35" fmla="*/ 4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26"/>
                  <a:gd name="T56" fmla="*/ 11 w 11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26">
                    <a:moveTo>
                      <a:pt x="4" y="4"/>
                    </a:moveTo>
                    <a:lnTo>
                      <a:pt x="4" y="2"/>
                    </a:lnTo>
                    <a:lnTo>
                      <a:pt x="3" y="10"/>
                    </a:lnTo>
                    <a:lnTo>
                      <a:pt x="2" y="15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10" y="26"/>
                    </a:lnTo>
                    <a:lnTo>
                      <a:pt x="10" y="21"/>
                    </a:lnTo>
                    <a:lnTo>
                      <a:pt x="9" y="15"/>
                    </a:lnTo>
                    <a:lnTo>
                      <a:pt x="10" y="10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11" y="5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724" name="Freeform 612"/>
              <p:cNvSpPr>
                <a:spLocks/>
              </p:cNvSpPr>
              <p:nvPr/>
            </p:nvSpPr>
            <p:spPr bwMode="auto">
              <a:xfrm>
                <a:off x="3422" y="2112"/>
                <a:ext cx="74" cy="39"/>
              </a:xfrm>
              <a:custGeom>
                <a:avLst/>
                <a:gdLst>
                  <a:gd name="T0" fmla="*/ 73 w 74"/>
                  <a:gd name="T1" fmla="*/ 3 h 39"/>
                  <a:gd name="T2" fmla="*/ 71 w 74"/>
                  <a:gd name="T3" fmla="*/ 3 h 39"/>
                  <a:gd name="T4" fmla="*/ 52 w 74"/>
                  <a:gd name="T5" fmla="*/ 1 h 39"/>
                  <a:gd name="T6" fmla="*/ 39 w 74"/>
                  <a:gd name="T7" fmla="*/ 0 h 39"/>
                  <a:gd name="T8" fmla="*/ 27 w 74"/>
                  <a:gd name="T9" fmla="*/ 2 h 39"/>
                  <a:gd name="T10" fmla="*/ 17 w 74"/>
                  <a:gd name="T11" fmla="*/ 6 h 39"/>
                  <a:gd name="T12" fmla="*/ 10 w 74"/>
                  <a:gd name="T13" fmla="*/ 12 h 39"/>
                  <a:gd name="T14" fmla="*/ 5 w 74"/>
                  <a:gd name="T15" fmla="*/ 19 h 39"/>
                  <a:gd name="T16" fmla="*/ 1 w 74"/>
                  <a:gd name="T17" fmla="*/ 28 h 39"/>
                  <a:gd name="T18" fmla="*/ 0 w 74"/>
                  <a:gd name="T19" fmla="*/ 39 h 39"/>
                  <a:gd name="T20" fmla="*/ 7 w 74"/>
                  <a:gd name="T21" fmla="*/ 39 h 39"/>
                  <a:gd name="T22" fmla="*/ 9 w 74"/>
                  <a:gd name="T23" fmla="*/ 30 h 39"/>
                  <a:gd name="T24" fmla="*/ 12 w 74"/>
                  <a:gd name="T25" fmla="*/ 21 h 39"/>
                  <a:gd name="T26" fmla="*/ 15 w 74"/>
                  <a:gd name="T27" fmla="*/ 17 h 39"/>
                  <a:gd name="T28" fmla="*/ 22 w 74"/>
                  <a:gd name="T29" fmla="*/ 13 h 39"/>
                  <a:gd name="T30" fmla="*/ 27 w 74"/>
                  <a:gd name="T31" fmla="*/ 9 h 39"/>
                  <a:gd name="T32" fmla="*/ 39 w 74"/>
                  <a:gd name="T33" fmla="*/ 9 h 39"/>
                  <a:gd name="T34" fmla="*/ 52 w 74"/>
                  <a:gd name="T35" fmla="*/ 8 h 39"/>
                  <a:gd name="T36" fmla="*/ 71 w 74"/>
                  <a:gd name="T37" fmla="*/ 11 h 39"/>
                  <a:gd name="T38" fmla="*/ 68 w 74"/>
                  <a:gd name="T39" fmla="*/ 11 h 39"/>
                  <a:gd name="T40" fmla="*/ 71 w 74"/>
                  <a:gd name="T41" fmla="*/ 11 h 39"/>
                  <a:gd name="T42" fmla="*/ 73 w 74"/>
                  <a:gd name="T43" fmla="*/ 9 h 39"/>
                  <a:gd name="T44" fmla="*/ 74 w 74"/>
                  <a:gd name="T45" fmla="*/ 7 h 39"/>
                  <a:gd name="T46" fmla="*/ 73 w 74"/>
                  <a:gd name="T47" fmla="*/ 4 h 39"/>
                  <a:gd name="T48" fmla="*/ 71 w 74"/>
                  <a:gd name="T49" fmla="*/ 3 h 39"/>
                  <a:gd name="T50" fmla="*/ 73 w 74"/>
                  <a:gd name="T51" fmla="*/ 3 h 3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4"/>
                  <a:gd name="T79" fmla="*/ 0 h 39"/>
                  <a:gd name="T80" fmla="*/ 74 w 74"/>
                  <a:gd name="T81" fmla="*/ 39 h 3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4" h="39">
                    <a:moveTo>
                      <a:pt x="73" y="3"/>
                    </a:moveTo>
                    <a:lnTo>
                      <a:pt x="71" y="3"/>
                    </a:lnTo>
                    <a:lnTo>
                      <a:pt x="52" y="1"/>
                    </a:lnTo>
                    <a:lnTo>
                      <a:pt x="39" y="0"/>
                    </a:lnTo>
                    <a:lnTo>
                      <a:pt x="27" y="2"/>
                    </a:lnTo>
                    <a:lnTo>
                      <a:pt x="17" y="6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1" y="28"/>
                    </a:lnTo>
                    <a:lnTo>
                      <a:pt x="0" y="39"/>
                    </a:lnTo>
                    <a:lnTo>
                      <a:pt x="7" y="39"/>
                    </a:lnTo>
                    <a:lnTo>
                      <a:pt x="9" y="30"/>
                    </a:lnTo>
                    <a:lnTo>
                      <a:pt x="12" y="21"/>
                    </a:lnTo>
                    <a:lnTo>
                      <a:pt x="15" y="17"/>
                    </a:lnTo>
                    <a:lnTo>
                      <a:pt x="22" y="13"/>
                    </a:lnTo>
                    <a:lnTo>
                      <a:pt x="27" y="9"/>
                    </a:lnTo>
                    <a:lnTo>
                      <a:pt x="39" y="9"/>
                    </a:lnTo>
                    <a:lnTo>
                      <a:pt x="52" y="8"/>
                    </a:lnTo>
                    <a:lnTo>
                      <a:pt x="71" y="11"/>
                    </a:lnTo>
                    <a:lnTo>
                      <a:pt x="68" y="11"/>
                    </a:lnTo>
                    <a:lnTo>
                      <a:pt x="71" y="11"/>
                    </a:lnTo>
                    <a:lnTo>
                      <a:pt x="73" y="9"/>
                    </a:lnTo>
                    <a:lnTo>
                      <a:pt x="74" y="7"/>
                    </a:lnTo>
                    <a:lnTo>
                      <a:pt x="73" y="4"/>
                    </a:lnTo>
                    <a:lnTo>
                      <a:pt x="71" y="3"/>
                    </a:lnTo>
                    <a:lnTo>
                      <a:pt x="73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725" name="Freeform 613"/>
              <p:cNvSpPr>
                <a:spLocks/>
              </p:cNvSpPr>
              <p:nvPr/>
            </p:nvSpPr>
            <p:spPr bwMode="auto">
              <a:xfrm>
                <a:off x="3490" y="2115"/>
                <a:ext cx="105" cy="204"/>
              </a:xfrm>
              <a:custGeom>
                <a:avLst/>
                <a:gdLst>
                  <a:gd name="T0" fmla="*/ 105 w 105"/>
                  <a:gd name="T1" fmla="*/ 200 h 204"/>
                  <a:gd name="T2" fmla="*/ 105 w 105"/>
                  <a:gd name="T3" fmla="*/ 200 h 204"/>
                  <a:gd name="T4" fmla="*/ 104 w 105"/>
                  <a:gd name="T5" fmla="*/ 171 h 204"/>
                  <a:gd name="T6" fmla="*/ 100 w 105"/>
                  <a:gd name="T7" fmla="*/ 144 h 204"/>
                  <a:gd name="T8" fmla="*/ 92 w 105"/>
                  <a:gd name="T9" fmla="*/ 116 h 204"/>
                  <a:gd name="T10" fmla="*/ 80 w 105"/>
                  <a:gd name="T11" fmla="*/ 90 h 204"/>
                  <a:gd name="T12" fmla="*/ 65 w 105"/>
                  <a:gd name="T13" fmla="*/ 66 h 204"/>
                  <a:gd name="T14" fmla="*/ 48 w 105"/>
                  <a:gd name="T15" fmla="*/ 43 h 204"/>
                  <a:gd name="T16" fmla="*/ 27 w 105"/>
                  <a:gd name="T17" fmla="*/ 21 h 204"/>
                  <a:gd name="T18" fmla="*/ 5 w 105"/>
                  <a:gd name="T19" fmla="*/ 0 h 204"/>
                  <a:gd name="T20" fmla="*/ 0 w 105"/>
                  <a:gd name="T21" fmla="*/ 8 h 204"/>
                  <a:gd name="T22" fmla="*/ 22 w 105"/>
                  <a:gd name="T23" fmla="*/ 26 h 204"/>
                  <a:gd name="T24" fmla="*/ 41 w 105"/>
                  <a:gd name="T25" fmla="*/ 48 h 204"/>
                  <a:gd name="T26" fmla="*/ 58 w 105"/>
                  <a:gd name="T27" fmla="*/ 71 h 204"/>
                  <a:gd name="T28" fmla="*/ 72 w 105"/>
                  <a:gd name="T29" fmla="*/ 93 h 204"/>
                  <a:gd name="T30" fmla="*/ 84 w 105"/>
                  <a:gd name="T31" fmla="*/ 119 h 204"/>
                  <a:gd name="T32" fmla="*/ 93 w 105"/>
                  <a:gd name="T33" fmla="*/ 144 h 204"/>
                  <a:gd name="T34" fmla="*/ 97 w 105"/>
                  <a:gd name="T35" fmla="*/ 171 h 204"/>
                  <a:gd name="T36" fmla="*/ 98 w 105"/>
                  <a:gd name="T37" fmla="*/ 200 h 204"/>
                  <a:gd name="T38" fmla="*/ 98 w 105"/>
                  <a:gd name="T39" fmla="*/ 200 h 204"/>
                  <a:gd name="T40" fmla="*/ 98 w 105"/>
                  <a:gd name="T41" fmla="*/ 200 h 204"/>
                  <a:gd name="T42" fmla="*/ 99 w 105"/>
                  <a:gd name="T43" fmla="*/ 203 h 204"/>
                  <a:gd name="T44" fmla="*/ 102 w 105"/>
                  <a:gd name="T45" fmla="*/ 204 h 204"/>
                  <a:gd name="T46" fmla="*/ 104 w 105"/>
                  <a:gd name="T47" fmla="*/ 203 h 204"/>
                  <a:gd name="T48" fmla="*/ 105 w 105"/>
                  <a:gd name="T49" fmla="*/ 200 h 20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5"/>
                  <a:gd name="T76" fmla="*/ 0 h 204"/>
                  <a:gd name="T77" fmla="*/ 105 w 105"/>
                  <a:gd name="T78" fmla="*/ 204 h 20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5" h="204">
                    <a:moveTo>
                      <a:pt x="105" y="200"/>
                    </a:moveTo>
                    <a:lnTo>
                      <a:pt x="105" y="200"/>
                    </a:lnTo>
                    <a:lnTo>
                      <a:pt x="104" y="171"/>
                    </a:lnTo>
                    <a:lnTo>
                      <a:pt x="100" y="144"/>
                    </a:lnTo>
                    <a:lnTo>
                      <a:pt x="92" y="116"/>
                    </a:lnTo>
                    <a:lnTo>
                      <a:pt x="80" y="90"/>
                    </a:lnTo>
                    <a:lnTo>
                      <a:pt x="65" y="66"/>
                    </a:lnTo>
                    <a:lnTo>
                      <a:pt x="48" y="43"/>
                    </a:lnTo>
                    <a:lnTo>
                      <a:pt x="27" y="21"/>
                    </a:lnTo>
                    <a:lnTo>
                      <a:pt x="5" y="0"/>
                    </a:lnTo>
                    <a:lnTo>
                      <a:pt x="0" y="8"/>
                    </a:lnTo>
                    <a:lnTo>
                      <a:pt x="22" y="26"/>
                    </a:lnTo>
                    <a:lnTo>
                      <a:pt x="41" y="48"/>
                    </a:lnTo>
                    <a:lnTo>
                      <a:pt x="58" y="71"/>
                    </a:lnTo>
                    <a:lnTo>
                      <a:pt x="72" y="93"/>
                    </a:lnTo>
                    <a:lnTo>
                      <a:pt x="84" y="119"/>
                    </a:lnTo>
                    <a:lnTo>
                      <a:pt x="93" y="144"/>
                    </a:lnTo>
                    <a:lnTo>
                      <a:pt x="97" y="171"/>
                    </a:lnTo>
                    <a:lnTo>
                      <a:pt x="98" y="200"/>
                    </a:lnTo>
                    <a:lnTo>
                      <a:pt x="99" y="203"/>
                    </a:lnTo>
                    <a:lnTo>
                      <a:pt x="102" y="204"/>
                    </a:lnTo>
                    <a:lnTo>
                      <a:pt x="104" y="203"/>
                    </a:lnTo>
                    <a:lnTo>
                      <a:pt x="105" y="2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726" name="Freeform 614"/>
              <p:cNvSpPr>
                <a:spLocks/>
              </p:cNvSpPr>
              <p:nvPr/>
            </p:nvSpPr>
            <p:spPr bwMode="auto">
              <a:xfrm>
                <a:off x="3561" y="2315"/>
                <a:ext cx="34" cy="43"/>
              </a:xfrm>
              <a:custGeom>
                <a:avLst/>
                <a:gdLst>
                  <a:gd name="T0" fmla="*/ 5 w 34"/>
                  <a:gd name="T1" fmla="*/ 43 h 43"/>
                  <a:gd name="T2" fmla="*/ 7 w 34"/>
                  <a:gd name="T3" fmla="*/ 43 h 43"/>
                  <a:gd name="T4" fmla="*/ 13 w 34"/>
                  <a:gd name="T5" fmla="*/ 36 h 43"/>
                  <a:gd name="T6" fmla="*/ 23 w 34"/>
                  <a:gd name="T7" fmla="*/ 26 h 43"/>
                  <a:gd name="T8" fmla="*/ 31 w 34"/>
                  <a:gd name="T9" fmla="*/ 12 h 43"/>
                  <a:gd name="T10" fmla="*/ 34 w 34"/>
                  <a:gd name="T11" fmla="*/ 0 h 43"/>
                  <a:gd name="T12" fmla="*/ 27 w 34"/>
                  <a:gd name="T13" fmla="*/ 0 h 43"/>
                  <a:gd name="T14" fmla="*/ 23 w 34"/>
                  <a:gd name="T15" fmla="*/ 10 h 43"/>
                  <a:gd name="T16" fmla="*/ 16 w 34"/>
                  <a:gd name="T17" fmla="*/ 21 h 43"/>
                  <a:gd name="T18" fmla="*/ 9 w 34"/>
                  <a:gd name="T19" fmla="*/ 31 h 43"/>
                  <a:gd name="T20" fmla="*/ 2 w 34"/>
                  <a:gd name="T21" fmla="*/ 36 h 43"/>
                  <a:gd name="T22" fmla="*/ 5 w 34"/>
                  <a:gd name="T23" fmla="*/ 36 h 43"/>
                  <a:gd name="T24" fmla="*/ 2 w 34"/>
                  <a:gd name="T25" fmla="*/ 36 h 43"/>
                  <a:gd name="T26" fmla="*/ 0 w 34"/>
                  <a:gd name="T27" fmla="*/ 38 h 43"/>
                  <a:gd name="T28" fmla="*/ 1 w 34"/>
                  <a:gd name="T29" fmla="*/ 40 h 43"/>
                  <a:gd name="T30" fmla="*/ 4 w 34"/>
                  <a:gd name="T31" fmla="*/ 43 h 43"/>
                  <a:gd name="T32" fmla="*/ 7 w 34"/>
                  <a:gd name="T33" fmla="*/ 43 h 43"/>
                  <a:gd name="T34" fmla="*/ 5 w 34"/>
                  <a:gd name="T35" fmla="*/ 43 h 4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4"/>
                  <a:gd name="T55" fmla="*/ 0 h 43"/>
                  <a:gd name="T56" fmla="*/ 34 w 34"/>
                  <a:gd name="T57" fmla="*/ 43 h 4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4" h="43">
                    <a:moveTo>
                      <a:pt x="5" y="43"/>
                    </a:moveTo>
                    <a:lnTo>
                      <a:pt x="7" y="43"/>
                    </a:lnTo>
                    <a:lnTo>
                      <a:pt x="13" y="36"/>
                    </a:lnTo>
                    <a:lnTo>
                      <a:pt x="23" y="26"/>
                    </a:lnTo>
                    <a:lnTo>
                      <a:pt x="31" y="12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3" y="10"/>
                    </a:lnTo>
                    <a:lnTo>
                      <a:pt x="16" y="21"/>
                    </a:lnTo>
                    <a:lnTo>
                      <a:pt x="9" y="31"/>
                    </a:lnTo>
                    <a:lnTo>
                      <a:pt x="2" y="36"/>
                    </a:lnTo>
                    <a:lnTo>
                      <a:pt x="5" y="36"/>
                    </a:lnTo>
                    <a:lnTo>
                      <a:pt x="2" y="36"/>
                    </a:lnTo>
                    <a:lnTo>
                      <a:pt x="0" y="38"/>
                    </a:lnTo>
                    <a:lnTo>
                      <a:pt x="1" y="40"/>
                    </a:lnTo>
                    <a:lnTo>
                      <a:pt x="4" y="43"/>
                    </a:lnTo>
                    <a:lnTo>
                      <a:pt x="7" y="43"/>
                    </a:lnTo>
                    <a:lnTo>
                      <a:pt x="5" y="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727" name="Freeform 615"/>
              <p:cNvSpPr>
                <a:spLocks/>
              </p:cNvSpPr>
              <p:nvPr/>
            </p:nvSpPr>
            <p:spPr bwMode="auto">
              <a:xfrm>
                <a:off x="3501" y="2316"/>
                <a:ext cx="65" cy="44"/>
              </a:xfrm>
              <a:custGeom>
                <a:avLst/>
                <a:gdLst>
                  <a:gd name="T0" fmla="*/ 0 w 65"/>
                  <a:gd name="T1" fmla="*/ 4 h 44"/>
                  <a:gd name="T2" fmla="*/ 0 w 65"/>
                  <a:gd name="T3" fmla="*/ 4 h 44"/>
                  <a:gd name="T4" fmla="*/ 3 w 65"/>
                  <a:gd name="T5" fmla="*/ 19 h 44"/>
                  <a:gd name="T6" fmla="*/ 6 w 65"/>
                  <a:gd name="T7" fmla="*/ 30 h 44"/>
                  <a:gd name="T8" fmla="*/ 15 w 65"/>
                  <a:gd name="T9" fmla="*/ 38 h 44"/>
                  <a:gd name="T10" fmla="*/ 23 w 65"/>
                  <a:gd name="T11" fmla="*/ 41 h 44"/>
                  <a:gd name="T12" fmla="*/ 34 w 65"/>
                  <a:gd name="T13" fmla="*/ 43 h 44"/>
                  <a:gd name="T14" fmla="*/ 44 w 65"/>
                  <a:gd name="T15" fmla="*/ 44 h 44"/>
                  <a:gd name="T16" fmla="*/ 54 w 65"/>
                  <a:gd name="T17" fmla="*/ 44 h 44"/>
                  <a:gd name="T18" fmla="*/ 65 w 65"/>
                  <a:gd name="T19" fmla="*/ 42 h 44"/>
                  <a:gd name="T20" fmla="*/ 65 w 65"/>
                  <a:gd name="T21" fmla="*/ 35 h 44"/>
                  <a:gd name="T22" fmla="*/ 54 w 65"/>
                  <a:gd name="T23" fmla="*/ 35 h 44"/>
                  <a:gd name="T24" fmla="*/ 44 w 65"/>
                  <a:gd name="T25" fmla="*/ 35 h 44"/>
                  <a:gd name="T26" fmla="*/ 34 w 65"/>
                  <a:gd name="T27" fmla="*/ 36 h 44"/>
                  <a:gd name="T28" fmla="*/ 26 w 65"/>
                  <a:gd name="T29" fmla="*/ 33 h 44"/>
                  <a:gd name="T30" fmla="*/ 20 w 65"/>
                  <a:gd name="T31" fmla="*/ 31 h 44"/>
                  <a:gd name="T32" fmla="*/ 14 w 65"/>
                  <a:gd name="T33" fmla="*/ 25 h 44"/>
                  <a:gd name="T34" fmla="*/ 10 w 65"/>
                  <a:gd name="T35" fmla="*/ 16 h 44"/>
                  <a:gd name="T36" fmla="*/ 8 w 65"/>
                  <a:gd name="T37" fmla="*/ 4 h 44"/>
                  <a:gd name="T38" fmla="*/ 8 w 65"/>
                  <a:gd name="T39" fmla="*/ 4 h 44"/>
                  <a:gd name="T40" fmla="*/ 8 w 65"/>
                  <a:gd name="T41" fmla="*/ 4 h 44"/>
                  <a:gd name="T42" fmla="*/ 6 w 65"/>
                  <a:gd name="T43" fmla="*/ 2 h 44"/>
                  <a:gd name="T44" fmla="*/ 4 w 65"/>
                  <a:gd name="T45" fmla="*/ 0 h 44"/>
                  <a:gd name="T46" fmla="*/ 1 w 65"/>
                  <a:gd name="T47" fmla="*/ 2 h 44"/>
                  <a:gd name="T48" fmla="*/ 0 w 65"/>
                  <a:gd name="T49" fmla="*/ 4 h 4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5"/>
                  <a:gd name="T76" fmla="*/ 0 h 44"/>
                  <a:gd name="T77" fmla="*/ 65 w 65"/>
                  <a:gd name="T78" fmla="*/ 44 h 4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5" h="44">
                    <a:moveTo>
                      <a:pt x="0" y="4"/>
                    </a:moveTo>
                    <a:lnTo>
                      <a:pt x="0" y="4"/>
                    </a:lnTo>
                    <a:lnTo>
                      <a:pt x="3" y="19"/>
                    </a:lnTo>
                    <a:lnTo>
                      <a:pt x="6" y="30"/>
                    </a:lnTo>
                    <a:lnTo>
                      <a:pt x="15" y="38"/>
                    </a:lnTo>
                    <a:lnTo>
                      <a:pt x="23" y="41"/>
                    </a:lnTo>
                    <a:lnTo>
                      <a:pt x="34" y="43"/>
                    </a:lnTo>
                    <a:lnTo>
                      <a:pt x="44" y="44"/>
                    </a:lnTo>
                    <a:lnTo>
                      <a:pt x="54" y="44"/>
                    </a:lnTo>
                    <a:lnTo>
                      <a:pt x="65" y="42"/>
                    </a:lnTo>
                    <a:lnTo>
                      <a:pt x="65" y="35"/>
                    </a:lnTo>
                    <a:lnTo>
                      <a:pt x="54" y="35"/>
                    </a:lnTo>
                    <a:lnTo>
                      <a:pt x="44" y="35"/>
                    </a:lnTo>
                    <a:lnTo>
                      <a:pt x="34" y="36"/>
                    </a:lnTo>
                    <a:lnTo>
                      <a:pt x="26" y="33"/>
                    </a:lnTo>
                    <a:lnTo>
                      <a:pt x="20" y="31"/>
                    </a:lnTo>
                    <a:lnTo>
                      <a:pt x="14" y="25"/>
                    </a:lnTo>
                    <a:lnTo>
                      <a:pt x="10" y="16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728" name="Freeform 616"/>
              <p:cNvSpPr>
                <a:spLocks/>
              </p:cNvSpPr>
              <p:nvPr/>
            </p:nvSpPr>
            <p:spPr bwMode="auto">
              <a:xfrm>
                <a:off x="3423" y="2151"/>
                <a:ext cx="103" cy="169"/>
              </a:xfrm>
              <a:custGeom>
                <a:avLst/>
                <a:gdLst>
                  <a:gd name="T0" fmla="*/ 82 w 103"/>
                  <a:gd name="T1" fmla="*/ 169 h 169"/>
                  <a:gd name="T2" fmla="*/ 83 w 103"/>
                  <a:gd name="T3" fmla="*/ 151 h 169"/>
                  <a:gd name="T4" fmla="*/ 83 w 103"/>
                  <a:gd name="T5" fmla="*/ 134 h 169"/>
                  <a:gd name="T6" fmla="*/ 82 w 103"/>
                  <a:gd name="T7" fmla="*/ 118 h 169"/>
                  <a:gd name="T8" fmla="*/ 78 w 103"/>
                  <a:gd name="T9" fmla="*/ 102 h 169"/>
                  <a:gd name="T10" fmla="*/ 73 w 103"/>
                  <a:gd name="T11" fmla="*/ 87 h 169"/>
                  <a:gd name="T12" fmla="*/ 66 w 103"/>
                  <a:gd name="T13" fmla="*/ 74 h 169"/>
                  <a:gd name="T14" fmla="*/ 58 w 103"/>
                  <a:gd name="T15" fmla="*/ 62 h 169"/>
                  <a:gd name="T16" fmla="*/ 48 w 103"/>
                  <a:gd name="T17" fmla="*/ 51 h 169"/>
                  <a:gd name="T18" fmla="*/ 43 w 103"/>
                  <a:gd name="T19" fmla="*/ 46 h 169"/>
                  <a:gd name="T20" fmla="*/ 38 w 103"/>
                  <a:gd name="T21" fmla="*/ 41 h 169"/>
                  <a:gd name="T22" fmla="*/ 32 w 103"/>
                  <a:gd name="T23" fmla="*/ 37 h 169"/>
                  <a:gd name="T24" fmla="*/ 26 w 103"/>
                  <a:gd name="T25" fmla="*/ 34 h 169"/>
                  <a:gd name="T26" fmla="*/ 20 w 103"/>
                  <a:gd name="T27" fmla="*/ 30 h 169"/>
                  <a:gd name="T28" fmla="*/ 14 w 103"/>
                  <a:gd name="T29" fmla="*/ 26 h 169"/>
                  <a:gd name="T30" fmla="*/ 8 w 103"/>
                  <a:gd name="T31" fmla="*/ 24 h 169"/>
                  <a:gd name="T32" fmla="*/ 0 w 103"/>
                  <a:gd name="T33" fmla="*/ 22 h 169"/>
                  <a:gd name="T34" fmla="*/ 0 w 103"/>
                  <a:gd name="T35" fmla="*/ 17 h 169"/>
                  <a:gd name="T36" fmla="*/ 0 w 103"/>
                  <a:gd name="T37" fmla="*/ 11 h 169"/>
                  <a:gd name="T38" fmla="*/ 1 w 103"/>
                  <a:gd name="T39" fmla="*/ 6 h 169"/>
                  <a:gd name="T40" fmla="*/ 3 w 103"/>
                  <a:gd name="T41" fmla="*/ 0 h 169"/>
                  <a:gd name="T42" fmla="*/ 29 w 103"/>
                  <a:gd name="T43" fmla="*/ 8 h 169"/>
                  <a:gd name="T44" fmla="*/ 54 w 103"/>
                  <a:gd name="T45" fmla="*/ 25 h 169"/>
                  <a:gd name="T46" fmla="*/ 75 w 103"/>
                  <a:gd name="T47" fmla="*/ 50 h 169"/>
                  <a:gd name="T48" fmla="*/ 90 w 103"/>
                  <a:gd name="T49" fmla="*/ 76 h 169"/>
                  <a:gd name="T50" fmla="*/ 100 w 103"/>
                  <a:gd name="T51" fmla="*/ 104 h 169"/>
                  <a:gd name="T52" fmla="*/ 103 w 103"/>
                  <a:gd name="T53" fmla="*/ 130 h 169"/>
                  <a:gd name="T54" fmla="*/ 97 w 103"/>
                  <a:gd name="T55" fmla="*/ 153 h 169"/>
                  <a:gd name="T56" fmla="*/ 82 w 103"/>
                  <a:gd name="T57" fmla="*/ 169 h 16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03"/>
                  <a:gd name="T88" fmla="*/ 0 h 169"/>
                  <a:gd name="T89" fmla="*/ 103 w 103"/>
                  <a:gd name="T90" fmla="*/ 169 h 16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03" h="169">
                    <a:moveTo>
                      <a:pt x="82" y="169"/>
                    </a:moveTo>
                    <a:lnTo>
                      <a:pt x="83" y="151"/>
                    </a:lnTo>
                    <a:lnTo>
                      <a:pt x="83" y="134"/>
                    </a:lnTo>
                    <a:lnTo>
                      <a:pt x="82" y="118"/>
                    </a:lnTo>
                    <a:lnTo>
                      <a:pt x="78" y="102"/>
                    </a:lnTo>
                    <a:lnTo>
                      <a:pt x="73" y="87"/>
                    </a:lnTo>
                    <a:lnTo>
                      <a:pt x="66" y="74"/>
                    </a:lnTo>
                    <a:lnTo>
                      <a:pt x="58" y="62"/>
                    </a:lnTo>
                    <a:lnTo>
                      <a:pt x="48" y="51"/>
                    </a:lnTo>
                    <a:lnTo>
                      <a:pt x="43" y="46"/>
                    </a:lnTo>
                    <a:lnTo>
                      <a:pt x="38" y="41"/>
                    </a:lnTo>
                    <a:lnTo>
                      <a:pt x="32" y="37"/>
                    </a:lnTo>
                    <a:lnTo>
                      <a:pt x="26" y="34"/>
                    </a:lnTo>
                    <a:lnTo>
                      <a:pt x="20" y="30"/>
                    </a:lnTo>
                    <a:lnTo>
                      <a:pt x="14" y="26"/>
                    </a:lnTo>
                    <a:lnTo>
                      <a:pt x="8" y="24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0" y="11"/>
                    </a:lnTo>
                    <a:lnTo>
                      <a:pt x="1" y="6"/>
                    </a:lnTo>
                    <a:lnTo>
                      <a:pt x="3" y="0"/>
                    </a:lnTo>
                    <a:lnTo>
                      <a:pt x="29" y="8"/>
                    </a:lnTo>
                    <a:lnTo>
                      <a:pt x="54" y="25"/>
                    </a:lnTo>
                    <a:lnTo>
                      <a:pt x="75" y="50"/>
                    </a:lnTo>
                    <a:lnTo>
                      <a:pt x="90" y="76"/>
                    </a:lnTo>
                    <a:lnTo>
                      <a:pt x="100" y="104"/>
                    </a:lnTo>
                    <a:lnTo>
                      <a:pt x="103" y="130"/>
                    </a:lnTo>
                    <a:lnTo>
                      <a:pt x="97" y="153"/>
                    </a:lnTo>
                    <a:lnTo>
                      <a:pt x="82" y="169"/>
                    </a:lnTo>
                    <a:close/>
                  </a:path>
                </a:pathLst>
              </a:custGeom>
              <a:solidFill>
                <a:srgbClr val="D8A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729" name="Freeform 617"/>
              <p:cNvSpPr>
                <a:spLocks/>
              </p:cNvSpPr>
              <p:nvPr/>
            </p:nvSpPr>
            <p:spPr bwMode="auto">
              <a:xfrm>
                <a:off x="3468" y="2198"/>
                <a:ext cx="43" cy="122"/>
              </a:xfrm>
              <a:custGeom>
                <a:avLst/>
                <a:gdLst>
                  <a:gd name="T0" fmla="*/ 0 w 43"/>
                  <a:gd name="T1" fmla="*/ 6 h 122"/>
                  <a:gd name="T2" fmla="*/ 0 w 43"/>
                  <a:gd name="T3" fmla="*/ 6 h 122"/>
                  <a:gd name="T4" fmla="*/ 9 w 43"/>
                  <a:gd name="T5" fmla="*/ 17 h 122"/>
                  <a:gd name="T6" fmla="*/ 17 w 43"/>
                  <a:gd name="T7" fmla="*/ 29 h 122"/>
                  <a:gd name="T8" fmla="*/ 25 w 43"/>
                  <a:gd name="T9" fmla="*/ 42 h 122"/>
                  <a:gd name="T10" fmla="*/ 30 w 43"/>
                  <a:gd name="T11" fmla="*/ 56 h 122"/>
                  <a:gd name="T12" fmla="*/ 33 w 43"/>
                  <a:gd name="T13" fmla="*/ 71 h 122"/>
                  <a:gd name="T14" fmla="*/ 33 w 43"/>
                  <a:gd name="T15" fmla="*/ 87 h 122"/>
                  <a:gd name="T16" fmla="*/ 33 w 43"/>
                  <a:gd name="T17" fmla="*/ 104 h 122"/>
                  <a:gd name="T18" fmla="*/ 33 w 43"/>
                  <a:gd name="T19" fmla="*/ 122 h 122"/>
                  <a:gd name="T20" fmla="*/ 41 w 43"/>
                  <a:gd name="T21" fmla="*/ 122 h 122"/>
                  <a:gd name="T22" fmla="*/ 43 w 43"/>
                  <a:gd name="T23" fmla="*/ 104 h 122"/>
                  <a:gd name="T24" fmla="*/ 43 w 43"/>
                  <a:gd name="T25" fmla="*/ 87 h 122"/>
                  <a:gd name="T26" fmla="*/ 41 w 43"/>
                  <a:gd name="T27" fmla="*/ 71 h 122"/>
                  <a:gd name="T28" fmla="*/ 37 w 43"/>
                  <a:gd name="T29" fmla="*/ 54 h 122"/>
                  <a:gd name="T30" fmla="*/ 32 w 43"/>
                  <a:gd name="T31" fmla="*/ 39 h 122"/>
                  <a:gd name="T32" fmla="*/ 25 w 43"/>
                  <a:gd name="T33" fmla="*/ 25 h 122"/>
                  <a:gd name="T34" fmla="*/ 16 w 43"/>
                  <a:gd name="T35" fmla="*/ 12 h 122"/>
                  <a:gd name="T36" fmla="*/ 5 w 43"/>
                  <a:gd name="T37" fmla="*/ 1 h 122"/>
                  <a:gd name="T38" fmla="*/ 5 w 43"/>
                  <a:gd name="T39" fmla="*/ 1 h 122"/>
                  <a:gd name="T40" fmla="*/ 5 w 43"/>
                  <a:gd name="T41" fmla="*/ 1 h 122"/>
                  <a:gd name="T42" fmla="*/ 3 w 43"/>
                  <a:gd name="T43" fmla="*/ 0 h 122"/>
                  <a:gd name="T44" fmla="*/ 2 w 43"/>
                  <a:gd name="T45" fmla="*/ 1 h 122"/>
                  <a:gd name="T46" fmla="*/ 0 w 43"/>
                  <a:gd name="T47" fmla="*/ 4 h 122"/>
                  <a:gd name="T48" fmla="*/ 0 w 43"/>
                  <a:gd name="T49" fmla="*/ 6 h 12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3"/>
                  <a:gd name="T76" fmla="*/ 0 h 122"/>
                  <a:gd name="T77" fmla="*/ 43 w 43"/>
                  <a:gd name="T78" fmla="*/ 122 h 12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3" h="122">
                    <a:moveTo>
                      <a:pt x="0" y="6"/>
                    </a:moveTo>
                    <a:lnTo>
                      <a:pt x="0" y="6"/>
                    </a:lnTo>
                    <a:lnTo>
                      <a:pt x="9" y="17"/>
                    </a:lnTo>
                    <a:lnTo>
                      <a:pt x="17" y="29"/>
                    </a:lnTo>
                    <a:lnTo>
                      <a:pt x="25" y="42"/>
                    </a:lnTo>
                    <a:lnTo>
                      <a:pt x="30" y="56"/>
                    </a:lnTo>
                    <a:lnTo>
                      <a:pt x="33" y="71"/>
                    </a:lnTo>
                    <a:lnTo>
                      <a:pt x="33" y="87"/>
                    </a:lnTo>
                    <a:lnTo>
                      <a:pt x="33" y="104"/>
                    </a:lnTo>
                    <a:lnTo>
                      <a:pt x="33" y="122"/>
                    </a:lnTo>
                    <a:lnTo>
                      <a:pt x="41" y="122"/>
                    </a:lnTo>
                    <a:lnTo>
                      <a:pt x="43" y="104"/>
                    </a:lnTo>
                    <a:lnTo>
                      <a:pt x="43" y="87"/>
                    </a:lnTo>
                    <a:lnTo>
                      <a:pt x="41" y="71"/>
                    </a:lnTo>
                    <a:lnTo>
                      <a:pt x="37" y="54"/>
                    </a:lnTo>
                    <a:lnTo>
                      <a:pt x="32" y="39"/>
                    </a:lnTo>
                    <a:lnTo>
                      <a:pt x="25" y="25"/>
                    </a:lnTo>
                    <a:lnTo>
                      <a:pt x="16" y="12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730" name="Freeform 618"/>
              <p:cNvSpPr>
                <a:spLocks/>
              </p:cNvSpPr>
              <p:nvPr/>
            </p:nvSpPr>
            <p:spPr bwMode="auto">
              <a:xfrm>
                <a:off x="3418" y="2169"/>
                <a:ext cx="55" cy="35"/>
              </a:xfrm>
              <a:custGeom>
                <a:avLst/>
                <a:gdLst>
                  <a:gd name="T0" fmla="*/ 0 w 55"/>
                  <a:gd name="T1" fmla="*/ 4 h 35"/>
                  <a:gd name="T2" fmla="*/ 4 w 55"/>
                  <a:gd name="T3" fmla="*/ 7 h 35"/>
                  <a:gd name="T4" fmla="*/ 11 w 55"/>
                  <a:gd name="T5" fmla="*/ 10 h 35"/>
                  <a:gd name="T6" fmla="*/ 17 w 55"/>
                  <a:gd name="T7" fmla="*/ 12 h 35"/>
                  <a:gd name="T8" fmla="*/ 22 w 55"/>
                  <a:gd name="T9" fmla="*/ 16 h 35"/>
                  <a:gd name="T10" fmla="*/ 28 w 55"/>
                  <a:gd name="T11" fmla="*/ 19 h 35"/>
                  <a:gd name="T12" fmla="*/ 34 w 55"/>
                  <a:gd name="T13" fmla="*/ 23 h 35"/>
                  <a:gd name="T14" fmla="*/ 41 w 55"/>
                  <a:gd name="T15" fmla="*/ 27 h 35"/>
                  <a:gd name="T16" fmla="*/ 45 w 55"/>
                  <a:gd name="T17" fmla="*/ 30 h 35"/>
                  <a:gd name="T18" fmla="*/ 50 w 55"/>
                  <a:gd name="T19" fmla="*/ 35 h 35"/>
                  <a:gd name="T20" fmla="*/ 55 w 55"/>
                  <a:gd name="T21" fmla="*/ 30 h 35"/>
                  <a:gd name="T22" fmla="*/ 50 w 55"/>
                  <a:gd name="T23" fmla="*/ 25 h 35"/>
                  <a:gd name="T24" fmla="*/ 45 w 55"/>
                  <a:gd name="T25" fmla="*/ 19 h 35"/>
                  <a:gd name="T26" fmla="*/ 39 w 55"/>
                  <a:gd name="T27" fmla="*/ 16 h 35"/>
                  <a:gd name="T28" fmla="*/ 33 w 55"/>
                  <a:gd name="T29" fmla="*/ 12 h 35"/>
                  <a:gd name="T30" fmla="*/ 27 w 55"/>
                  <a:gd name="T31" fmla="*/ 8 h 35"/>
                  <a:gd name="T32" fmla="*/ 20 w 55"/>
                  <a:gd name="T33" fmla="*/ 5 h 35"/>
                  <a:gd name="T34" fmla="*/ 14 w 55"/>
                  <a:gd name="T35" fmla="*/ 2 h 35"/>
                  <a:gd name="T36" fmla="*/ 6 w 55"/>
                  <a:gd name="T37" fmla="*/ 0 h 35"/>
                  <a:gd name="T38" fmla="*/ 10 w 55"/>
                  <a:gd name="T39" fmla="*/ 4 h 35"/>
                  <a:gd name="T40" fmla="*/ 6 w 55"/>
                  <a:gd name="T41" fmla="*/ 0 h 35"/>
                  <a:gd name="T42" fmla="*/ 3 w 55"/>
                  <a:gd name="T43" fmla="*/ 0 h 35"/>
                  <a:gd name="T44" fmla="*/ 2 w 55"/>
                  <a:gd name="T45" fmla="*/ 2 h 35"/>
                  <a:gd name="T46" fmla="*/ 2 w 55"/>
                  <a:gd name="T47" fmla="*/ 5 h 35"/>
                  <a:gd name="T48" fmla="*/ 4 w 55"/>
                  <a:gd name="T49" fmla="*/ 7 h 35"/>
                  <a:gd name="T50" fmla="*/ 0 w 55"/>
                  <a:gd name="T51" fmla="*/ 4 h 3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5"/>
                  <a:gd name="T79" fmla="*/ 0 h 35"/>
                  <a:gd name="T80" fmla="*/ 55 w 55"/>
                  <a:gd name="T81" fmla="*/ 35 h 3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5" h="35">
                    <a:moveTo>
                      <a:pt x="0" y="4"/>
                    </a:moveTo>
                    <a:lnTo>
                      <a:pt x="4" y="7"/>
                    </a:lnTo>
                    <a:lnTo>
                      <a:pt x="11" y="10"/>
                    </a:lnTo>
                    <a:lnTo>
                      <a:pt x="17" y="12"/>
                    </a:lnTo>
                    <a:lnTo>
                      <a:pt x="22" y="16"/>
                    </a:lnTo>
                    <a:lnTo>
                      <a:pt x="28" y="19"/>
                    </a:lnTo>
                    <a:lnTo>
                      <a:pt x="34" y="23"/>
                    </a:lnTo>
                    <a:lnTo>
                      <a:pt x="41" y="27"/>
                    </a:lnTo>
                    <a:lnTo>
                      <a:pt x="45" y="30"/>
                    </a:lnTo>
                    <a:lnTo>
                      <a:pt x="50" y="35"/>
                    </a:lnTo>
                    <a:lnTo>
                      <a:pt x="55" y="30"/>
                    </a:lnTo>
                    <a:lnTo>
                      <a:pt x="50" y="25"/>
                    </a:lnTo>
                    <a:lnTo>
                      <a:pt x="45" y="19"/>
                    </a:lnTo>
                    <a:lnTo>
                      <a:pt x="39" y="16"/>
                    </a:lnTo>
                    <a:lnTo>
                      <a:pt x="33" y="12"/>
                    </a:lnTo>
                    <a:lnTo>
                      <a:pt x="27" y="8"/>
                    </a:lnTo>
                    <a:lnTo>
                      <a:pt x="20" y="5"/>
                    </a:lnTo>
                    <a:lnTo>
                      <a:pt x="14" y="2"/>
                    </a:lnTo>
                    <a:lnTo>
                      <a:pt x="6" y="0"/>
                    </a:lnTo>
                    <a:lnTo>
                      <a:pt x="10" y="4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2" y="5"/>
                    </a:lnTo>
                    <a:lnTo>
                      <a:pt x="4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731" name="Freeform 619"/>
              <p:cNvSpPr>
                <a:spLocks/>
              </p:cNvSpPr>
              <p:nvPr/>
            </p:nvSpPr>
            <p:spPr bwMode="auto">
              <a:xfrm>
                <a:off x="3418" y="2147"/>
                <a:ext cx="11" cy="26"/>
              </a:xfrm>
              <a:custGeom>
                <a:avLst/>
                <a:gdLst>
                  <a:gd name="T0" fmla="*/ 8 w 11"/>
                  <a:gd name="T1" fmla="*/ 0 h 26"/>
                  <a:gd name="T2" fmla="*/ 4 w 11"/>
                  <a:gd name="T3" fmla="*/ 2 h 26"/>
                  <a:gd name="T4" fmla="*/ 3 w 11"/>
                  <a:gd name="T5" fmla="*/ 10 h 26"/>
                  <a:gd name="T6" fmla="*/ 2 w 11"/>
                  <a:gd name="T7" fmla="*/ 15 h 26"/>
                  <a:gd name="T8" fmla="*/ 0 w 11"/>
                  <a:gd name="T9" fmla="*/ 21 h 26"/>
                  <a:gd name="T10" fmla="*/ 0 w 11"/>
                  <a:gd name="T11" fmla="*/ 26 h 26"/>
                  <a:gd name="T12" fmla="*/ 10 w 11"/>
                  <a:gd name="T13" fmla="*/ 26 h 26"/>
                  <a:gd name="T14" fmla="*/ 10 w 11"/>
                  <a:gd name="T15" fmla="*/ 21 h 26"/>
                  <a:gd name="T16" fmla="*/ 9 w 11"/>
                  <a:gd name="T17" fmla="*/ 15 h 26"/>
                  <a:gd name="T18" fmla="*/ 10 w 11"/>
                  <a:gd name="T19" fmla="*/ 10 h 26"/>
                  <a:gd name="T20" fmla="*/ 11 w 11"/>
                  <a:gd name="T21" fmla="*/ 5 h 26"/>
                  <a:gd name="T22" fmla="*/ 8 w 11"/>
                  <a:gd name="T23" fmla="*/ 7 h 26"/>
                  <a:gd name="T24" fmla="*/ 11 w 11"/>
                  <a:gd name="T25" fmla="*/ 5 h 26"/>
                  <a:gd name="T26" fmla="*/ 11 w 11"/>
                  <a:gd name="T27" fmla="*/ 1 h 26"/>
                  <a:gd name="T28" fmla="*/ 9 w 11"/>
                  <a:gd name="T29" fmla="*/ 0 h 26"/>
                  <a:gd name="T30" fmla="*/ 6 w 11"/>
                  <a:gd name="T31" fmla="*/ 0 h 26"/>
                  <a:gd name="T32" fmla="*/ 4 w 11"/>
                  <a:gd name="T33" fmla="*/ 2 h 26"/>
                  <a:gd name="T34" fmla="*/ 8 w 11"/>
                  <a:gd name="T35" fmla="*/ 0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26"/>
                  <a:gd name="T56" fmla="*/ 11 w 11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26">
                    <a:moveTo>
                      <a:pt x="8" y="0"/>
                    </a:moveTo>
                    <a:lnTo>
                      <a:pt x="4" y="2"/>
                    </a:lnTo>
                    <a:lnTo>
                      <a:pt x="3" y="10"/>
                    </a:lnTo>
                    <a:lnTo>
                      <a:pt x="2" y="15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10" y="26"/>
                    </a:lnTo>
                    <a:lnTo>
                      <a:pt x="10" y="21"/>
                    </a:lnTo>
                    <a:lnTo>
                      <a:pt x="9" y="15"/>
                    </a:lnTo>
                    <a:lnTo>
                      <a:pt x="10" y="10"/>
                    </a:lnTo>
                    <a:lnTo>
                      <a:pt x="11" y="5"/>
                    </a:lnTo>
                    <a:lnTo>
                      <a:pt x="8" y="7"/>
                    </a:lnTo>
                    <a:lnTo>
                      <a:pt x="11" y="5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732" name="Freeform 620"/>
              <p:cNvSpPr>
                <a:spLocks/>
              </p:cNvSpPr>
              <p:nvPr/>
            </p:nvSpPr>
            <p:spPr bwMode="auto">
              <a:xfrm>
                <a:off x="3426" y="2147"/>
                <a:ext cx="103" cy="177"/>
              </a:xfrm>
              <a:custGeom>
                <a:avLst/>
                <a:gdLst>
                  <a:gd name="T0" fmla="*/ 75 w 103"/>
                  <a:gd name="T1" fmla="*/ 173 h 177"/>
                  <a:gd name="T2" fmla="*/ 81 w 103"/>
                  <a:gd name="T3" fmla="*/ 177 h 177"/>
                  <a:gd name="T4" fmla="*/ 97 w 103"/>
                  <a:gd name="T5" fmla="*/ 158 h 177"/>
                  <a:gd name="T6" fmla="*/ 103 w 103"/>
                  <a:gd name="T7" fmla="*/ 134 h 177"/>
                  <a:gd name="T8" fmla="*/ 101 w 103"/>
                  <a:gd name="T9" fmla="*/ 108 h 177"/>
                  <a:gd name="T10" fmla="*/ 91 w 103"/>
                  <a:gd name="T11" fmla="*/ 79 h 177"/>
                  <a:gd name="T12" fmla="*/ 75 w 103"/>
                  <a:gd name="T13" fmla="*/ 51 h 177"/>
                  <a:gd name="T14" fmla="*/ 53 w 103"/>
                  <a:gd name="T15" fmla="*/ 27 h 177"/>
                  <a:gd name="T16" fmla="*/ 28 w 103"/>
                  <a:gd name="T17" fmla="*/ 8 h 177"/>
                  <a:gd name="T18" fmla="*/ 0 w 103"/>
                  <a:gd name="T19" fmla="*/ 0 h 177"/>
                  <a:gd name="T20" fmla="*/ 0 w 103"/>
                  <a:gd name="T21" fmla="*/ 7 h 177"/>
                  <a:gd name="T22" fmla="*/ 25 w 103"/>
                  <a:gd name="T23" fmla="*/ 16 h 177"/>
                  <a:gd name="T24" fmla="*/ 48 w 103"/>
                  <a:gd name="T25" fmla="*/ 32 h 177"/>
                  <a:gd name="T26" fmla="*/ 68 w 103"/>
                  <a:gd name="T27" fmla="*/ 56 h 177"/>
                  <a:gd name="T28" fmla="*/ 84 w 103"/>
                  <a:gd name="T29" fmla="*/ 82 h 177"/>
                  <a:gd name="T30" fmla="*/ 94 w 103"/>
                  <a:gd name="T31" fmla="*/ 108 h 177"/>
                  <a:gd name="T32" fmla="*/ 96 w 103"/>
                  <a:gd name="T33" fmla="*/ 134 h 177"/>
                  <a:gd name="T34" fmla="*/ 90 w 103"/>
                  <a:gd name="T35" fmla="*/ 156 h 177"/>
                  <a:gd name="T36" fmla="*/ 76 w 103"/>
                  <a:gd name="T37" fmla="*/ 169 h 177"/>
                  <a:gd name="T38" fmla="*/ 83 w 103"/>
                  <a:gd name="T39" fmla="*/ 173 h 177"/>
                  <a:gd name="T40" fmla="*/ 76 w 103"/>
                  <a:gd name="T41" fmla="*/ 169 h 177"/>
                  <a:gd name="T42" fmla="*/ 74 w 103"/>
                  <a:gd name="T43" fmla="*/ 172 h 177"/>
                  <a:gd name="T44" fmla="*/ 75 w 103"/>
                  <a:gd name="T45" fmla="*/ 174 h 177"/>
                  <a:gd name="T46" fmla="*/ 78 w 103"/>
                  <a:gd name="T47" fmla="*/ 177 h 177"/>
                  <a:gd name="T48" fmla="*/ 81 w 103"/>
                  <a:gd name="T49" fmla="*/ 177 h 177"/>
                  <a:gd name="T50" fmla="*/ 75 w 103"/>
                  <a:gd name="T51" fmla="*/ 173 h 17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03"/>
                  <a:gd name="T79" fmla="*/ 0 h 177"/>
                  <a:gd name="T80" fmla="*/ 103 w 103"/>
                  <a:gd name="T81" fmla="*/ 177 h 17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03" h="177">
                    <a:moveTo>
                      <a:pt x="75" y="173"/>
                    </a:moveTo>
                    <a:lnTo>
                      <a:pt x="81" y="177"/>
                    </a:lnTo>
                    <a:lnTo>
                      <a:pt x="97" y="158"/>
                    </a:lnTo>
                    <a:lnTo>
                      <a:pt x="103" y="134"/>
                    </a:lnTo>
                    <a:lnTo>
                      <a:pt x="101" y="108"/>
                    </a:lnTo>
                    <a:lnTo>
                      <a:pt x="91" y="79"/>
                    </a:lnTo>
                    <a:lnTo>
                      <a:pt x="75" y="51"/>
                    </a:lnTo>
                    <a:lnTo>
                      <a:pt x="53" y="27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25" y="16"/>
                    </a:lnTo>
                    <a:lnTo>
                      <a:pt x="48" y="32"/>
                    </a:lnTo>
                    <a:lnTo>
                      <a:pt x="68" y="56"/>
                    </a:lnTo>
                    <a:lnTo>
                      <a:pt x="84" y="82"/>
                    </a:lnTo>
                    <a:lnTo>
                      <a:pt x="94" y="108"/>
                    </a:lnTo>
                    <a:lnTo>
                      <a:pt x="96" y="134"/>
                    </a:lnTo>
                    <a:lnTo>
                      <a:pt x="90" y="156"/>
                    </a:lnTo>
                    <a:lnTo>
                      <a:pt x="76" y="169"/>
                    </a:lnTo>
                    <a:lnTo>
                      <a:pt x="83" y="173"/>
                    </a:lnTo>
                    <a:lnTo>
                      <a:pt x="76" y="169"/>
                    </a:lnTo>
                    <a:lnTo>
                      <a:pt x="74" y="172"/>
                    </a:lnTo>
                    <a:lnTo>
                      <a:pt x="75" y="174"/>
                    </a:lnTo>
                    <a:lnTo>
                      <a:pt x="78" y="177"/>
                    </a:lnTo>
                    <a:lnTo>
                      <a:pt x="81" y="177"/>
                    </a:lnTo>
                    <a:lnTo>
                      <a:pt x="75" y="1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733" name="Freeform 621"/>
              <p:cNvSpPr>
                <a:spLocks/>
              </p:cNvSpPr>
              <p:nvPr/>
            </p:nvSpPr>
            <p:spPr bwMode="auto">
              <a:xfrm>
                <a:off x="3477" y="2143"/>
                <a:ext cx="25" cy="25"/>
              </a:xfrm>
              <a:custGeom>
                <a:avLst/>
                <a:gdLst>
                  <a:gd name="T0" fmla="*/ 0 w 25"/>
                  <a:gd name="T1" fmla="*/ 0 h 25"/>
                  <a:gd name="T2" fmla="*/ 8 w 25"/>
                  <a:gd name="T3" fmla="*/ 4 h 25"/>
                  <a:gd name="T4" fmla="*/ 17 w 25"/>
                  <a:gd name="T5" fmla="*/ 8 h 25"/>
                  <a:gd name="T6" fmla="*/ 23 w 25"/>
                  <a:gd name="T7" fmla="*/ 11 h 25"/>
                  <a:gd name="T8" fmla="*/ 25 w 25"/>
                  <a:gd name="T9" fmla="*/ 12 h 25"/>
                  <a:gd name="T10" fmla="*/ 16 w 25"/>
                  <a:gd name="T11" fmla="*/ 25 h 25"/>
                  <a:gd name="T12" fmla="*/ 0 w 25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25"/>
                  <a:gd name="T23" fmla="*/ 25 w 25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25">
                    <a:moveTo>
                      <a:pt x="0" y="0"/>
                    </a:moveTo>
                    <a:lnTo>
                      <a:pt x="8" y="4"/>
                    </a:lnTo>
                    <a:lnTo>
                      <a:pt x="17" y="8"/>
                    </a:lnTo>
                    <a:lnTo>
                      <a:pt x="23" y="11"/>
                    </a:lnTo>
                    <a:lnTo>
                      <a:pt x="25" y="12"/>
                    </a:lnTo>
                    <a:lnTo>
                      <a:pt x="16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70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734" name="Freeform 622"/>
              <p:cNvSpPr>
                <a:spLocks/>
              </p:cNvSpPr>
              <p:nvPr/>
            </p:nvSpPr>
            <p:spPr bwMode="auto">
              <a:xfrm>
                <a:off x="3476" y="2140"/>
                <a:ext cx="30" cy="19"/>
              </a:xfrm>
              <a:custGeom>
                <a:avLst/>
                <a:gdLst>
                  <a:gd name="T0" fmla="*/ 30 w 30"/>
                  <a:gd name="T1" fmla="*/ 18 h 19"/>
                  <a:gd name="T2" fmla="*/ 28 w 30"/>
                  <a:gd name="T3" fmla="*/ 12 h 19"/>
                  <a:gd name="T4" fmla="*/ 25 w 30"/>
                  <a:gd name="T5" fmla="*/ 11 h 19"/>
                  <a:gd name="T6" fmla="*/ 19 w 30"/>
                  <a:gd name="T7" fmla="*/ 7 h 19"/>
                  <a:gd name="T8" fmla="*/ 11 w 30"/>
                  <a:gd name="T9" fmla="*/ 3 h 19"/>
                  <a:gd name="T10" fmla="*/ 2 w 30"/>
                  <a:gd name="T11" fmla="*/ 0 h 19"/>
                  <a:gd name="T12" fmla="*/ 0 w 30"/>
                  <a:gd name="T13" fmla="*/ 7 h 19"/>
                  <a:gd name="T14" fmla="*/ 8 w 30"/>
                  <a:gd name="T15" fmla="*/ 11 h 19"/>
                  <a:gd name="T16" fmla="*/ 17 w 30"/>
                  <a:gd name="T17" fmla="*/ 14 h 19"/>
                  <a:gd name="T18" fmla="*/ 23 w 30"/>
                  <a:gd name="T19" fmla="*/ 18 h 19"/>
                  <a:gd name="T20" fmla="*/ 25 w 30"/>
                  <a:gd name="T21" fmla="*/ 19 h 19"/>
                  <a:gd name="T22" fmla="*/ 23 w 30"/>
                  <a:gd name="T23" fmla="*/ 13 h 19"/>
                  <a:gd name="T24" fmla="*/ 25 w 30"/>
                  <a:gd name="T25" fmla="*/ 19 h 19"/>
                  <a:gd name="T26" fmla="*/ 29 w 30"/>
                  <a:gd name="T27" fmla="*/ 19 h 19"/>
                  <a:gd name="T28" fmla="*/ 30 w 30"/>
                  <a:gd name="T29" fmla="*/ 17 h 19"/>
                  <a:gd name="T30" fmla="*/ 30 w 30"/>
                  <a:gd name="T31" fmla="*/ 13 h 19"/>
                  <a:gd name="T32" fmla="*/ 28 w 30"/>
                  <a:gd name="T33" fmla="*/ 12 h 19"/>
                  <a:gd name="T34" fmla="*/ 30 w 30"/>
                  <a:gd name="T35" fmla="*/ 18 h 1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19"/>
                  <a:gd name="T56" fmla="*/ 30 w 30"/>
                  <a:gd name="T57" fmla="*/ 19 h 1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19">
                    <a:moveTo>
                      <a:pt x="30" y="18"/>
                    </a:moveTo>
                    <a:lnTo>
                      <a:pt x="28" y="12"/>
                    </a:lnTo>
                    <a:lnTo>
                      <a:pt x="25" y="11"/>
                    </a:lnTo>
                    <a:lnTo>
                      <a:pt x="19" y="7"/>
                    </a:lnTo>
                    <a:lnTo>
                      <a:pt x="11" y="3"/>
                    </a:lnTo>
                    <a:lnTo>
                      <a:pt x="2" y="0"/>
                    </a:lnTo>
                    <a:lnTo>
                      <a:pt x="0" y="7"/>
                    </a:lnTo>
                    <a:lnTo>
                      <a:pt x="8" y="11"/>
                    </a:lnTo>
                    <a:lnTo>
                      <a:pt x="17" y="14"/>
                    </a:lnTo>
                    <a:lnTo>
                      <a:pt x="23" y="18"/>
                    </a:lnTo>
                    <a:lnTo>
                      <a:pt x="25" y="19"/>
                    </a:lnTo>
                    <a:lnTo>
                      <a:pt x="23" y="13"/>
                    </a:lnTo>
                    <a:lnTo>
                      <a:pt x="25" y="19"/>
                    </a:lnTo>
                    <a:lnTo>
                      <a:pt x="29" y="19"/>
                    </a:lnTo>
                    <a:lnTo>
                      <a:pt x="30" y="17"/>
                    </a:lnTo>
                    <a:lnTo>
                      <a:pt x="30" y="13"/>
                    </a:lnTo>
                    <a:lnTo>
                      <a:pt x="28" y="12"/>
                    </a:lnTo>
                    <a:lnTo>
                      <a:pt x="3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735" name="Freeform 623"/>
              <p:cNvSpPr>
                <a:spLocks/>
              </p:cNvSpPr>
              <p:nvPr/>
            </p:nvSpPr>
            <p:spPr bwMode="auto">
              <a:xfrm>
                <a:off x="3489" y="2153"/>
                <a:ext cx="17" cy="20"/>
              </a:xfrm>
              <a:custGeom>
                <a:avLst/>
                <a:gdLst>
                  <a:gd name="T0" fmla="*/ 0 w 17"/>
                  <a:gd name="T1" fmla="*/ 17 h 20"/>
                  <a:gd name="T2" fmla="*/ 7 w 17"/>
                  <a:gd name="T3" fmla="*/ 17 h 20"/>
                  <a:gd name="T4" fmla="*/ 17 w 17"/>
                  <a:gd name="T5" fmla="*/ 5 h 20"/>
                  <a:gd name="T6" fmla="*/ 10 w 17"/>
                  <a:gd name="T7" fmla="*/ 0 h 20"/>
                  <a:gd name="T8" fmla="*/ 0 w 17"/>
                  <a:gd name="T9" fmla="*/ 12 h 20"/>
                  <a:gd name="T10" fmla="*/ 7 w 17"/>
                  <a:gd name="T11" fmla="*/ 12 h 20"/>
                  <a:gd name="T12" fmla="*/ 0 w 17"/>
                  <a:gd name="T13" fmla="*/ 12 h 20"/>
                  <a:gd name="T14" fmla="*/ 0 w 17"/>
                  <a:gd name="T15" fmla="*/ 16 h 20"/>
                  <a:gd name="T16" fmla="*/ 3 w 17"/>
                  <a:gd name="T17" fmla="*/ 18 h 20"/>
                  <a:gd name="T18" fmla="*/ 5 w 17"/>
                  <a:gd name="T19" fmla="*/ 20 h 20"/>
                  <a:gd name="T20" fmla="*/ 7 w 17"/>
                  <a:gd name="T21" fmla="*/ 17 h 20"/>
                  <a:gd name="T22" fmla="*/ 0 w 17"/>
                  <a:gd name="T23" fmla="*/ 17 h 2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20"/>
                  <a:gd name="T38" fmla="*/ 17 w 17"/>
                  <a:gd name="T39" fmla="*/ 20 h 2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20">
                    <a:moveTo>
                      <a:pt x="0" y="17"/>
                    </a:moveTo>
                    <a:lnTo>
                      <a:pt x="7" y="17"/>
                    </a:lnTo>
                    <a:lnTo>
                      <a:pt x="17" y="5"/>
                    </a:lnTo>
                    <a:lnTo>
                      <a:pt x="10" y="0"/>
                    </a:lnTo>
                    <a:lnTo>
                      <a:pt x="0" y="12"/>
                    </a:lnTo>
                    <a:lnTo>
                      <a:pt x="7" y="12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3" y="18"/>
                    </a:lnTo>
                    <a:lnTo>
                      <a:pt x="5" y="20"/>
                    </a:lnTo>
                    <a:lnTo>
                      <a:pt x="7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736" name="Freeform 624"/>
              <p:cNvSpPr>
                <a:spLocks/>
              </p:cNvSpPr>
              <p:nvPr/>
            </p:nvSpPr>
            <p:spPr bwMode="auto">
              <a:xfrm>
                <a:off x="3473" y="2138"/>
                <a:ext cx="23" cy="32"/>
              </a:xfrm>
              <a:custGeom>
                <a:avLst/>
                <a:gdLst>
                  <a:gd name="T0" fmla="*/ 5 w 23"/>
                  <a:gd name="T1" fmla="*/ 2 h 32"/>
                  <a:gd name="T2" fmla="*/ 0 w 23"/>
                  <a:gd name="T3" fmla="*/ 8 h 32"/>
                  <a:gd name="T4" fmla="*/ 16 w 23"/>
                  <a:gd name="T5" fmla="*/ 32 h 32"/>
                  <a:gd name="T6" fmla="*/ 23 w 23"/>
                  <a:gd name="T7" fmla="*/ 27 h 32"/>
                  <a:gd name="T8" fmla="*/ 8 w 23"/>
                  <a:gd name="T9" fmla="*/ 3 h 32"/>
                  <a:gd name="T10" fmla="*/ 3 w 23"/>
                  <a:gd name="T11" fmla="*/ 9 h 32"/>
                  <a:gd name="T12" fmla="*/ 8 w 23"/>
                  <a:gd name="T13" fmla="*/ 3 h 32"/>
                  <a:gd name="T14" fmla="*/ 5 w 23"/>
                  <a:gd name="T15" fmla="*/ 0 h 32"/>
                  <a:gd name="T16" fmla="*/ 3 w 23"/>
                  <a:gd name="T17" fmla="*/ 2 h 32"/>
                  <a:gd name="T18" fmla="*/ 0 w 23"/>
                  <a:gd name="T19" fmla="*/ 4 h 32"/>
                  <a:gd name="T20" fmla="*/ 0 w 23"/>
                  <a:gd name="T21" fmla="*/ 8 h 32"/>
                  <a:gd name="T22" fmla="*/ 5 w 23"/>
                  <a:gd name="T23" fmla="*/ 2 h 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3"/>
                  <a:gd name="T37" fmla="*/ 0 h 32"/>
                  <a:gd name="T38" fmla="*/ 23 w 23"/>
                  <a:gd name="T39" fmla="*/ 32 h 3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3" h="32">
                    <a:moveTo>
                      <a:pt x="5" y="2"/>
                    </a:moveTo>
                    <a:lnTo>
                      <a:pt x="0" y="8"/>
                    </a:lnTo>
                    <a:lnTo>
                      <a:pt x="16" y="32"/>
                    </a:lnTo>
                    <a:lnTo>
                      <a:pt x="23" y="27"/>
                    </a:lnTo>
                    <a:lnTo>
                      <a:pt x="8" y="3"/>
                    </a:lnTo>
                    <a:lnTo>
                      <a:pt x="3" y="9"/>
                    </a:lnTo>
                    <a:lnTo>
                      <a:pt x="8" y="3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737" name="Freeform 625"/>
              <p:cNvSpPr>
                <a:spLocks/>
              </p:cNvSpPr>
              <p:nvPr/>
            </p:nvSpPr>
            <p:spPr bwMode="auto">
              <a:xfrm>
                <a:off x="3509" y="2179"/>
                <a:ext cx="15" cy="24"/>
              </a:xfrm>
              <a:custGeom>
                <a:avLst/>
                <a:gdLst>
                  <a:gd name="T0" fmla="*/ 0 w 15"/>
                  <a:gd name="T1" fmla="*/ 3 h 24"/>
                  <a:gd name="T2" fmla="*/ 15 w 15"/>
                  <a:gd name="T3" fmla="*/ 0 h 24"/>
                  <a:gd name="T4" fmla="*/ 15 w 15"/>
                  <a:gd name="T5" fmla="*/ 24 h 24"/>
                  <a:gd name="T6" fmla="*/ 0 w 15"/>
                  <a:gd name="T7" fmla="*/ 3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24"/>
                  <a:gd name="T14" fmla="*/ 15 w 15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24">
                    <a:moveTo>
                      <a:pt x="0" y="3"/>
                    </a:moveTo>
                    <a:lnTo>
                      <a:pt x="15" y="0"/>
                    </a:lnTo>
                    <a:lnTo>
                      <a:pt x="15" y="24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70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738" name="Freeform 626"/>
              <p:cNvSpPr>
                <a:spLocks/>
              </p:cNvSpPr>
              <p:nvPr/>
            </p:nvSpPr>
            <p:spPr bwMode="auto">
              <a:xfrm>
                <a:off x="3509" y="2175"/>
                <a:ext cx="20" cy="11"/>
              </a:xfrm>
              <a:custGeom>
                <a:avLst/>
                <a:gdLst>
                  <a:gd name="T0" fmla="*/ 20 w 20"/>
                  <a:gd name="T1" fmla="*/ 4 h 11"/>
                  <a:gd name="T2" fmla="*/ 15 w 20"/>
                  <a:gd name="T3" fmla="*/ 0 h 11"/>
                  <a:gd name="T4" fmla="*/ 0 w 20"/>
                  <a:gd name="T5" fmla="*/ 4 h 11"/>
                  <a:gd name="T6" fmla="*/ 0 w 20"/>
                  <a:gd name="T7" fmla="*/ 11 h 11"/>
                  <a:gd name="T8" fmla="*/ 15 w 20"/>
                  <a:gd name="T9" fmla="*/ 7 h 11"/>
                  <a:gd name="T10" fmla="*/ 11 w 20"/>
                  <a:gd name="T11" fmla="*/ 4 h 11"/>
                  <a:gd name="T12" fmla="*/ 15 w 20"/>
                  <a:gd name="T13" fmla="*/ 7 h 11"/>
                  <a:gd name="T14" fmla="*/ 18 w 20"/>
                  <a:gd name="T15" fmla="*/ 6 h 11"/>
                  <a:gd name="T16" fmla="*/ 19 w 20"/>
                  <a:gd name="T17" fmla="*/ 4 h 11"/>
                  <a:gd name="T18" fmla="*/ 18 w 20"/>
                  <a:gd name="T19" fmla="*/ 1 h 11"/>
                  <a:gd name="T20" fmla="*/ 15 w 20"/>
                  <a:gd name="T21" fmla="*/ 0 h 11"/>
                  <a:gd name="T22" fmla="*/ 20 w 20"/>
                  <a:gd name="T23" fmla="*/ 4 h 1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"/>
                  <a:gd name="T37" fmla="*/ 0 h 11"/>
                  <a:gd name="T38" fmla="*/ 20 w 20"/>
                  <a:gd name="T39" fmla="*/ 11 h 1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" h="11">
                    <a:moveTo>
                      <a:pt x="20" y="4"/>
                    </a:moveTo>
                    <a:lnTo>
                      <a:pt x="15" y="0"/>
                    </a:lnTo>
                    <a:lnTo>
                      <a:pt x="0" y="4"/>
                    </a:lnTo>
                    <a:lnTo>
                      <a:pt x="0" y="11"/>
                    </a:lnTo>
                    <a:lnTo>
                      <a:pt x="15" y="7"/>
                    </a:lnTo>
                    <a:lnTo>
                      <a:pt x="11" y="4"/>
                    </a:lnTo>
                    <a:lnTo>
                      <a:pt x="15" y="7"/>
                    </a:lnTo>
                    <a:lnTo>
                      <a:pt x="18" y="6"/>
                    </a:lnTo>
                    <a:lnTo>
                      <a:pt x="19" y="4"/>
                    </a:lnTo>
                    <a:lnTo>
                      <a:pt x="18" y="1"/>
                    </a:lnTo>
                    <a:lnTo>
                      <a:pt x="15" y="0"/>
                    </a:lnTo>
                    <a:lnTo>
                      <a:pt x="2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739" name="Freeform 627"/>
              <p:cNvSpPr>
                <a:spLocks/>
              </p:cNvSpPr>
              <p:nvPr/>
            </p:nvSpPr>
            <p:spPr bwMode="auto">
              <a:xfrm>
                <a:off x="3520" y="2179"/>
                <a:ext cx="9" cy="29"/>
              </a:xfrm>
              <a:custGeom>
                <a:avLst/>
                <a:gdLst>
                  <a:gd name="T0" fmla="*/ 1 w 9"/>
                  <a:gd name="T1" fmla="*/ 26 h 29"/>
                  <a:gd name="T2" fmla="*/ 9 w 9"/>
                  <a:gd name="T3" fmla="*/ 24 h 29"/>
                  <a:gd name="T4" fmla="*/ 9 w 9"/>
                  <a:gd name="T5" fmla="*/ 0 h 29"/>
                  <a:gd name="T6" fmla="*/ 0 w 9"/>
                  <a:gd name="T7" fmla="*/ 0 h 29"/>
                  <a:gd name="T8" fmla="*/ 0 w 9"/>
                  <a:gd name="T9" fmla="*/ 24 h 29"/>
                  <a:gd name="T10" fmla="*/ 8 w 9"/>
                  <a:gd name="T11" fmla="*/ 22 h 29"/>
                  <a:gd name="T12" fmla="*/ 0 w 9"/>
                  <a:gd name="T13" fmla="*/ 24 h 29"/>
                  <a:gd name="T14" fmla="*/ 1 w 9"/>
                  <a:gd name="T15" fmla="*/ 28 h 29"/>
                  <a:gd name="T16" fmla="*/ 4 w 9"/>
                  <a:gd name="T17" fmla="*/ 29 h 29"/>
                  <a:gd name="T18" fmla="*/ 8 w 9"/>
                  <a:gd name="T19" fmla="*/ 28 h 29"/>
                  <a:gd name="T20" fmla="*/ 9 w 9"/>
                  <a:gd name="T21" fmla="*/ 24 h 29"/>
                  <a:gd name="T22" fmla="*/ 1 w 9"/>
                  <a:gd name="T23" fmla="*/ 26 h 2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"/>
                  <a:gd name="T37" fmla="*/ 0 h 29"/>
                  <a:gd name="T38" fmla="*/ 9 w 9"/>
                  <a:gd name="T39" fmla="*/ 29 h 2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" h="29">
                    <a:moveTo>
                      <a:pt x="1" y="26"/>
                    </a:moveTo>
                    <a:lnTo>
                      <a:pt x="9" y="24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8" y="22"/>
                    </a:lnTo>
                    <a:lnTo>
                      <a:pt x="0" y="24"/>
                    </a:lnTo>
                    <a:lnTo>
                      <a:pt x="1" y="28"/>
                    </a:lnTo>
                    <a:lnTo>
                      <a:pt x="4" y="29"/>
                    </a:lnTo>
                    <a:lnTo>
                      <a:pt x="8" y="28"/>
                    </a:lnTo>
                    <a:lnTo>
                      <a:pt x="9" y="24"/>
                    </a:lnTo>
                    <a:lnTo>
                      <a:pt x="1" y="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740" name="Freeform 628"/>
              <p:cNvSpPr>
                <a:spLocks/>
              </p:cNvSpPr>
              <p:nvPr/>
            </p:nvSpPr>
            <p:spPr bwMode="auto">
              <a:xfrm>
                <a:off x="3505" y="2177"/>
                <a:ext cx="23" cy="28"/>
              </a:xfrm>
              <a:custGeom>
                <a:avLst/>
                <a:gdLst>
                  <a:gd name="T0" fmla="*/ 4 w 23"/>
                  <a:gd name="T1" fmla="*/ 2 h 28"/>
                  <a:gd name="T2" fmla="*/ 0 w 23"/>
                  <a:gd name="T3" fmla="*/ 8 h 28"/>
                  <a:gd name="T4" fmla="*/ 16 w 23"/>
                  <a:gd name="T5" fmla="*/ 28 h 28"/>
                  <a:gd name="T6" fmla="*/ 23 w 23"/>
                  <a:gd name="T7" fmla="*/ 24 h 28"/>
                  <a:gd name="T8" fmla="*/ 7 w 23"/>
                  <a:gd name="T9" fmla="*/ 3 h 28"/>
                  <a:gd name="T10" fmla="*/ 4 w 23"/>
                  <a:gd name="T11" fmla="*/ 9 h 28"/>
                  <a:gd name="T12" fmla="*/ 7 w 23"/>
                  <a:gd name="T13" fmla="*/ 3 h 28"/>
                  <a:gd name="T14" fmla="*/ 5 w 23"/>
                  <a:gd name="T15" fmla="*/ 0 h 28"/>
                  <a:gd name="T16" fmla="*/ 2 w 23"/>
                  <a:gd name="T17" fmla="*/ 2 h 28"/>
                  <a:gd name="T18" fmla="*/ 0 w 23"/>
                  <a:gd name="T19" fmla="*/ 4 h 28"/>
                  <a:gd name="T20" fmla="*/ 0 w 23"/>
                  <a:gd name="T21" fmla="*/ 8 h 28"/>
                  <a:gd name="T22" fmla="*/ 4 w 23"/>
                  <a:gd name="T23" fmla="*/ 2 h 2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3"/>
                  <a:gd name="T37" fmla="*/ 0 h 28"/>
                  <a:gd name="T38" fmla="*/ 23 w 23"/>
                  <a:gd name="T39" fmla="*/ 28 h 2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3" h="28">
                    <a:moveTo>
                      <a:pt x="4" y="2"/>
                    </a:moveTo>
                    <a:lnTo>
                      <a:pt x="0" y="8"/>
                    </a:lnTo>
                    <a:lnTo>
                      <a:pt x="16" y="28"/>
                    </a:lnTo>
                    <a:lnTo>
                      <a:pt x="23" y="24"/>
                    </a:lnTo>
                    <a:lnTo>
                      <a:pt x="7" y="3"/>
                    </a:lnTo>
                    <a:lnTo>
                      <a:pt x="4" y="9"/>
                    </a:lnTo>
                    <a:lnTo>
                      <a:pt x="7" y="3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741" name="Freeform 629"/>
              <p:cNvSpPr>
                <a:spLocks/>
              </p:cNvSpPr>
              <p:nvPr/>
            </p:nvSpPr>
            <p:spPr bwMode="auto">
              <a:xfrm>
                <a:off x="3528" y="2216"/>
                <a:ext cx="20" cy="18"/>
              </a:xfrm>
              <a:custGeom>
                <a:avLst/>
                <a:gdLst>
                  <a:gd name="T0" fmla="*/ 20 w 20"/>
                  <a:gd name="T1" fmla="*/ 0 h 18"/>
                  <a:gd name="T2" fmla="*/ 4 w 20"/>
                  <a:gd name="T3" fmla="*/ 18 h 18"/>
                  <a:gd name="T4" fmla="*/ 0 w 20"/>
                  <a:gd name="T5" fmla="*/ 2 h 18"/>
                  <a:gd name="T6" fmla="*/ 20 w 20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"/>
                  <a:gd name="T13" fmla="*/ 0 h 18"/>
                  <a:gd name="T14" fmla="*/ 20 w 20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" h="18">
                    <a:moveTo>
                      <a:pt x="20" y="0"/>
                    </a:moveTo>
                    <a:lnTo>
                      <a:pt x="4" y="18"/>
                    </a:lnTo>
                    <a:lnTo>
                      <a:pt x="0" y="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70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742" name="Freeform 630"/>
              <p:cNvSpPr>
                <a:spLocks/>
              </p:cNvSpPr>
              <p:nvPr/>
            </p:nvSpPr>
            <p:spPr bwMode="auto">
              <a:xfrm>
                <a:off x="3528" y="2214"/>
                <a:ext cx="22" cy="22"/>
              </a:xfrm>
              <a:custGeom>
                <a:avLst/>
                <a:gdLst>
                  <a:gd name="T0" fmla="*/ 0 w 22"/>
                  <a:gd name="T1" fmla="*/ 20 h 22"/>
                  <a:gd name="T2" fmla="*/ 6 w 22"/>
                  <a:gd name="T3" fmla="*/ 22 h 22"/>
                  <a:gd name="T4" fmla="*/ 22 w 22"/>
                  <a:gd name="T5" fmla="*/ 5 h 22"/>
                  <a:gd name="T6" fmla="*/ 17 w 22"/>
                  <a:gd name="T7" fmla="*/ 0 h 22"/>
                  <a:gd name="T8" fmla="*/ 1 w 22"/>
                  <a:gd name="T9" fmla="*/ 17 h 22"/>
                  <a:gd name="T10" fmla="*/ 7 w 22"/>
                  <a:gd name="T11" fmla="*/ 20 h 22"/>
                  <a:gd name="T12" fmla="*/ 1 w 22"/>
                  <a:gd name="T13" fmla="*/ 17 h 22"/>
                  <a:gd name="T14" fmla="*/ 1 w 22"/>
                  <a:gd name="T15" fmla="*/ 20 h 22"/>
                  <a:gd name="T16" fmla="*/ 3 w 22"/>
                  <a:gd name="T17" fmla="*/ 21 h 22"/>
                  <a:gd name="T18" fmla="*/ 4 w 22"/>
                  <a:gd name="T19" fmla="*/ 22 h 22"/>
                  <a:gd name="T20" fmla="*/ 6 w 22"/>
                  <a:gd name="T21" fmla="*/ 22 h 22"/>
                  <a:gd name="T22" fmla="*/ 0 w 22"/>
                  <a:gd name="T23" fmla="*/ 20 h 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"/>
                  <a:gd name="T37" fmla="*/ 0 h 22"/>
                  <a:gd name="T38" fmla="*/ 22 w 22"/>
                  <a:gd name="T39" fmla="*/ 22 h 2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" h="22">
                    <a:moveTo>
                      <a:pt x="0" y="20"/>
                    </a:moveTo>
                    <a:lnTo>
                      <a:pt x="6" y="22"/>
                    </a:lnTo>
                    <a:lnTo>
                      <a:pt x="22" y="5"/>
                    </a:lnTo>
                    <a:lnTo>
                      <a:pt x="17" y="0"/>
                    </a:lnTo>
                    <a:lnTo>
                      <a:pt x="1" y="17"/>
                    </a:lnTo>
                    <a:lnTo>
                      <a:pt x="7" y="20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3" y="21"/>
                    </a:lnTo>
                    <a:lnTo>
                      <a:pt x="4" y="22"/>
                    </a:lnTo>
                    <a:lnTo>
                      <a:pt x="6" y="22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743" name="Freeform 631"/>
              <p:cNvSpPr>
                <a:spLocks/>
              </p:cNvSpPr>
              <p:nvPr/>
            </p:nvSpPr>
            <p:spPr bwMode="auto">
              <a:xfrm>
                <a:off x="3524" y="2214"/>
                <a:ext cx="11" cy="20"/>
              </a:xfrm>
              <a:custGeom>
                <a:avLst/>
                <a:gdLst>
                  <a:gd name="T0" fmla="*/ 4 w 11"/>
                  <a:gd name="T1" fmla="*/ 0 h 20"/>
                  <a:gd name="T2" fmla="*/ 0 w 11"/>
                  <a:gd name="T3" fmla="*/ 4 h 20"/>
                  <a:gd name="T4" fmla="*/ 4 w 11"/>
                  <a:gd name="T5" fmla="*/ 20 h 20"/>
                  <a:gd name="T6" fmla="*/ 11 w 11"/>
                  <a:gd name="T7" fmla="*/ 20 h 20"/>
                  <a:gd name="T8" fmla="*/ 8 w 11"/>
                  <a:gd name="T9" fmla="*/ 4 h 20"/>
                  <a:gd name="T10" fmla="*/ 4 w 11"/>
                  <a:gd name="T11" fmla="*/ 7 h 20"/>
                  <a:gd name="T12" fmla="*/ 8 w 11"/>
                  <a:gd name="T13" fmla="*/ 4 h 20"/>
                  <a:gd name="T14" fmla="*/ 7 w 11"/>
                  <a:gd name="T15" fmla="*/ 1 h 20"/>
                  <a:gd name="T16" fmla="*/ 4 w 11"/>
                  <a:gd name="T17" fmla="*/ 0 h 20"/>
                  <a:gd name="T18" fmla="*/ 2 w 11"/>
                  <a:gd name="T19" fmla="*/ 1 h 20"/>
                  <a:gd name="T20" fmla="*/ 0 w 11"/>
                  <a:gd name="T21" fmla="*/ 4 h 20"/>
                  <a:gd name="T22" fmla="*/ 4 w 11"/>
                  <a:gd name="T23" fmla="*/ 0 h 2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"/>
                  <a:gd name="T37" fmla="*/ 0 h 20"/>
                  <a:gd name="T38" fmla="*/ 11 w 11"/>
                  <a:gd name="T39" fmla="*/ 20 h 2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" h="20">
                    <a:moveTo>
                      <a:pt x="4" y="0"/>
                    </a:moveTo>
                    <a:lnTo>
                      <a:pt x="0" y="4"/>
                    </a:lnTo>
                    <a:lnTo>
                      <a:pt x="4" y="20"/>
                    </a:lnTo>
                    <a:lnTo>
                      <a:pt x="11" y="20"/>
                    </a:lnTo>
                    <a:lnTo>
                      <a:pt x="8" y="4"/>
                    </a:lnTo>
                    <a:lnTo>
                      <a:pt x="4" y="7"/>
                    </a:lnTo>
                    <a:lnTo>
                      <a:pt x="8" y="4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744" name="Freeform 632"/>
              <p:cNvSpPr>
                <a:spLocks/>
              </p:cNvSpPr>
              <p:nvPr/>
            </p:nvSpPr>
            <p:spPr bwMode="auto">
              <a:xfrm>
                <a:off x="3528" y="2213"/>
                <a:ext cx="23" cy="8"/>
              </a:xfrm>
              <a:custGeom>
                <a:avLst/>
                <a:gdLst>
                  <a:gd name="T0" fmla="*/ 22 w 23"/>
                  <a:gd name="T1" fmla="*/ 6 h 8"/>
                  <a:gd name="T2" fmla="*/ 20 w 23"/>
                  <a:gd name="T3" fmla="*/ 0 h 8"/>
                  <a:gd name="T4" fmla="*/ 0 w 23"/>
                  <a:gd name="T5" fmla="*/ 1 h 8"/>
                  <a:gd name="T6" fmla="*/ 0 w 23"/>
                  <a:gd name="T7" fmla="*/ 8 h 8"/>
                  <a:gd name="T8" fmla="*/ 20 w 23"/>
                  <a:gd name="T9" fmla="*/ 7 h 8"/>
                  <a:gd name="T10" fmla="*/ 17 w 23"/>
                  <a:gd name="T11" fmla="*/ 1 h 8"/>
                  <a:gd name="T12" fmla="*/ 20 w 23"/>
                  <a:gd name="T13" fmla="*/ 7 h 8"/>
                  <a:gd name="T14" fmla="*/ 22 w 23"/>
                  <a:gd name="T15" fmla="*/ 6 h 8"/>
                  <a:gd name="T16" fmla="*/ 23 w 23"/>
                  <a:gd name="T17" fmla="*/ 3 h 8"/>
                  <a:gd name="T18" fmla="*/ 22 w 23"/>
                  <a:gd name="T19" fmla="*/ 1 h 8"/>
                  <a:gd name="T20" fmla="*/ 20 w 23"/>
                  <a:gd name="T21" fmla="*/ 0 h 8"/>
                  <a:gd name="T22" fmla="*/ 22 w 23"/>
                  <a:gd name="T23" fmla="*/ 6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3"/>
                  <a:gd name="T37" fmla="*/ 0 h 8"/>
                  <a:gd name="T38" fmla="*/ 23 w 23"/>
                  <a:gd name="T39" fmla="*/ 8 h 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3" h="8">
                    <a:moveTo>
                      <a:pt x="22" y="6"/>
                    </a:moveTo>
                    <a:lnTo>
                      <a:pt x="20" y="0"/>
                    </a:lnTo>
                    <a:lnTo>
                      <a:pt x="0" y="1"/>
                    </a:lnTo>
                    <a:lnTo>
                      <a:pt x="0" y="8"/>
                    </a:lnTo>
                    <a:lnTo>
                      <a:pt x="20" y="7"/>
                    </a:lnTo>
                    <a:lnTo>
                      <a:pt x="17" y="1"/>
                    </a:lnTo>
                    <a:lnTo>
                      <a:pt x="20" y="7"/>
                    </a:lnTo>
                    <a:lnTo>
                      <a:pt x="22" y="6"/>
                    </a:lnTo>
                    <a:lnTo>
                      <a:pt x="23" y="3"/>
                    </a:lnTo>
                    <a:lnTo>
                      <a:pt x="22" y="1"/>
                    </a:lnTo>
                    <a:lnTo>
                      <a:pt x="20" y="0"/>
                    </a:lnTo>
                    <a:lnTo>
                      <a:pt x="22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745" name="Freeform 633"/>
              <p:cNvSpPr>
                <a:spLocks/>
              </p:cNvSpPr>
              <p:nvPr/>
            </p:nvSpPr>
            <p:spPr bwMode="auto">
              <a:xfrm>
                <a:off x="3538" y="2247"/>
                <a:ext cx="21" cy="24"/>
              </a:xfrm>
              <a:custGeom>
                <a:avLst/>
                <a:gdLst>
                  <a:gd name="T0" fmla="*/ 0 w 21"/>
                  <a:gd name="T1" fmla="*/ 0 h 24"/>
                  <a:gd name="T2" fmla="*/ 21 w 21"/>
                  <a:gd name="T3" fmla="*/ 4 h 24"/>
                  <a:gd name="T4" fmla="*/ 7 w 21"/>
                  <a:gd name="T5" fmla="*/ 24 h 24"/>
                  <a:gd name="T6" fmla="*/ 0 w 21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"/>
                  <a:gd name="T13" fmla="*/ 0 h 24"/>
                  <a:gd name="T14" fmla="*/ 21 w 21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" h="24">
                    <a:moveTo>
                      <a:pt x="0" y="0"/>
                    </a:moveTo>
                    <a:lnTo>
                      <a:pt x="21" y="4"/>
                    </a:lnTo>
                    <a:lnTo>
                      <a:pt x="7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70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746" name="Freeform 634"/>
              <p:cNvSpPr>
                <a:spLocks/>
              </p:cNvSpPr>
              <p:nvPr/>
            </p:nvSpPr>
            <p:spPr bwMode="auto">
              <a:xfrm>
                <a:off x="3538" y="2243"/>
                <a:ext cx="24" cy="11"/>
              </a:xfrm>
              <a:custGeom>
                <a:avLst/>
                <a:gdLst>
                  <a:gd name="T0" fmla="*/ 24 w 24"/>
                  <a:gd name="T1" fmla="*/ 10 h 11"/>
                  <a:gd name="T2" fmla="*/ 21 w 24"/>
                  <a:gd name="T3" fmla="*/ 4 h 11"/>
                  <a:gd name="T4" fmla="*/ 0 w 24"/>
                  <a:gd name="T5" fmla="*/ 0 h 11"/>
                  <a:gd name="T6" fmla="*/ 0 w 24"/>
                  <a:gd name="T7" fmla="*/ 8 h 11"/>
                  <a:gd name="T8" fmla="*/ 21 w 24"/>
                  <a:gd name="T9" fmla="*/ 11 h 11"/>
                  <a:gd name="T10" fmla="*/ 17 w 24"/>
                  <a:gd name="T11" fmla="*/ 5 h 11"/>
                  <a:gd name="T12" fmla="*/ 21 w 24"/>
                  <a:gd name="T13" fmla="*/ 11 h 11"/>
                  <a:gd name="T14" fmla="*/ 23 w 24"/>
                  <a:gd name="T15" fmla="*/ 10 h 11"/>
                  <a:gd name="T16" fmla="*/ 24 w 24"/>
                  <a:gd name="T17" fmla="*/ 8 h 11"/>
                  <a:gd name="T18" fmla="*/ 23 w 24"/>
                  <a:gd name="T19" fmla="*/ 5 h 11"/>
                  <a:gd name="T20" fmla="*/ 21 w 24"/>
                  <a:gd name="T21" fmla="*/ 4 h 11"/>
                  <a:gd name="T22" fmla="*/ 24 w 24"/>
                  <a:gd name="T23" fmla="*/ 10 h 1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11"/>
                  <a:gd name="T38" fmla="*/ 24 w 24"/>
                  <a:gd name="T39" fmla="*/ 11 h 1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11">
                    <a:moveTo>
                      <a:pt x="24" y="10"/>
                    </a:moveTo>
                    <a:lnTo>
                      <a:pt x="21" y="4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21" y="11"/>
                    </a:lnTo>
                    <a:lnTo>
                      <a:pt x="17" y="5"/>
                    </a:lnTo>
                    <a:lnTo>
                      <a:pt x="21" y="11"/>
                    </a:lnTo>
                    <a:lnTo>
                      <a:pt x="23" y="10"/>
                    </a:lnTo>
                    <a:lnTo>
                      <a:pt x="24" y="8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747" name="Freeform 635"/>
              <p:cNvSpPr>
                <a:spLocks/>
              </p:cNvSpPr>
              <p:nvPr/>
            </p:nvSpPr>
            <p:spPr bwMode="auto">
              <a:xfrm>
                <a:off x="3542" y="2248"/>
                <a:ext cx="20" cy="28"/>
              </a:xfrm>
              <a:custGeom>
                <a:avLst/>
                <a:gdLst>
                  <a:gd name="T0" fmla="*/ 0 w 20"/>
                  <a:gd name="T1" fmla="*/ 25 h 28"/>
                  <a:gd name="T2" fmla="*/ 7 w 20"/>
                  <a:gd name="T3" fmla="*/ 26 h 28"/>
                  <a:gd name="T4" fmla="*/ 20 w 20"/>
                  <a:gd name="T5" fmla="*/ 5 h 28"/>
                  <a:gd name="T6" fmla="*/ 13 w 20"/>
                  <a:gd name="T7" fmla="*/ 0 h 28"/>
                  <a:gd name="T8" fmla="*/ 0 w 20"/>
                  <a:gd name="T9" fmla="*/ 21 h 28"/>
                  <a:gd name="T10" fmla="*/ 7 w 20"/>
                  <a:gd name="T11" fmla="*/ 22 h 28"/>
                  <a:gd name="T12" fmla="*/ 0 w 20"/>
                  <a:gd name="T13" fmla="*/ 21 h 28"/>
                  <a:gd name="T14" fmla="*/ 0 w 20"/>
                  <a:gd name="T15" fmla="*/ 25 h 28"/>
                  <a:gd name="T16" fmla="*/ 2 w 20"/>
                  <a:gd name="T17" fmla="*/ 27 h 28"/>
                  <a:gd name="T18" fmla="*/ 4 w 20"/>
                  <a:gd name="T19" fmla="*/ 28 h 28"/>
                  <a:gd name="T20" fmla="*/ 7 w 20"/>
                  <a:gd name="T21" fmla="*/ 26 h 28"/>
                  <a:gd name="T22" fmla="*/ 0 w 20"/>
                  <a:gd name="T23" fmla="*/ 25 h 2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"/>
                  <a:gd name="T37" fmla="*/ 0 h 28"/>
                  <a:gd name="T38" fmla="*/ 20 w 20"/>
                  <a:gd name="T39" fmla="*/ 28 h 2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" h="28">
                    <a:moveTo>
                      <a:pt x="0" y="25"/>
                    </a:moveTo>
                    <a:lnTo>
                      <a:pt x="7" y="26"/>
                    </a:lnTo>
                    <a:lnTo>
                      <a:pt x="20" y="5"/>
                    </a:lnTo>
                    <a:lnTo>
                      <a:pt x="13" y="0"/>
                    </a:lnTo>
                    <a:lnTo>
                      <a:pt x="0" y="21"/>
                    </a:lnTo>
                    <a:lnTo>
                      <a:pt x="7" y="22"/>
                    </a:lnTo>
                    <a:lnTo>
                      <a:pt x="0" y="21"/>
                    </a:lnTo>
                    <a:lnTo>
                      <a:pt x="0" y="25"/>
                    </a:lnTo>
                    <a:lnTo>
                      <a:pt x="2" y="27"/>
                    </a:lnTo>
                    <a:lnTo>
                      <a:pt x="4" y="28"/>
                    </a:lnTo>
                    <a:lnTo>
                      <a:pt x="7" y="26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748" name="Freeform 636"/>
              <p:cNvSpPr>
                <a:spLocks/>
              </p:cNvSpPr>
              <p:nvPr/>
            </p:nvSpPr>
            <p:spPr bwMode="auto">
              <a:xfrm>
                <a:off x="3534" y="2243"/>
                <a:ext cx="15" cy="30"/>
              </a:xfrm>
              <a:custGeom>
                <a:avLst/>
                <a:gdLst>
                  <a:gd name="T0" fmla="*/ 4 w 15"/>
                  <a:gd name="T1" fmla="*/ 0 h 30"/>
                  <a:gd name="T2" fmla="*/ 0 w 15"/>
                  <a:gd name="T3" fmla="*/ 5 h 30"/>
                  <a:gd name="T4" fmla="*/ 8 w 15"/>
                  <a:gd name="T5" fmla="*/ 30 h 30"/>
                  <a:gd name="T6" fmla="*/ 15 w 15"/>
                  <a:gd name="T7" fmla="*/ 27 h 30"/>
                  <a:gd name="T8" fmla="*/ 8 w 15"/>
                  <a:gd name="T9" fmla="*/ 3 h 30"/>
                  <a:gd name="T10" fmla="*/ 4 w 15"/>
                  <a:gd name="T11" fmla="*/ 8 h 30"/>
                  <a:gd name="T12" fmla="*/ 8 w 15"/>
                  <a:gd name="T13" fmla="*/ 3 h 30"/>
                  <a:gd name="T14" fmla="*/ 6 w 15"/>
                  <a:gd name="T15" fmla="*/ 0 h 30"/>
                  <a:gd name="T16" fmla="*/ 3 w 15"/>
                  <a:gd name="T17" fmla="*/ 0 h 30"/>
                  <a:gd name="T18" fmla="*/ 0 w 15"/>
                  <a:gd name="T19" fmla="*/ 1 h 30"/>
                  <a:gd name="T20" fmla="*/ 0 w 15"/>
                  <a:gd name="T21" fmla="*/ 5 h 30"/>
                  <a:gd name="T22" fmla="*/ 4 w 15"/>
                  <a:gd name="T23" fmla="*/ 0 h 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5"/>
                  <a:gd name="T37" fmla="*/ 0 h 30"/>
                  <a:gd name="T38" fmla="*/ 15 w 15"/>
                  <a:gd name="T39" fmla="*/ 30 h 3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5" h="30">
                    <a:moveTo>
                      <a:pt x="4" y="0"/>
                    </a:moveTo>
                    <a:lnTo>
                      <a:pt x="0" y="5"/>
                    </a:lnTo>
                    <a:lnTo>
                      <a:pt x="8" y="30"/>
                    </a:lnTo>
                    <a:lnTo>
                      <a:pt x="15" y="27"/>
                    </a:lnTo>
                    <a:lnTo>
                      <a:pt x="8" y="3"/>
                    </a:lnTo>
                    <a:lnTo>
                      <a:pt x="4" y="8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749" name="Freeform 637"/>
              <p:cNvSpPr>
                <a:spLocks/>
              </p:cNvSpPr>
              <p:nvPr/>
            </p:nvSpPr>
            <p:spPr bwMode="auto">
              <a:xfrm>
                <a:off x="3545" y="2288"/>
                <a:ext cx="16" cy="24"/>
              </a:xfrm>
              <a:custGeom>
                <a:avLst/>
                <a:gdLst>
                  <a:gd name="T0" fmla="*/ 0 w 16"/>
                  <a:gd name="T1" fmla="*/ 0 h 24"/>
                  <a:gd name="T2" fmla="*/ 16 w 16"/>
                  <a:gd name="T3" fmla="*/ 11 h 24"/>
                  <a:gd name="T4" fmla="*/ 0 w 16"/>
                  <a:gd name="T5" fmla="*/ 24 h 24"/>
                  <a:gd name="T6" fmla="*/ 0 w 16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24"/>
                  <a:gd name="T14" fmla="*/ 16 w 16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24">
                    <a:moveTo>
                      <a:pt x="0" y="0"/>
                    </a:moveTo>
                    <a:lnTo>
                      <a:pt x="16" y="11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70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750" name="Freeform 638"/>
              <p:cNvSpPr>
                <a:spLocks/>
              </p:cNvSpPr>
              <p:nvPr/>
            </p:nvSpPr>
            <p:spPr bwMode="auto">
              <a:xfrm>
                <a:off x="3543" y="2285"/>
                <a:ext cx="23" cy="18"/>
              </a:xfrm>
              <a:custGeom>
                <a:avLst/>
                <a:gdLst>
                  <a:gd name="T0" fmla="*/ 20 w 23"/>
                  <a:gd name="T1" fmla="*/ 18 h 18"/>
                  <a:gd name="T2" fmla="*/ 20 w 23"/>
                  <a:gd name="T3" fmla="*/ 11 h 18"/>
                  <a:gd name="T4" fmla="*/ 5 w 23"/>
                  <a:gd name="T5" fmla="*/ 0 h 18"/>
                  <a:gd name="T6" fmla="*/ 0 w 23"/>
                  <a:gd name="T7" fmla="*/ 7 h 18"/>
                  <a:gd name="T8" fmla="*/ 16 w 23"/>
                  <a:gd name="T9" fmla="*/ 18 h 18"/>
                  <a:gd name="T10" fmla="*/ 16 w 23"/>
                  <a:gd name="T11" fmla="*/ 11 h 18"/>
                  <a:gd name="T12" fmla="*/ 16 w 23"/>
                  <a:gd name="T13" fmla="*/ 18 h 18"/>
                  <a:gd name="T14" fmla="*/ 19 w 23"/>
                  <a:gd name="T15" fmla="*/ 18 h 18"/>
                  <a:gd name="T16" fmla="*/ 22 w 23"/>
                  <a:gd name="T17" fmla="*/ 16 h 18"/>
                  <a:gd name="T18" fmla="*/ 23 w 23"/>
                  <a:gd name="T19" fmla="*/ 13 h 18"/>
                  <a:gd name="T20" fmla="*/ 20 w 23"/>
                  <a:gd name="T21" fmla="*/ 11 h 18"/>
                  <a:gd name="T22" fmla="*/ 20 w 23"/>
                  <a:gd name="T23" fmla="*/ 18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3"/>
                  <a:gd name="T37" fmla="*/ 0 h 18"/>
                  <a:gd name="T38" fmla="*/ 23 w 23"/>
                  <a:gd name="T39" fmla="*/ 18 h 1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3" h="18">
                    <a:moveTo>
                      <a:pt x="20" y="18"/>
                    </a:moveTo>
                    <a:lnTo>
                      <a:pt x="20" y="11"/>
                    </a:lnTo>
                    <a:lnTo>
                      <a:pt x="5" y="0"/>
                    </a:lnTo>
                    <a:lnTo>
                      <a:pt x="0" y="7"/>
                    </a:lnTo>
                    <a:lnTo>
                      <a:pt x="16" y="18"/>
                    </a:lnTo>
                    <a:lnTo>
                      <a:pt x="16" y="11"/>
                    </a:lnTo>
                    <a:lnTo>
                      <a:pt x="16" y="18"/>
                    </a:lnTo>
                    <a:lnTo>
                      <a:pt x="19" y="18"/>
                    </a:lnTo>
                    <a:lnTo>
                      <a:pt x="22" y="16"/>
                    </a:lnTo>
                    <a:lnTo>
                      <a:pt x="23" y="13"/>
                    </a:lnTo>
                    <a:lnTo>
                      <a:pt x="20" y="11"/>
                    </a:lnTo>
                    <a:lnTo>
                      <a:pt x="2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751" name="Freeform 639"/>
              <p:cNvSpPr>
                <a:spLocks/>
              </p:cNvSpPr>
              <p:nvPr/>
            </p:nvSpPr>
            <p:spPr bwMode="auto">
              <a:xfrm>
                <a:off x="3540" y="2296"/>
                <a:ext cx="23" cy="19"/>
              </a:xfrm>
              <a:custGeom>
                <a:avLst/>
                <a:gdLst>
                  <a:gd name="T0" fmla="*/ 0 w 23"/>
                  <a:gd name="T1" fmla="*/ 16 h 19"/>
                  <a:gd name="T2" fmla="*/ 8 w 23"/>
                  <a:gd name="T3" fmla="*/ 19 h 19"/>
                  <a:gd name="T4" fmla="*/ 23 w 23"/>
                  <a:gd name="T5" fmla="*/ 7 h 19"/>
                  <a:gd name="T6" fmla="*/ 19 w 23"/>
                  <a:gd name="T7" fmla="*/ 0 h 19"/>
                  <a:gd name="T8" fmla="*/ 3 w 23"/>
                  <a:gd name="T9" fmla="*/ 12 h 19"/>
                  <a:gd name="T10" fmla="*/ 10 w 23"/>
                  <a:gd name="T11" fmla="*/ 16 h 19"/>
                  <a:gd name="T12" fmla="*/ 3 w 23"/>
                  <a:gd name="T13" fmla="*/ 12 h 19"/>
                  <a:gd name="T14" fmla="*/ 0 w 23"/>
                  <a:gd name="T15" fmla="*/ 14 h 19"/>
                  <a:gd name="T16" fmla="*/ 2 w 23"/>
                  <a:gd name="T17" fmla="*/ 17 h 19"/>
                  <a:gd name="T18" fmla="*/ 4 w 23"/>
                  <a:gd name="T19" fmla="*/ 19 h 19"/>
                  <a:gd name="T20" fmla="*/ 8 w 23"/>
                  <a:gd name="T21" fmla="*/ 19 h 19"/>
                  <a:gd name="T22" fmla="*/ 0 w 23"/>
                  <a:gd name="T23" fmla="*/ 16 h 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3"/>
                  <a:gd name="T37" fmla="*/ 0 h 19"/>
                  <a:gd name="T38" fmla="*/ 23 w 23"/>
                  <a:gd name="T39" fmla="*/ 19 h 1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3" h="19">
                    <a:moveTo>
                      <a:pt x="0" y="16"/>
                    </a:moveTo>
                    <a:lnTo>
                      <a:pt x="8" y="19"/>
                    </a:lnTo>
                    <a:lnTo>
                      <a:pt x="23" y="7"/>
                    </a:lnTo>
                    <a:lnTo>
                      <a:pt x="19" y="0"/>
                    </a:lnTo>
                    <a:lnTo>
                      <a:pt x="3" y="12"/>
                    </a:lnTo>
                    <a:lnTo>
                      <a:pt x="10" y="16"/>
                    </a:lnTo>
                    <a:lnTo>
                      <a:pt x="3" y="12"/>
                    </a:lnTo>
                    <a:lnTo>
                      <a:pt x="0" y="14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19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752" name="Freeform 640"/>
              <p:cNvSpPr>
                <a:spLocks/>
              </p:cNvSpPr>
              <p:nvPr/>
            </p:nvSpPr>
            <p:spPr bwMode="auto">
              <a:xfrm>
                <a:off x="3540" y="2284"/>
                <a:ext cx="10" cy="28"/>
              </a:xfrm>
              <a:custGeom>
                <a:avLst/>
                <a:gdLst>
                  <a:gd name="T0" fmla="*/ 8 w 10"/>
                  <a:gd name="T1" fmla="*/ 1 h 28"/>
                  <a:gd name="T2" fmla="*/ 0 w 10"/>
                  <a:gd name="T3" fmla="*/ 4 h 28"/>
                  <a:gd name="T4" fmla="*/ 0 w 10"/>
                  <a:gd name="T5" fmla="*/ 28 h 28"/>
                  <a:gd name="T6" fmla="*/ 10 w 10"/>
                  <a:gd name="T7" fmla="*/ 28 h 28"/>
                  <a:gd name="T8" fmla="*/ 10 w 10"/>
                  <a:gd name="T9" fmla="*/ 4 h 28"/>
                  <a:gd name="T10" fmla="*/ 3 w 10"/>
                  <a:gd name="T11" fmla="*/ 8 h 28"/>
                  <a:gd name="T12" fmla="*/ 10 w 10"/>
                  <a:gd name="T13" fmla="*/ 4 h 28"/>
                  <a:gd name="T14" fmla="*/ 9 w 10"/>
                  <a:gd name="T15" fmla="*/ 1 h 28"/>
                  <a:gd name="T16" fmla="*/ 5 w 10"/>
                  <a:gd name="T17" fmla="*/ 0 h 28"/>
                  <a:gd name="T18" fmla="*/ 2 w 10"/>
                  <a:gd name="T19" fmla="*/ 1 h 28"/>
                  <a:gd name="T20" fmla="*/ 0 w 10"/>
                  <a:gd name="T21" fmla="*/ 4 h 28"/>
                  <a:gd name="T22" fmla="*/ 8 w 10"/>
                  <a:gd name="T23" fmla="*/ 1 h 2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"/>
                  <a:gd name="T37" fmla="*/ 0 h 28"/>
                  <a:gd name="T38" fmla="*/ 10 w 10"/>
                  <a:gd name="T39" fmla="*/ 28 h 2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" h="28">
                    <a:moveTo>
                      <a:pt x="8" y="1"/>
                    </a:moveTo>
                    <a:lnTo>
                      <a:pt x="0" y="4"/>
                    </a:lnTo>
                    <a:lnTo>
                      <a:pt x="0" y="28"/>
                    </a:lnTo>
                    <a:lnTo>
                      <a:pt x="10" y="28"/>
                    </a:lnTo>
                    <a:lnTo>
                      <a:pt x="10" y="4"/>
                    </a:lnTo>
                    <a:lnTo>
                      <a:pt x="3" y="8"/>
                    </a:lnTo>
                    <a:lnTo>
                      <a:pt x="10" y="4"/>
                    </a:lnTo>
                    <a:lnTo>
                      <a:pt x="9" y="1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753" name="Freeform 641"/>
              <p:cNvSpPr>
                <a:spLocks/>
              </p:cNvSpPr>
              <p:nvPr/>
            </p:nvSpPr>
            <p:spPr bwMode="auto">
              <a:xfrm>
                <a:off x="3545" y="2329"/>
                <a:ext cx="15" cy="20"/>
              </a:xfrm>
              <a:custGeom>
                <a:avLst/>
                <a:gdLst>
                  <a:gd name="T0" fmla="*/ 0 w 15"/>
                  <a:gd name="T1" fmla="*/ 0 h 20"/>
                  <a:gd name="T2" fmla="*/ 15 w 15"/>
                  <a:gd name="T3" fmla="*/ 0 h 20"/>
                  <a:gd name="T4" fmla="*/ 3 w 15"/>
                  <a:gd name="T5" fmla="*/ 20 h 20"/>
                  <a:gd name="T6" fmla="*/ 0 w 15"/>
                  <a:gd name="T7" fmla="*/ 0 h 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20"/>
                  <a:gd name="T14" fmla="*/ 15 w 15"/>
                  <a:gd name="T15" fmla="*/ 20 h 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20">
                    <a:moveTo>
                      <a:pt x="0" y="0"/>
                    </a:moveTo>
                    <a:lnTo>
                      <a:pt x="15" y="0"/>
                    </a:lnTo>
                    <a:lnTo>
                      <a:pt x="3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70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754" name="Freeform 642"/>
              <p:cNvSpPr>
                <a:spLocks/>
              </p:cNvSpPr>
              <p:nvPr/>
            </p:nvSpPr>
            <p:spPr bwMode="auto">
              <a:xfrm>
                <a:off x="3545" y="2324"/>
                <a:ext cx="20" cy="10"/>
              </a:xfrm>
              <a:custGeom>
                <a:avLst/>
                <a:gdLst>
                  <a:gd name="T0" fmla="*/ 18 w 20"/>
                  <a:gd name="T1" fmla="*/ 7 h 10"/>
                  <a:gd name="T2" fmla="*/ 15 w 20"/>
                  <a:gd name="T3" fmla="*/ 0 h 10"/>
                  <a:gd name="T4" fmla="*/ 0 w 20"/>
                  <a:gd name="T5" fmla="*/ 0 h 10"/>
                  <a:gd name="T6" fmla="*/ 0 w 20"/>
                  <a:gd name="T7" fmla="*/ 10 h 10"/>
                  <a:gd name="T8" fmla="*/ 15 w 20"/>
                  <a:gd name="T9" fmla="*/ 10 h 10"/>
                  <a:gd name="T10" fmla="*/ 11 w 20"/>
                  <a:gd name="T11" fmla="*/ 2 h 10"/>
                  <a:gd name="T12" fmla="*/ 15 w 20"/>
                  <a:gd name="T13" fmla="*/ 10 h 10"/>
                  <a:gd name="T14" fmla="*/ 18 w 20"/>
                  <a:gd name="T15" fmla="*/ 8 h 10"/>
                  <a:gd name="T16" fmla="*/ 20 w 20"/>
                  <a:gd name="T17" fmla="*/ 5 h 10"/>
                  <a:gd name="T18" fmla="*/ 18 w 20"/>
                  <a:gd name="T19" fmla="*/ 1 h 10"/>
                  <a:gd name="T20" fmla="*/ 15 w 20"/>
                  <a:gd name="T21" fmla="*/ 0 h 10"/>
                  <a:gd name="T22" fmla="*/ 18 w 20"/>
                  <a:gd name="T23" fmla="*/ 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"/>
                  <a:gd name="T37" fmla="*/ 0 h 10"/>
                  <a:gd name="T38" fmla="*/ 20 w 20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" h="10">
                    <a:moveTo>
                      <a:pt x="18" y="7"/>
                    </a:moveTo>
                    <a:lnTo>
                      <a:pt x="15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15" y="10"/>
                    </a:lnTo>
                    <a:lnTo>
                      <a:pt x="11" y="2"/>
                    </a:lnTo>
                    <a:lnTo>
                      <a:pt x="15" y="10"/>
                    </a:lnTo>
                    <a:lnTo>
                      <a:pt x="18" y="8"/>
                    </a:lnTo>
                    <a:lnTo>
                      <a:pt x="20" y="5"/>
                    </a:lnTo>
                    <a:lnTo>
                      <a:pt x="18" y="1"/>
                    </a:lnTo>
                    <a:lnTo>
                      <a:pt x="15" y="0"/>
                    </a:lnTo>
                    <a:lnTo>
                      <a:pt x="18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755" name="Freeform 643"/>
              <p:cNvSpPr>
                <a:spLocks/>
              </p:cNvSpPr>
              <p:nvPr/>
            </p:nvSpPr>
            <p:spPr bwMode="auto">
              <a:xfrm>
                <a:off x="3544" y="2326"/>
                <a:ext cx="19" cy="28"/>
              </a:xfrm>
              <a:custGeom>
                <a:avLst/>
                <a:gdLst>
                  <a:gd name="T0" fmla="*/ 0 w 19"/>
                  <a:gd name="T1" fmla="*/ 23 h 28"/>
                  <a:gd name="T2" fmla="*/ 7 w 19"/>
                  <a:gd name="T3" fmla="*/ 26 h 28"/>
                  <a:gd name="T4" fmla="*/ 19 w 19"/>
                  <a:gd name="T5" fmla="*/ 5 h 28"/>
                  <a:gd name="T6" fmla="*/ 12 w 19"/>
                  <a:gd name="T7" fmla="*/ 0 h 28"/>
                  <a:gd name="T8" fmla="*/ 0 w 19"/>
                  <a:gd name="T9" fmla="*/ 21 h 28"/>
                  <a:gd name="T10" fmla="*/ 7 w 19"/>
                  <a:gd name="T11" fmla="*/ 23 h 28"/>
                  <a:gd name="T12" fmla="*/ 0 w 19"/>
                  <a:gd name="T13" fmla="*/ 21 h 28"/>
                  <a:gd name="T14" fmla="*/ 0 w 19"/>
                  <a:gd name="T15" fmla="*/ 25 h 28"/>
                  <a:gd name="T16" fmla="*/ 2 w 19"/>
                  <a:gd name="T17" fmla="*/ 27 h 28"/>
                  <a:gd name="T18" fmla="*/ 5 w 19"/>
                  <a:gd name="T19" fmla="*/ 28 h 28"/>
                  <a:gd name="T20" fmla="*/ 7 w 19"/>
                  <a:gd name="T21" fmla="*/ 26 h 28"/>
                  <a:gd name="T22" fmla="*/ 0 w 19"/>
                  <a:gd name="T23" fmla="*/ 23 h 2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"/>
                  <a:gd name="T37" fmla="*/ 0 h 28"/>
                  <a:gd name="T38" fmla="*/ 19 w 19"/>
                  <a:gd name="T39" fmla="*/ 28 h 2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" h="28">
                    <a:moveTo>
                      <a:pt x="0" y="23"/>
                    </a:moveTo>
                    <a:lnTo>
                      <a:pt x="7" y="26"/>
                    </a:lnTo>
                    <a:lnTo>
                      <a:pt x="19" y="5"/>
                    </a:lnTo>
                    <a:lnTo>
                      <a:pt x="12" y="0"/>
                    </a:lnTo>
                    <a:lnTo>
                      <a:pt x="0" y="21"/>
                    </a:lnTo>
                    <a:lnTo>
                      <a:pt x="7" y="23"/>
                    </a:lnTo>
                    <a:lnTo>
                      <a:pt x="0" y="21"/>
                    </a:lnTo>
                    <a:lnTo>
                      <a:pt x="0" y="25"/>
                    </a:lnTo>
                    <a:lnTo>
                      <a:pt x="2" y="27"/>
                    </a:lnTo>
                    <a:lnTo>
                      <a:pt x="5" y="28"/>
                    </a:lnTo>
                    <a:lnTo>
                      <a:pt x="7" y="26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756" name="Freeform 644"/>
              <p:cNvSpPr>
                <a:spLocks/>
              </p:cNvSpPr>
              <p:nvPr/>
            </p:nvSpPr>
            <p:spPr bwMode="auto">
              <a:xfrm>
                <a:off x="3542" y="2324"/>
                <a:ext cx="9" cy="25"/>
              </a:xfrm>
              <a:custGeom>
                <a:avLst/>
                <a:gdLst>
                  <a:gd name="T0" fmla="*/ 3 w 9"/>
                  <a:gd name="T1" fmla="*/ 0 h 25"/>
                  <a:gd name="T2" fmla="*/ 0 w 9"/>
                  <a:gd name="T3" fmla="*/ 5 h 25"/>
                  <a:gd name="T4" fmla="*/ 2 w 9"/>
                  <a:gd name="T5" fmla="*/ 25 h 25"/>
                  <a:gd name="T6" fmla="*/ 9 w 9"/>
                  <a:gd name="T7" fmla="*/ 25 h 25"/>
                  <a:gd name="T8" fmla="*/ 7 w 9"/>
                  <a:gd name="T9" fmla="*/ 5 h 25"/>
                  <a:gd name="T10" fmla="*/ 3 w 9"/>
                  <a:gd name="T11" fmla="*/ 10 h 25"/>
                  <a:gd name="T12" fmla="*/ 7 w 9"/>
                  <a:gd name="T13" fmla="*/ 5 h 25"/>
                  <a:gd name="T14" fmla="*/ 6 w 9"/>
                  <a:gd name="T15" fmla="*/ 2 h 25"/>
                  <a:gd name="T16" fmla="*/ 3 w 9"/>
                  <a:gd name="T17" fmla="*/ 1 h 25"/>
                  <a:gd name="T18" fmla="*/ 1 w 9"/>
                  <a:gd name="T19" fmla="*/ 2 h 25"/>
                  <a:gd name="T20" fmla="*/ 0 w 9"/>
                  <a:gd name="T21" fmla="*/ 5 h 25"/>
                  <a:gd name="T22" fmla="*/ 3 w 9"/>
                  <a:gd name="T23" fmla="*/ 0 h 2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"/>
                  <a:gd name="T37" fmla="*/ 0 h 25"/>
                  <a:gd name="T38" fmla="*/ 9 w 9"/>
                  <a:gd name="T39" fmla="*/ 25 h 2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" h="25">
                    <a:moveTo>
                      <a:pt x="3" y="0"/>
                    </a:moveTo>
                    <a:lnTo>
                      <a:pt x="0" y="5"/>
                    </a:lnTo>
                    <a:lnTo>
                      <a:pt x="2" y="25"/>
                    </a:lnTo>
                    <a:lnTo>
                      <a:pt x="9" y="25"/>
                    </a:lnTo>
                    <a:lnTo>
                      <a:pt x="7" y="5"/>
                    </a:lnTo>
                    <a:lnTo>
                      <a:pt x="3" y="10"/>
                    </a:lnTo>
                    <a:lnTo>
                      <a:pt x="7" y="5"/>
                    </a:lnTo>
                    <a:lnTo>
                      <a:pt x="6" y="2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757" name="Freeform 645"/>
              <p:cNvSpPr>
                <a:spLocks/>
              </p:cNvSpPr>
              <p:nvPr/>
            </p:nvSpPr>
            <p:spPr bwMode="auto">
              <a:xfrm>
                <a:off x="3171" y="2575"/>
                <a:ext cx="518" cy="532"/>
              </a:xfrm>
              <a:custGeom>
                <a:avLst/>
                <a:gdLst>
                  <a:gd name="T0" fmla="*/ 467 w 518"/>
                  <a:gd name="T1" fmla="*/ 202 h 532"/>
                  <a:gd name="T2" fmla="*/ 446 w 518"/>
                  <a:gd name="T3" fmla="*/ 160 h 532"/>
                  <a:gd name="T4" fmla="*/ 396 w 518"/>
                  <a:gd name="T5" fmla="*/ 127 h 532"/>
                  <a:gd name="T6" fmla="*/ 371 w 518"/>
                  <a:gd name="T7" fmla="*/ 104 h 532"/>
                  <a:gd name="T8" fmla="*/ 339 w 518"/>
                  <a:gd name="T9" fmla="*/ 102 h 532"/>
                  <a:gd name="T10" fmla="*/ 317 w 518"/>
                  <a:gd name="T11" fmla="*/ 77 h 532"/>
                  <a:gd name="T12" fmla="*/ 277 w 518"/>
                  <a:gd name="T13" fmla="*/ 56 h 532"/>
                  <a:gd name="T14" fmla="*/ 266 w 518"/>
                  <a:gd name="T15" fmla="*/ 99 h 532"/>
                  <a:gd name="T16" fmla="*/ 242 w 518"/>
                  <a:gd name="T17" fmla="*/ 93 h 532"/>
                  <a:gd name="T18" fmla="*/ 242 w 518"/>
                  <a:gd name="T19" fmla="*/ 49 h 532"/>
                  <a:gd name="T20" fmla="*/ 285 w 518"/>
                  <a:gd name="T21" fmla="*/ 39 h 532"/>
                  <a:gd name="T22" fmla="*/ 238 w 518"/>
                  <a:gd name="T23" fmla="*/ 31 h 532"/>
                  <a:gd name="T24" fmla="*/ 199 w 518"/>
                  <a:gd name="T25" fmla="*/ 81 h 532"/>
                  <a:gd name="T26" fmla="*/ 179 w 518"/>
                  <a:gd name="T27" fmla="*/ 111 h 532"/>
                  <a:gd name="T28" fmla="*/ 196 w 518"/>
                  <a:gd name="T29" fmla="*/ 150 h 532"/>
                  <a:gd name="T30" fmla="*/ 161 w 518"/>
                  <a:gd name="T31" fmla="*/ 143 h 532"/>
                  <a:gd name="T32" fmla="*/ 151 w 518"/>
                  <a:gd name="T33" fmla="*/ 100 h 532"/>
                  <a:gd name="T34" fmla="*/ 179 w 518"/>
                  <a:gd name="T35" fmla="*/ 65 h 532"/>
                  <a:gd name="T36" fmla="*/ 222 w 518"/>
                  <a:gd name="T37" fmla="*/ 27 h 532"/>
                  <a:gd name="T38" fmla="*/ 221 w 518"/>
                  <a:gd name="T39" fmla="*/ 0 h 532"/>
                  <a:gd name="T40" fmla="*/ 180 w 518"/>
                  <a:gd name="T41" fmla="*/ 10 h 532"/>
                  <a:gd name="T42" fmla="*/ 138 w 518"/>
                  <a:gd name="T43" fmla="*/ 39 h 532"/>
                  <a:gd name="T44" fmla="*/ 138 w 518"/>
                  <a:gd name="T45" fmla="*/ 79 h 532"/>
                  <a:gd name="T46" fmla="*/ 118 w 518"/>
                  <a:gd name="T47" fmla="*/ 74 h 532"/>
                  <a:gd name="T48" fmla="*/ 95 w 518"/>
                  <a:gd name="T49" fmla="*/ 46 h 532"/>
                  <a:gd name="T50" fmla="*/ 88 w 518"/>
                  <a:gd name="T51" fmla="*/ 91 h 532"/>
                  <a:gd name="T52" fmla="*/ 51 w 518"/>
                  <a:gd name="T53" fmla="*/ 154 h 532"/>
                  <a:gd name="T54" fmla="*/ 47 w 518"/>
                  <a:gd name="T55" fmla="*/ 177 h 532"/>
                  <a:gd name="T56" fmla="*/ 39 w 518"/>
                  <a:gd name="T57" fmla="*/ 201 h 532"/>
                  <a:gd name="T58" fmla="*/ 18 w 518"/>
                  <a:gd name="T59" fmla="*/ 234 h 532"/>
                  <a:gd name="T60" fmla="*/ 28 w 518"/>
                  <a:gd name="T61" fmla="*/ 274 h 532"/>
                  <a:gd name="T62" fmla="*/ 2 w 518"/>
                  <a:gd name="T63" fmla="*/ 304 h 532"/>
                  <a:gd name="T64" fmla="*/ 31 w 518"/>
                  <a:gd name="T65" fmla="*/ 346 h 532"/>
                  <a:gd name="T66" fmla="*/ 58 w 518"/>
                  <a:gd name="T67" fmla="*/ 334 h 532"/>
                  <a:gd name="T68" fmla="*/ 62 w 518"/>
                  <a:gd name="T69" fmla="*/ 376 h 532"/>
                  <a:gd name="T70" fmla="*/ 95 w 518"/>
                  <a:gd name="T71" fmla="*/ 377 h 532"/>
                  <a:gd name="T72" fmla="*/ 155 w 518"/>
                  <a:gd name="T73" fmla="*/ 388 h 532"/>
                  <a:gd name="T74" fmla="*/ 125 w 518"/>
                  <a:gd name="T75" fmla="*/ 403 h 532"/>
                  <a:gd name="T76" fmla="*/ 128 w 518"/>
                  <a:gd name="T77" fmla="*/ 438 h 532"/>
                  <a:gd name="T78" fmla="*/ 169 w 518"/>
                  <a:gd name="T79" fmla="*/ 456 h 532"/>
                  <a:gd name="T80" fmla="*/ 183 w 518"/>
                  <a:gd name="T81" fmla="*/ 490 h 532"/>
                  <a:gd name="T82" fmla="*/ 216 w 518"/>
                  <a:gd name="T83" fmla="*/ 442 h 532"/>
                  <a:gd name="T84" fmla="*/ 251 w 518"/>
                  <a:gd name="T85" fmla="*/ 465 h 532"/>
                  <a:gd name="T86" fmla="*/ 278 w 518"/>
                  <a:gd name="T87" fmla="*/ 489 h 532"/>
                  <a:gd name="T88" fmla="*/ 230 w 518"/>
                  <a:gd name="T89" fmla="*/ 518 h 532"/>
                  <a:gd name="T90" fmla="*/ 255 w 518"/>
                  <a:gd name="T91" fmla="*/ 526 h 532"/>
                  <a:gd name="T92" fmla="*/ 292 w 518"/>
                  <a:gd name="T93" fmla="*/ 504 h 532"/>
                  <a:gd name="T94" fmla="*/ 307 w 518"/>
                  <a:gd name="T95" fmla="*/ 507 h 532"/>
                  <a:gd name="T96" fmla="*/ 339 w 518"/>
                  <a:gd name="T97" fmla="*/ 527 h 532"/>
                  <a:gd name="T98" fmla="*/ 321 w 518"/>
                  <a:gd name="T99" fmla="*/ 488 h 532"/>
                  <a:gd name="T100" fmla="*/ 333 w 518"/>
                  <a:gd name="T101" fmla="*/ 432 h 532"/>
                  <a:gd name="T102" fmla="*/ 369 w 518"/>
                  <a:gd name="T103" fmla="*/ 422 h 532"/>
                  <a:gd name="T104" fmla="*/ 371 w 518"/>
                  <a:gd name="T105" fmla="*/ 456 h 532"/>
                  <a:gd name="T106" fmla="*/ 403 w 518"/>
                  <a:gd name="T107" fmla="*/ 444 h 532"/>
                  <a:gd name="T108" fmla="*/ 407 w 518"/>
                  <a:gd name="T109" fmla="*/ 466 h 532"/>
                  <a:gd name="T110" fmla="*/ 444 w 518"/>
                  <a:gd name="T111" fmla="*/ 445 h 532"/>
                  <a:gd name="T112" fmla="*/ 455 w 518"/>
                  <a:gd name="T113" fmla="*/ 415 h 532"/>
                  <a:gd name="T114" fmla="*/ 456 w 518"/>
                  <a:gd name="T115" fmla="*/ 383 h 532"/>
                  <a:gd name="T116" fmla="*/ 480 w 518"/>
                  <a:gd name="T117" fmla="*/ 317 h 532"/>
                  <a:gd name="T118" fmla="*/ 481 w 518"/>
                  <a:gd name="T119" fmla="*/ 282 h 532"/>
                  <a:gd name="T120" fmla="*/ 500 w 518"/>
                  <a:gd name="T121" fmla="*/ 259 h 53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18"/>
                  <a:gd name="T184" fmla="*/ 0 h 532"/>
                  <a:gd name="T185" fmla="*/ 518 w 518"/>
                  <a:gd name="T186" fmla="*/ 532 h 53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18" h="532">
                    <a:moveTo>
                      <a:pt x="491" y="234"/>
                    </a:moveTo>
                    <a:lnTo>
                      <a:pt x="490" y="228"/>
                    </a:lnTo>
                    <a:lnTo>
                      <a:pt x="488" y="222"/>
                    </a:lnTo>
                    <a:lnTo>
                      <a:pt x="484" y="216"/>
                    </a:lnTo>
                    <a:lnTo>
                      <a:pt x="479" y="211"/>
                    </a:lnTo>
                    <a:lnTo>
                      <a:pt x="473" y="206"/>
                    </a:lnTo>
                    <a:lnTo>
                      <a:pt x="467" y="202"/>
                    </a:lnTo>
                    <a:lnTo>
                      <a:pt x="461" y="201"/>
                    </a:lnTo>
                    <a:lnTo>
                      <a:pt x="455" y="201"/>
                    </a:lnTo>
                    <a:lnTo>
                      <a:pt x="455" y="188"/>
                    </a:lnTo>
                    <a:lnTo>
                      <a:pt x="455" y="177"/>
                    </a:lnTo>
                    <a:lnTo>
                      <a:pt x="453" y="170"/>
                    </a:lnTo>
                    <a:lnTo>
                      <a:pt x="451" y="165"/>
                    </a:lnTo>
                    <a:lnTo>
                      <a:pt x="446" y="160"/>
                    </a:lnTo>
                    <a:lnTo>
                      <a:pt x="440" y="152"/>
                    </a:lnTo>
                    <a:lnTo>
                      <a:pt x="434" y="145"/>
                    </a:lnTo>
                    <a:lnTo>
                      <a:pt x="428" y="142"/>
                    </a:lnTo>
                    <a:lnTo>
                      <a:pt x="413" y="142"/>
                    </a:lnTo>
                    <a:lnTo>
                      <a:pt x="405" y="138"/>
                    </a:lnTo>
                    <a:lnTo>
                      <a:pt x="399" y="133"/>
                    </a:lnTo>
                    <a:lnTo>
                      <a:pt x="396" y="127"/>
                    </a:lnTo>
                    <a:lnTo>
                      <a:pt x="395" y="121"/>
                    </a:lnTo>
                    <a:lnTo>
                      <a:pt x="394" y="115"/>
                    </a:lnTo>
                    <a:lnTo>
                      <a:pt x="392" y="110"/>
                    </a:lnTo>
                    <a:lnTo>
                      <a:pt x="389" y="106"/>
                    </a:lnTo>
                    <a:lnTo>
                      <a:pt x="384" y="104"/>
                    </a:lnTo>
                    <a:lnTo>
                      <a:pt x="378" y="104"/>
                    </a:lnTo>
                    <a:lnTo>
                      <a:pt x="371" y="104"/>
                    </a:lnTo>
                    <a:lnTo>
                      <a:pt x="364" y="105"/>
                    </a:lnTo>
                    <a:lnTo>
                      <a:pt x="357" y="107"/>
                    </a:lnTo>
                    <a:lnTo>
                      <a:pt x="350" y="110"/>
                    </a:lnTo>
                    <a:lnTo>
                      <a:pt x="344" y="111"/>
                    </a:lnTo>
                    <a:lnTo>
                      <a:pt x="339" y="112"/>
                    </a:lnTo>
                    <a:lnTo>
                      <a:pt x="339" y="107"/>
                    </a:lnTo>
                    <a:lnTo>
                      <a:pt x="339" y="102"/>
                    </a:lnTo>
                    <a:lnTo>
                      <a:pt x="339" y="98"/>
                    </a:lnTo>
                    <a:lnTo>
                      <a:pt x="339" y="93"/>
                    </a:lnTo>
                    <a:lnTo>
                      <a:pt x="336" y="87"/>
                    </a:lnTo>
                    <a:lnTo>
                      <a:pt x="331" y="82"/>
                    </a:lnTo>
                    <a:lnTo>
                      <a:pt x="325" y="78"/>
                    </a:lnTo>
                    <a:lnTo>
                      <a:pt x="321" y="77"/>
                    </a:lnTo>
                    <a:lnTo>
                      <a:pt x="317" y="77"/>
                    </a:lnTo>
                    <a:lnTo>
                      <a:pt x="314" y="74"/>
                    </a:lnTo>
                    <a:lnTo>
                      <a:pt x="312" y="68"/>
                    </a:lnTo>
                    <a:lnTo>
                      <a:pt x="308" y="59"/>
                    </a:lnTo>
                    <a:lnTo>
                      <a:pt x="303" y="51"/>
                    </a:lnTo>
                    <a:lnTo>
                      <a:pt x="296" y="52"/>
                    </a:lnTo>
                    <a:lnTo>
                      <a:pt x="288" y="56"/>
                    </a:lnTo>
                    <a:lnTo>
                      <a:pt x="277" y="56"/>
                    </a:lnTo>
                    <a:lnTo>
                      <a:pt x="269" y="57"/>
                    </a:lnTo>
                    <a:lnTo>
                      <a:pt x="267" y="65"/>
                    </a:lnTo>
                    <a:lnTo>
                      <a:pt x="267" y="74"/>
                    </a:lnTo>
                    <a:lnTo>
                      <a:pt x="271" y="85"/>
                    </a:lnTo>
                    <a:lnTo>
                      <a:pt x="271" y="90"/>
                    </a:lnTo>
                    <a:lnTo>
                      <a:pt x="269" y="95"/>
                    </a:lnTo>
                    <a:lnTo>
                      <a:pt x="266" y="99"/>
                    </a:lnTo>
                    <a:lnTo>
                      <a:pt x="260" y="101"/>
                    </a:lnTo>
                    <a:lnTo>
                      <a:pt x="252" y="104"/>
                    </a:lnTo>
                    <a:lnTo>
                      <a:pt x="244" y="105"/>
                    </a:lnTo>
                    <a:lnTo>
                      <a:pt x="235" y="106"/>
                    </a:lnTo>
                    <a:lnTo>
                      <a:pt x="225" y="106"/>
                    </a:lnTo>
                    <a:lnTo>
                      <a:pt x="235" y="100"/>
                    </a:lnTo>
                    <a:lnTo>
                      <a:pt x="242" y="93"/>
                    </a:lnTo>
                    <a:lnTo>
                      <a:pt x="247" y="84"/>
                    </a:lnTo>
                    <a:lnTo>
                      <a:pt x="245" y="78"/>
                    </a:lnTo>
                    <a:lnTo>
                      <a:pt x="240" y="73"/>
                    </a:lnTo>
                    <a:lnTo>
                      <a:pt x="240" y="68"/>
                    </a:lnTo>
                    <a:lnTo>
                      <a:pt x="240" y="62"/>
                    </a:lnTo>
                    <a:lnTo>
                      <a:pt x="241" y="54"/>
                    </a:lnTo>
                    <a:lnTo>
                      <a:pt x="242" y="49"/>
                    </a:lnTo>
                    <a:lnTo>
                      <a:pt x="246" y="45"/>
                    </a:lnTo>
                    <a:lnTo>
                      <a:pt x="250" y="44"/>
                    </a:lnTo>
                    <a:lnTo>
                      <a:pt x="256" y="43"/>
                    </a:lnTo>
                    <a:lnTo>
                      <a:pt x="262" y="41"/>
                    </a:lnTo>
                    <a:lnTo>
                      <a:pt x="269" y="40"/>
                    </a:lnTo>
                    <a:lnTo>
                      <a:pt x="277" y="40"/>
                    </a:lnTo>
                    <a:lnTo>
                      <a:pt x="285" y="39"/>
                    </a:lnTo>
                    <a:lnTo>
                      <a:pt x="283" y="32"/>
                    </a:lnTo>
                    <a:lnTo>
                      <a:pt x="278" y="27"/>
                    </a:lnTo>
                    <a:lnTo>
                      <a:pt x="271" y="26"/>
                    </a:lnTo>
                    <a:lnTo>
                      <a:pt x="263" y="24"/>
                    </a:lnTo>
                    <a:lnTo>
                      <a:pt x="255" y="27"/>
                    </a:lnTo>
                    <a:lnTo>
                      <a:pt x="246" y="28"/>
                    </a:lnTo>
                    <a:lnTo>
                      <a:pt x="238" y="31"/>
                    </a:lnTo>
                    <a:lnTo>
                      <a:pt x="231" y="33"/>
                    </a:lnTo>
                    <a:lnTo>
                      <a:pt x="222" y="39"/>
                    </a:lnTo>
                    <a:lnTo>
                      <a:pt x="214" y="50"/>
                    </a:lnTo>
                    <a:lnTo>
                      <a:pt x="210" y="61"/>
                    </a:lnTo>
                    <a:lnTo>
                      <a:pt x="207" y="71"/>
                    </a:lnTo>
                    <a:lnTo>
                      <a:pt x="205" y="77"/>
                    </a:lnTo>
                    <a:lnTo>
                      <a:pt x="199" y="81"/>
                    </a:lnTo>
                    <a:lnTo>
                      <a:pt x="189" y="82"/>
                    </a:lnTo>
                    <a:lnTo>
                      <a:pt x="177" y="83"/>
                    </a:lnTo>
                    <a:lnTo>
                      <a:pt x="167" y="87"/>
                    </a:lnTo>
                    <a:lnTo>
                      <a:pt x="166" y="95"/>
                    </a:lnTo>
                    <a:lnTo>
                      <a:pt x="169" y="102"/>
                    </a:lnTo>
                    <a:lnTo>
                      <a:pt x="174" y="107"/>
                    </a:lnTo>
                    <a:lnTo>
                      <a:pt x="179" y="111"/>
                    </a:lnTo>
                    <a:lnTo>
                      <a:pt x="181" y="116"/>
                    </a:lnTo>
                    <a:lnTo>
                      <a:pt x="181" y="123"/>
                    </a:lnTo>
                    <a:lnTo>
                      <a:pt x="177" y="131"/>
                    </a:lnTo>
                    <a:lnTo>
                      <a:pt x="173" y="139"/>
                    </a:lnTo>
                    <a:lnTo>
                      <a:pt x="175" y="145"/>
                    </a:lnTo>
                    <a:lnTo>
                      <a:pt x="184" y="150"/>
                    </a:lnTo>
                    <a:lnTo>
                      <a:pt x="196" y="150"/>
                    </a:lnTo>
                    <a:lnTo>
                      <a:pt x="188" y="160"/>
                    </a:lnTo>
                    <a:lnTo>
                      <a:pt x="180" y="163"/>
                    </a:lnTo>
                    <a:lnTo>
                      <a:pt x="174" y="163"/>
                    </a:lnTo>
                    <a:lnTo>
                      <a:pt x="169" y="160"/>
                    </a:lnTo>
                    <a:lnTo>
                      <a:pt x="164" y="155"/>
                    </a:lnTo>
                    <a:lnTo>
                      <a:pt x="162" y="149"/>
                    </a:lnTo>
                    <a:lnTo>
                      <a:pt x="161" y="143"/>
                    </a:lnTo>
                    <a:lnTo>
                      <a:pt x="162" y="139"/>
                    </a:lnTo>
                    <a:lnTo>
                      <a:pt x="166" y="133"/>
                    </a:lnTo>
                    <a:lnTo>
                      <a:pt x="169" y="126"/>
                    </a:lnTo>
                    <a:lnTo>
                      <a:pt x="168" y="120"/>
                    </a:lnTo>
                    <a:lnTo>
                      <a:pt x="160" y="112"/>
                    </a:lnTo>
                    <a:lnTo>
                      <a:pt x="151" y="106"/>
                    </a:lnTo>
                    <a:lnTo>
                      <a:pt x="151" y="100"/>
                    </a:lnTo>
                    <a:lnTo>
                      <a:pt x="155" y="93"/>
                    </a:lnTo>
                    <a:lnTo>
                      <a:pt x="157" y="83"/>
                    </a:lnTo>
                    <a:lnTo>
                      <a:pt x="158" y="72"/>
                    </a:lnTo>
                    <a:lnTo>
                      <a:pt x="162" y="61"/>
                    </a:lnTo>
                    <a:lnTo>
                      <a:pt x="167" y="52"/>
                    </a:lnTo>
                    <a:lnTo>
                      <a:pt x="173" y="48"/>
                    </a:lnTo>
                    <a:lnTo>
                      <a:pt x="179" y="65"/>
                    </a:lnTo>
                    <a:lnTo>
                      <a:pt x="188" y="61"/>
                    </a:lnTo>
                    <a:lnTo>
                      <a:pt x="196" y="45"/>
                    </a:lnTo>
                    <a:lnTo>
                      <a:pt x="200" y="28"/>
                    </a:lnTo>
                    <a:lnTo>
                      <a:pt x="201" y="27"/>
                    </a:lnTo>
                    <a:lnTo>
                      <a:pt x="206" y="26"/>
                    </a:lnTo>
                    <a:lnTo>
                      <a:pt x="213" y="27"/>
                    </a:lnTo>
                    <a:lnTo>
                      <a:pt x="222" y="27"/>
                    </a:lnTo>
                    <a:lnTo>
                      <a:pt x="229" y="26"/>
                    </a:lnTo>
                    <a:lnTo>
                      <a:pt x="236" y="24"/>
                    </a:lnTo>
                    <a:lnTo>
                      <a:pt x="240" y="22"/>
                    </a:lnTo>
                    <a:lnTo>
                      <a:pt x="239" y="16"/>
                    </a:lnTo>
                    <a:lnTo>
                      <a:pt x="233" y="7"/>
                    </a:lnTo>
                    <a:lnTo>
                      <a:pt x="227" y="2"/>
                    </a:lnTo>
                    <a:lnTo>
                      <a:pt x="221" y="0"/>
                    </a:lnTo>
                    <a:lnTo>
                      <a:pt x="216" y="1"/>
                    </a:lnTo>
                    <a:lnTo>
                      <a:pt x="210" y="2"/>
                    </a:lnTo>
                    <a:lnTo>
                      <a:pt x="205" y="5"/>
                    </a:lnTo>
                    <a:lnTo>
                      <a:pt x="200" y="7"/>
                    </a:lnTo>
                    <a:lnTo>
                      <a:pt x="195" y="9"/>
                    </a:lnTo>
                    <a:lnTo>
                      <a:pt x="186" y="9"/>
                    </a:lnTo>
                    <a:lnTo>
                      <a:pt x="180" y="10"/>
                    </a:lnTo>
                    <a:lnTo>
                      <a:pt x="175" y="13"/>
                    </a:lnTo>
                    <a:lnTo>
                      <a:pt x="173" y="18"/>
                    </a:lnTo>
                    <a:lnTo>
                      <a:pt x="169" y="23"/>
                    </a:lnTo>
                    <a:lnTo>
                      <a:pt x="160" y="27"/>
                    </a:lnTo>
                    <a:lnTo>
                      <a:pt x="149" y="29"/>
                    </a:lnTo>
                    <a:lnTo>
                      <a:pt x="140" y="33"/>
                    </a:lnTo>
                    <a:lnTo>
                      <a:pt x="138" y="39"/>
                    </a:lnTo>
                    <a:lnTo>
                      <a:pt x="139" y="46"/>
                    </a:lnTo>
                    <a:lnTo>
                      <a:pt x="139" y="52"/>
                    </a:lnTo>
                    <a:lnTo>
                      <a:pt x="136" y="56"/>
                    </a:lnTo>
                    <a:lnTo>
                      <a:pt x="131" y="60"/>
                    </a:lnTo>
                    <a:lnTo>
                      <a:pt x="131" y="65"/>
                    </a:lnTo>
                    <a:lnTo>
                      <a:pt x="133" y="72"/>
                    </a:lnTo>
                    <a:lnTo>
                      <a:pt x="138" y="79"/>
                    </a:lnTo>
                    <a:lnTo>
                      <a:pt x="140" y="87"/>
                    </a:lnTo>
                    <a:lnTo>
                      <a:pt x="138" y="91"/>
                    </a:lnTo>
                    <a:lnTo>
                      <a:pt x="131" y="96"/>
                    </a:lnTo>
                    <a:lnTo>
                      <a:pt x="123" y="100"/>
                    </a:lnTo>
                    <a:lnTo>
                      <a:pt x="125" y="91"/>
                    </a:lnTo>
                    <a:lnTo>
                      <a:pt x="123" y="82"/>
                    </a:lnTo>
                    <a:lnTo>
                      <a:pt x="118" y="74"/>
                    </a:lnTo>
                    <a:lnTo>
                      <a:pt x="111" y="68"/>
                    </a:lnTo>
                    <a:lnTo>
                      <a:pt x="106" y="62"/>
                    </a:lnTo>
                    <a:lnTo>
                      <a:pt x="107" y="56"/>
                    </a:lnTo>
                    <a:lnTo>
                      <a:pt x="111" y="50"/>
                    </a:lnTo>
                    <a:lnTo>
                      <a:pt x="114" y="44"/>
                    </a:lnTo>
                    <a:lnTo>
                      <a:pt x="103" y="45"/>
                    </a:lnTo>
                    <a:lnTo>
                      <a:pt x="95" y="46"/>
                    </a:lnTo>
                    <a:lnTo>
                      <a:pt x="86" y="50"/>
                    </a:lnTo>
                    <a:lnTo>
                      <a:pt x="80" y="55"/>
                    </a:lnTo>
                    <a:lnTo>
                      <a:pt x="75" y="60"/>
                    </a:lnTo>
                    <a:lnTo>
                      <a:pt x="74" y="66"/>
                    </a:lnTo>
                    <a:lnTo>
                      <a:pt x="75" y="72"/>
                    </a:lnTo>
                    <a:lnTo>
                      <a:pt x="80" y="79"/>
                    </a:lnTo>
                    <a:lnTo>
                      <a:pt x="88" y="91"/>
                    </a:lnTo>
                    <a:lnTo>
                      <a:pt x="88" y="101"/>
                    </a:lnTo>
                    <a:lnTo>
                      <a:pt x="83" y="110"/>
                    </a:lnTo>
                    <a:lnTo>
                      <a:pt x="74" y="116"/>
                    </a:lnTo>
                    <a:lnTo>
                      <a:pt x="67" y="124"/>
                    </a:lnTo>
                    <a:lnTo>
                      <a:pt x="61" y="137"/>
                    </a:lnTo>
                    <a:lnTo>
                      <a:pt x="56" y="148"/>
                    </a:lnTo>
                    <a:lnTo>
                      <a:pt x="51" y="154"/>
                    </a:lnTo>
                    <a:lnTo>
                      <a:pt x="52" y="155"/>
                    </a:lnTo>
                    <a:lnTo>
                      <a:pt x="56" y="156"/>
                    </a:lnTo>
                    <a:lnTo>
                      <a:pt x="60" y="159"/>
                    </a:lnTo>
                    <a:lnTo>
                      <a:pt x="64" y="160"/>
                    </a:lnTo>
                    <a:lnTo>
                      <a:pt x="57" y="166"/>
                    </a:lnTo>
                    <a:lnTo>
                      <a:pt x="52" y="173"/>
                    </a:lnTo>
                    <a:lnTo>
                      <a:pt x="47" y="177"/>
                    </a:lnTo>
                    <a:lnTo>
                      <a:pt x="42" y="179"/>
                    </a:lnTo>
                    <a:lnTo>
                      <a:pt x="46" y="187"/>
                    </a:lnTo>
                    <a:lnTo>
                      <a:pt x="50" y="194"/>
                    </a:lnTo>
                    <a:lnTo>
                      <a:pt x="53" y="202"/>
                    </a:lnTo>
                    <a:lnTo>
                      <a:pt x="57" y="207"/>
                    </a:lnTo>
                    <a:lnTo>
                      <a:pt x="47" y="206"/>
                    </a:lnTo>
                    <a:lnTo>
                      <a:pt x="39" y="201"/>
                    </a:lnTo>
                    <a:lnTo>
                      <a:pt x="35" y="195"/>
                    </a:lnTo>
                    <a:lnTo>
                      <a:pt x="36" y="188"/>
                    </a:lnTo>
                    <a:lnTo>
                      <a:pt x="25" y="188"/>
                    </a:lnTo>
                    <a:lnTo>
                      <a:pt x="18" y="200"/>
                    </a:lnTo>
                    <a:lnTo>
                      <a:pt x="14" y="215"/>
                    </a:lnTo>
                    <a:lnTo>
                      <a:pt x="14" y="227"/>
                    </a:lnTo>
                    <a:lnTo>
                      <a:pt x="18" y="234"/>
                    </a:lnTo>
                    <a:lnTo>
                      <a:pt x="24" y="240"/>
                    </a:lnTo>
                    <a:lnTo>
                      <a:pt x="31" y="245"/>
                    </a:lnTo>
                    <a:lnTo>
                      <a:pt x="39" y="248"/>
                    </a:lnTo>
                    <a:lnTo>
                      <a:pt x="34" y="254"/>
                    </a:lnTo>
                    <a:lnTo>
                      <a:pt x="30" y="261"/>
                    </a:lnTo>
                    <a:lnTo>
                      <a:pt x="29" y="267"/>
                    </a:lnTo>
                    <a:lnTo>
                      <a:pt x="28" y="274"/>
                    </a:lnTo>
                    <a:lnTo>
                      <a:pt x="22" y="277"/>
                    </a:lnTo>
                    <a:lnTo>
                      <a:pt x="16" y="279"/>
                    </a:lnTo>
                    <a:lnTo>
                      <a:pt x="10" y="283"/>
                    </a:lnTo>
                    <a:lnTo>
                      <a:pt x="3" y="288"/>
                    </a:lnTo>
                    <a:lnTo>
                      <a:pt x="1" y="293"/>
                    </a:lnTo>
                    <a:lnTo>
                      <a:pt x="0" y="298"/>
                    </a:lnTo>
                    <a:lnTo>
                      <a:pt x="2" y="304"/>
                    </a:lnTo>
                    <a:lnTo>
                      <a:pt x="8" y="309"/>
                    </a:lnTo>
                    <a:lnTo>
                      <a:pt x="11" y="316"/>
                    </a:lnTo>
                    <a:lnTo>
                      <a:pt x="14" y="323"/>
                    </a:lnTo>
                    <a:lnTo>
                      <a:pt x="19" y="331"/>
                    </a:lnTo>
                    <a:lnTo>
                      <a:pt x="24" y="333"/>
                    </a:lnTo>
                    <a:lnTo>
                      <a:pt x="27" y="340"/>
                    </a:lnTo>
                    <a:lnTo>
                      <a:pt x="31" y="346"/>
                    </a:lnTo>
                    <a:lnTo>
                      <a:pt x="39" y="348"/>
                    </a:lnTo>
                    <a:lnTo>
                      <a:pt x="42" y="338"/>
                    </a:lnTo>
                    <a:lnTo>
                      <a:pt x="46" y="335"/>
                    </a:lnTo>
                    <a:lnTo>
                      <a:pt x="51" y="333"/>
                    </a:lnTo>
                    <a:lnTo>
                      <a:pt x="55" y="329"/>
                    </a:lnTo>
                    <a:lnTo>
                      <a:pt x="60" y="324"/>
                    </a:lnTo>
                    <a:lnTo>
                      <a:pt x="58" y="334"/>
                    </a:lnTo>
                    <a:lnTo>
                      <a:pt x="57" y="342"/>
                    </a:lnTo>
                    <a:lnTo>
                      <a:pt x="58" y="346"/>
                    </a:lnTo>
                    <a:lnTo>
                      <a:pt x="62" y="351"/>
                    </a:lnTo>
                    <a:lnTo>
                      <a:pt x="57" y="359"/>
                    </a:lnTo>
                    <a:lnTo>
                      <a:pt x="55" y="366"/>
                    </a:lnTo>
                    <a:lnTo>
                      <a:pt x="56" y="372"/>
                    </a:lnTo>
                    <a:lnTo>
                      <a:pt x="62" y="376"/>
                    </a:lnTo>
                    <a:lnTo>
                      <a:pt x="68" y="377"/>
                    </a:lnTo>
                    <a:lnTo>
                      <a:pt x="72" y="374"/>
                    </a:lnTo>
                    <a:lnTo>
                      <a:pt x="74" y="370"/>
                    </a:lnTo>
                    <a:lnTo>
                      <a:pt x="74" y="363"/>
                    </a:lnTo>
                    <a:lnTo>
                      <a:pt x="79" y="368"/>
                    </a:lnTo>
                    <a:lnTo>
                      <a:pt x="85" y="372"/>
                    </a:lnTo>
                    <a:lnTo>
                      <a:pt x="95" y="377"/>
                    </a:lnTo>
                    <a:lnTo>
                      <a:pt x="105" y="381"/>
                    </a:lnTo>
                    <a:lnTo>
                      <a:pt x="116" y="383"/>
                    </a:lnTo>
                    <a:lnTo>
                      <a:pt x="128" y="384"/>
                    </a:lnTo>
                    <a:lnTo>
                      <a:pt x="139" y="384"/>
                    </a:lnTo>
                    <a:lnTo>
                      <a:pt x="150" y="381"/>
                    </a:lnTo>
                    <a:lnTo>
                      <a:pt x="153" y="385"/>
                    </a:lnTo>
                    <a:lnTo>
                      <a:pt x="155" y="388"/>
                    </a:lnTo>
                    <a:lnTo>
                      <a:pt x="152" y="390"/>
                    </a:lnTo>
                    <a:lnTo>
                      <a:pt x="149" y="392"/>
                    </a:lnTo>
                    <a:lnTo>
                      <a:pt x="141" y="390"/>
                    </a:lnTo>
                    <a:lnTo>
                      <a:pt x="134" y="390"/>
                    </a:lnTo>
                    <a:lnTo>
                      <a:pt x="128" y="392"/>
                    </a:lnTo>
                    <a:lnTo>
                      <a:pt x="125" y="396"/>
                    </a:lnTo>
                    <a:lnTo>
                      <a:pt x="125" y="403"/>
                    </a:lnTo>
                    <a:lnTo>
                      <a:pt x="128" y="406"/>
                    </a:lnTo>
                    <a:lnTo>
                      <a:pt x="130" y="410"/>
                    </a:lnTo>
                    <a:lnTo>
                      <a:pt x="136" y="412"/>
                    </a:lnTo>
                    <a:lnTo>
                      <a:pt x="130" y="417"/>
                    </a:lnTo>
                    <a:lnTo>
                      <a:pt x="125" y="422"/>
                    </a:lnTo>
                    <a:lnTo>
                      <a:pt x="124" y="428"/>
                    </a:lnTo>
                    <a:lnTo>
                      <a:pt x="128" y="438"/>
                    </a:lnTo>
                    <a:lnTo>
                      <a:pt x="133" y="439"/>
                    </a:lnTo>
                    <a:lnTo>
                      <a:pt x="138" y="442"/>
                    </a:lnTo>
                    <a:lnTo>
                      <a:pt x="145" y="445"/>
                    </a:lnTo>
                    <a:lnTo>
                      <a:pt x="151" y="449"/>
                    </a:lnTo>
                    <a:lnTo>
                      <a:pt x="157" y="451"/>
                    </a:lnTo>
                    <a:lnTo>
                      <a:pt x="164" y="455"/>
                    </a:lnTo>
                    <a:lnTo>
                      <a:pt x="169" y="456"/>
                    </a:lnTo>
                    <a:lnTo>
                      <a:pt x="174" y="457"/>
                    </a:lnTo>
                    <a:lnTo>
                      <a:pt x="162" y="465"/>
                    </a:lnTo>
                    <a:lnTo>
                      <a:pt x="156" y="474"/>
                    </a:lnTo>
                    <a:lnTo>
                      <a:pt x="156" y="485"/>
                    </a:lnTo>
                    <a:lnTo>
                      <a:pt x="163" y="494"/>
                    </a:lnTo>
                    <a:lnTo>
                      <a:pt x="174" y="496"/>
                    </a:lnTo>
                    <a:lnTo>
                      <a:pt x="183" y="490"/>
                    </a:lnTo>
                    <a:lnTo>
                      <a:pt x="186" y="481"/>
                    </a:lnTo>
                    <a:lnTo>
                      <a:pt x="188" y="471"/>
                    </a:lnTo>
                    <a:lnTo>
                      <a:pt x="188" y="461"/>
                    </a:lnTo>
                    <a:lnTo>
                      <a:pt x="191" y="451"/>
                    </a:lnTo>
                    <a:lnTo>
                      <a:pt x="199" y="444"/>
                    </a:lnTo>
                    <a:lnTo>
                      <a:pt x="213" y="444"/>
                    </a:lnTo>
                    <a:lnTo>
                      <a:pt x="216" y="442"/>
                    </a:lnTo>
                    <a:lnTo>
                      <a:pt x="222" y="442"/>
                    </a:lnTo>
                    <a:lnTo>
                      <a:pt x="228" y="448"/>
                    </a:lnTo>
                    <a:lnTo>
                      <a:pt x="230" y="457"/>
                    </a:lnTo>
                    <a:lnTo>
                      <a:pt x="235" y="460"/>
                    </a:lnTo>
                    <a:lnTo>
                      <a:pt x="241" y="462"/>
                    </a:lnTo>
                    <a:lnTo>
                      <a:pt x="246" y="464"/>
                    </a:lnTo>
                    <a:lnTo>
                      <a:pt x="251" y="465"/>
                    </a:lnTo>
                    <a:lnTo>
                      <a:pt x="256" y="456"/>
                    </a:lnTo>
                    <a:lnTo>
                      <a:pt x="266" y="449"/>
                    </a:lnTo>
                    <a:lnTo>
                      <a:pt x="277" y="446"/>
                    </a:lnTo>
                    <a:lnTo>
                      <a:pt x="286" y="454"/>
                    </a:lnTo>
                    <a:lnTo>
                      <a:pt x="291" y="467"/>
                    </a:lnTo>
                    <a:lnTo>
                      <a:pt x="288" y="479"/>
                    </a:lnTo>
                    <a:lnTo>
                      <a:pt x="278" y="489"/>
                    </a:lnTo>
                    <a:lnTo>
                      <a:pt x="263" y="492"/>
                    </a:lnTo>
                    <a:lnTo>
                      <a:pt x="256" y="496"/>
                    </a:lnTo>
                    <a:lnTo>
                      <a:pt x="249" y="501"/>
                    </a:lnTo>
                    <a:lnTo>
                      <a:pt x="244" y="506"/>
                    </a:lnTo>
                    <a:lnTo>
                      <a:pt x="241" y="511"/>
                    </a:lnTo>
                    <a:lnTo>
                      <a:pt x="236" y="515"/>
                    </a:lnTo>
                    <a:lnTo>
                      <a:pt x="230" y="518"/>
                    </a:lnTo>
                    <a:lnTo>
                      <a:pt x="225" y="524"/>
                    </a:lnTo>
                    <a:lnTo>
                      <a:pt x="223" y="529"/>
                    </a:lnTo>
                    <a:lnTo>
                      <a:pt x="229" y="532"/>
                    </a:lnTo>
                    <a:lnTo>
                      <a:pt x="238" y="532"/>
                    </a:lnTo>
                    <a:lnTo>
                      <a:pt x="245" y="532"/>
                    </a:lnTo>
                    <a:lnTo>
                      <a:pt x="251" y="532"/>
                    </a:lnTo>
                    <a:lnTo>
                      <a:pt x="255" y="526"/>
                    </a:lnTo>
                    <a:lnTo>
                      <a:pt x="258" y="520"/>
                    </a:lnTo>
                    <a:lnTo>
                      <a:pt x="262" y="515"/>
                    </a:lnTo>
                    <a:lnTo>
                      <a:pt x="268" y="509"/>
                    </a:lnTo>
                    <a:lnTo>
                      <a:pt x="273" y="505"/>
                    </a:lnTo>
                    <a:lnTo>
                      <a:pt x="279" y="503"/>
                    </a:lnTo>
                    <a:lnTo>
                      <a:pt x="285" y="501"/>
                    </a:lnTo>
                    <a:lnTo>
                      <a:pt x="292" y="504"/>
                    </a:lnTo>
                    <a:lnTo>
                      <a:pt x="289" y="507"/>
                    </a:lnTo>
                    <a:lnTo>
                      <a:pt x="285" y="514"/>
                    </a:lnTo>
                    <a:lnTo>
                      <a:pt x="283" y="520"/>
                    </a:lnTo>
                    <a:lnTo>
                      <a:pt x="281" y="524"/>
                    </a:lnTo>
                    <a:lnTo>
                      <a:pt x="290" y="518"/>
                    </a:lnTo>
                    <a:lnTo>
                      <a:pt x="299" y="512"/>
                    </a:lnTo>
                    <a:lnTo>
                      <a:pt x="307" y="507"/>
                    </a:lnTo>
                    <a:lnTo>
                      <a:pt x="314" y="507"/>
                    </a:lnTo>
                    <a:lnTo>
                      <a:pt x="317" y="510"/>
                    </a:lnTo>
                    <a:lnTo>
                      <a:pt x="321" y="514"/>
                    </a:lnTo>
                    <a:lnTo>
                      <a:pt x="324" y="517"/>
                    </a:lnTo>
                    <a:lnTo>
                      <a:pt x="329" y="522"/>
                    </a:lnTo>
                    <a:lnTo>
                      <a:pt x="334" y="524"/>
                    </a:lnTo>
                    <a:lnTo>
                      <a:pt x="339" y="527"/>
                    </a:lnTo>
                    <a:lnTo>
                      <a:pt x="346" y="526"/>
                    </a:lnTo>
                    <a:lnTo>
                      <a:pt x="353" y="521"/>
                    </a:lnTo>
                    <a:lnTo>
                      <a:pt x="350" y="510"/>
                    </a:lnTo>
                    <a:lnTo>
                      <a:pt x="341" y="501"/>
                    </a:lnTo>
                    <a:lnTo>
                      <a:pt x="331" y="495"/>
                    </a:lnTo>
                    <a:lnTo>
                      <a:pt x="323" y="494"/>
                    </a:lnTo>
                    <a:lnTo>
                      <a:pt x="321" y="488"/>
                    </a:lnTo>
                    <a:lnTo>
                      <a:pt x="319" y="482"/>
                    </a:lnTo>
                    <a:lnTo>
                      <a:pt x="322" y="476"/>
                    </a:lnTo>
                    <a:lnTo>
                      <a:pt x="327" y="470"/>
                    </a:lnTo>
                    <a:lnTo>
                      <a:pt x="323" y="460"/>
                    </a:lnTo>
                    <a:lnTo>
                      <a:pt x="322" y="446"/>
                    </a:lnTo>
                    <a:lnTo>
                      <a:pt x="324" y="435"/>
                    </a:lnTo>
                    <a:lnTo>
                      <a:pt x="333" y="432"/>
                    </a:lnTo>
                    <a:lnTo>
                      <a:pt x="341" y="432"/>
                    </a:lnTo>
                    <a:lnTo>
                      <a:pt x="349" y="431"/>
                    </a:lnTo>
                    <a:lnTo>
                      <a:pt x="353" y="428"/>
                    </a:lnTo>
                    <a:lnTo>
                      <a:pt x="358" y="426"/>
                    </a:lnTo>
                    <a:lnTo>
                      <a:pt x="362" y="423"/>
                    </a:lnTo>
                    <a:lnTo>
                      <a:pt x="366" y="421"/>
                    </a:lnTo>
                    <a:lnTo>
                      <a:pt x="369" y="422"/>
                    </a:lnTo>
                    <a:lnTo>
                      <a:pt x="373" y="424"/>
                    </a:lnTo>
                    <a:lnTo>
                      <a:pt x="364" y="432"/>
                    </a:lnTo>
                    <a:lnTo>
                      <a:pt x="356" y="442"/>
                    </a:lnTo>
                    <a:lnTo>
                      <a:pt x="351" y="451"/>
                    </a:lnTo>
                    <a:lnTo>
                      <a:pt x="355" y="459"/>
                    </a:lnTo>
                    <a:lnTo>
                      <a:pt x="363" y="460"/>
                    </a:lnTo>
                    <a:lnTo>
                      <a:pt x="371" y="456"/>
                    </a:lnTo>
                    <a:lnTo>
                      <a:pt x="377" y="450"/>
                    </a:lnTo>
                    <a:lnTo>
                      <a:pt x="380" y="443"/>
                    </a:lnTo>
                    <a:lnTo>
                      <a:pt x="386" y="437"/>
                    </a:lnTo>
                    <a:lnTo>
                      <a:pt x="396" y="434"/>
                    </a:lnTo>
                    <a:lnTo>
                      <a:pt x="406" y="434"/>
                    </a:lnTo>
                    <a:lnTo>
                      <a:pt x="413" y="440"/>
                    </a:lnTo>
                    <a:lnTo>
                      <a:pt x="403" y="444"/>
                    </a:lnTo>
                    <a:lnTo>
                      <a:pt x="394" y="449"/>
                    </a:lnTo>
                    <a:lnTo>
                      <a:pt x="386" y="456"/>
                    </a:lnTo>
                    <a:lnTo>
                      <a:pt x="383" y="466"/>
                    </a:lnTo>
                    <a:lnTo>
                      <a:pt x="388" y="468"/>
                    </a:lnTo>
                    <a:lnTo>
                      <a:pt x="395" y="467"/>
                    </a:lnTo>
                    <a:lnTo>
                      <a:pt x="402" y="466"/>
                    </a:lnTo>
                    <a:lnTo>
                      <a:pt x="407" y="466"/>
                    </a:lnTo>
                    <a:lnTo>
                      <a:pt x="410" y="464"/>
                    </a:lnTo>
                    <a:lnTo>
                      <a:pt x="412" y="460"/>
                    </a:lnTo>
                    <a:lnTo>
                      <a:pt x="416" y="456"/>
                    </a:lnTo>
                    <a:lnTo>
                      <a:pt x="421" y="453"/>
                    </a:lnTo>
                    <a:lnTo>
                      <a:pt x="427" y="449"/>
                    </a:lnTo>
                    <a:lnTo>
                      <a:pt x="434" y="446"/>
                    </a:lnTo>
                    <a:lnTo>
                      <a:pt x="444" y="445"/>
                    </a:lnTo>
                    <a:lnTo>
                      <a:pt x="453" y="446"/>
                    </a:lnTo>
                    <a:lnTo>
                      <a:pt x="458" y="443"/>
                    </a:lnTo>
                    <a:lnTo>
                      <a:pt x="463" y="437"/>
                    </a:lnTo>
                    <a:lnTo>
                      <a:pt x="466" y="431"/>
                    </a:lnTo>
                    <a:lnTo>
                      <a:pt x="466" y="426"/>
                    </a:lnTo>
                    <a:lnTo>
                      <a:pt x="462" y="421"/>
                    </a:lnTo>
                    <a:lnTo>
                      <a:pt x="455" y="415"/>
                    </a:lnTo>
                    <a:lnTo>
                      <a:pt x="447" y="411"/>
                    </a:lnTo>
                    <a:lnTo>
                      <a:pt x="440" y="409"/>
                    </a:lnTo>
                    <a:lnTo>
                      <a:pt x="442" y="403"/>
                    </a:lnTo>
                    <a:lnTo>
                      <a:pt x="447" y="398"/>
                    </a:lnTo>
                    <a:lnTo>
                      <a:pt x="452" y="393"/>
                    </a:lnTo>
                    <a:lnTo>
                      <a:pt x="457" y="392"/>
                    </a:lnTo>
                    <a:lnTo>
                      <a:pt x="456" y="383"/>
                    </a:lnTo>
                    <a:lnTo>
                      <a:pt x="458" y="374"/>
                    </a:lnTo>
                    <a:lnTo>
                      <a:pt x="463" y="366"/>
                    </a:lnTo>
                    <a:lnTo>
                      <a:pt x="472" y="359"/>
                    </a:lnTo>
                    <a:lnTo>
                      <a:pt x="481" y="349"/>
                    </a:lnTo>
                    <a:lnTo>
                      <a:pt x="486" y="337"/>
                    </a:lnTo>
                    <a:lnTo>
                      <a:pt x="486" y="324"/>
                    </a:lnTo>
                    <a:lnTo>
                      <a:pt x="480" y="317"/>
                    </a:lnTo>
                    <a:lnTo>
                      <a:pt x="472" y="315"/>
                    </a:lnTo>
                    <a:lnTo>
                      <a:pt x="466" y="307"/>
                    </a:lnTo>
                    <a:lnTo>
                      <a:pt x="463" y="298"/>
                    </a:lnTo>
                    <a:lnTo>
                      <a:pt x="464" y="288"/>
                    </a:lnTo>
                    <a:lnTo>
                      <a:pt x="467" y="282"/>
                    </a:lnTo>
                    <a:lnTo>
                      <a:pt x="473" y="278"/>
                    </a:lnTo>
                    <a:lnTo>
                      <a:pt x="481" y="282"/>
                    </a:lnTo>
                    <a:lnTo>
                      <a:pt x="492" y="293"/>
                    </a:lnTo>
                    <a:lnTo>
                      <a:pt x="501" y="288"/>
                    </a:lnTo>
                    <a:lnTo>
                      <a:pt x="511" y="282"/>
                    </a:lnTo>
                    <a:lnTo>
                      <a:pt x="518" y="272"/>
                    </a:lnTo>
                    <a:lnTo>
                      <a:pt x="517" y="261"/>
                    </a:lnTo>
                    <a:lnTo>
                      <a:pt x="508" y="262"/>
                    </a:lnTo>
                    <a:lnTo>
                      <a:pt x="500" y="259"/>
                    </a:lnTo>
                    <a:lnTo>
                      <a:pt x="494" y="250"/>
                    </a:lnTo>
                    <a:lnTo>
                      <a:pt x="491" y="234"/>
                    </a:lnTo>
                    <a:close/>
                  </a:path>
                </a:pathLst>
              </a:custGeom>
              <a:solidFill>
                <a:srgbClr val="9360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758" name="Freeform 646"/>
              <p:cNvSpPr>
                <a:spLocks/>
              </p:cNvSpPr>
              <p:nvPr/>
            </p:nvSpPr>
            <p:spPr bwMode="auto">
              <a:xfrm>
                <a:off x="3622" y="2773"/>
                <a:ext cx="45" cy="36"/>
              </a:xfrm>
              <a:custGeom>
                <a:avLst/>
                <a:gdLst>
                  <a:gd name="T0" fmla="*/ 0 w 45"/>
                  <a:gd name="T1" fmla="*/ 3 h 36"/>
                  <a:gd name="T2" fmla="*/ 4 w 45"/>
                  <a:gd name="T3" fmla="*/ 7 h 36"/>
                  <a:gd name="T4" fmla="*/ 10 w 45"/>
                  <a:gd name="T5" fmla="*/ 7 h 36"/>
                  <a:gd name="T6" fmla="*/ 15 w 45"/>
                  <a:gd name="T7" fmla="*/ 8 h 36"/>
                  <a:gd name="T8" fmla="*/ 20 w 45"/>
                  <a:gd name="T9" fmla="*/ 12 h 36"/>
                  <a:gd name="T10" fmla="*/ 26 w 45"/>
                  <a:gd name="T11" fmla="*/ 15 h 36"/>
                  <a:gd name="T12" fmla="*/ 29 w 45"/>
                  <a:gd name="T13" fmla="*/ 20 h 36"/>
                  <a:gd name="T14" fmla="*/ 33 w 45"/>
                  <a:gd name="T15" fmla="*/ 25 h 36"/>
                  <a:gd name="T16" fmla="*/ 35 w 45"/>
                  <a:gd name="T17" fmla="*/ 31 h 36"/>
                  <a:gd name="T18" fmla="*/ 35 w 45"/>
                  <a:gd name="T19" fmla="*/ 36 h 36"/>
                  <a:gd name="T20" fmla="*/ 45 w 45"/>
                  <a:gd name="T21" fmla="*/ 36 h 36"/>
                  <a:gd name="T22" fmla="*/ 43 w 45"/>
                  <a:gd name="T23" fmla="*/ 29 h 36"/>
                  <a:gd name="T24" fmla="*/ 40 w 45"/>
                  <a:gd name="T25" fmla="*/ 23 h 36"/>
                  <a:gd name="T26" fmla="*/ 37 w 45"/>
                  <a:gd name="T27" fmla="*/ 15 h 36"/>
                  <a:gd name="T28" fmla="*/ 30 w 45"/>
                  <a:gd name="T29" fmla="*/ 11 h 36"/>
                  <a:gd name="T30" fmla="*/ 24 w 45"/>
                  <a:gd name="T31" fmla="*/ 4 h 36"/>
                  <a:gd name="T32" fmla="*/ 17 w 45"/>
                  <a:gd name="T33" fmla="*/ 1 h 36"/>
                  <a:gd name="T34" fmla="*/ 10 w 45"/>
                  <a:gd name="T35" fmla="*/ 0 h 36"/>
                  <a:gd name="T36" fmla="*/ 4 w 45"/>
                  <a:gd name="T37" fmla="*/ 0 h 36"/>
                  <a:gd name="T38" fmla="*/ 7 w 45"/>
                  <a:gd name="T39" fmla="*/ 3 h 36"/>
                  <a:gd name="T40" fmla="*/ 4 w 45"/>
                  <a:gd name="T41" fmla="*/ 0 h 36"/>
                  <a:gd name="T42" fmla="*/ 1 w 45"/>
                  <a:gd name="T43" fmla="*/ 1 h 36"/>
                  <a:gd name="T44" fmla="*/ 0 w 45"/>
                  <a:gd name="T45" fmla="*/ 3 h 36"/>
                  <a:gd name="T46" fmla="*/ 1 w 45"/>
                  <a:gd name="T47" fmla="*/ 6 h 36"/>
                  <a:gd name="T48" fmla="*/ 4 w 45"/>
                  <a:gd name="T49" fmla="*/ 7 h 36"/>
                  <a:gd name="T50" fmla="*/ 0 w 45"/>
                  <a:gd name="T51" fmla="*/ 3 h 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5"/>
                  <a:gd name="T79" fmla="*/ 0 h 36"/>
                  <a:gd name="T80" fmla="*/ 45 w 45"/>
                  <a:gd name="T81" fmla="*/ 36 h 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5" h="36">
                    <a:moveTo>
                      <a:pt x="0" y="3"/>
                    </a:moveTo>
                    <a:lnTo>
                      <a:pt x="4" y="7"/>
                    </a:lnTo>
                    <a:lnTo>
                      <a:pt x="10" y="7"/>
                    </a:lnTo>
                    <a:lnTo>
                      <a:pt x="15" y="8"/>
                    </a:lnTo>
                    <a:lnTo>
                      <a:pt x="20" y="12"/>
                    </a:lnTo>
                    <a:lnTo>
                      <a:pt x="26" y="15"/>
                    </a:lnTo>
                    <a:lnTo>
                      <a:pt x="29" y="20"/>
                    </a:lnTo>
                    <a:lnTo>
                      <a:pt x="33" y="25"/>
                    </a:lnTo>
                    <a:lnTo>
                      <a:pt x="35" y="31"/>
                    </a:lnTo>
                    <a:lnTo>
                      <a:pt x="35" y="36"/>
                    </a:lnTo>
                    <a:lnTo>
                      <a:pt x="45" y="36"/>
                    </a:lnTo>
                    <a:lnTo>
                      <a:pt x="43" y="29"/>
                    </a:lnTo>
                    <a:lnTo>
                      <a:pt x="40" y="23"/>
                    </a:lnTo>
                    <a:lnTo>
                      <a:pt x="37" y="15"/>
                    </a:lnTo>
                    <a:lnTo>
                      <a:pt x="30" y="11"/>
                    </a:lnTo>
                    <a:lnTo>
                      <a:pt x="24" y="4"/>
                    </a:lnTo>
                    <a:lnTo>
                      <a:pt x="17" y="1"/>
                    </a:lnTo>
                    <a:lnTo>
                      <a:pt x="10" y="0"/>
                    </a:lnTo>
                    <a:lnTo>
                      <a:pt x="4" y="0"/>
                    </a:lnTo>
                    <a:lnTo>
                      <a:pt x="7" y="3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4" y="7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759" name="Freeform 647"/>
              <p:cNvSpPr>
                <a:spLocks/>
              </p:cNvSpPr>
              <p:nvPr/>
            </p:nvSpPr>
            <p:spPr bwMode="auto">
              <a:xfrm>
                <a:off x="3620" y="2736"/>
                <a:ext cx="11" cy="40"/>
              </a:xfrm>
              <a:custGeom>
                <a:avLst/>
                <a:gdLst>
                  <a:gd name="T0" fmla="*/ 0 w 11"/>
                  <a:gd name="T1" fmla="*/ 7 h 40"/>
                  <a:gd name="T2" fmla="*/ 0 w 11"/>
                  <a:gd name="T3" fmla="*/ 7 h 40"/>
                  <a:gd name="T4" fmla="*/ 1 w 11"/>
                  <a:gd name="T5" fmla="*/ 10 h 40"/>
                  <a:gd name="T6" fmla="*/ 2 w 11"/>
                  <a:gd name="T7" fmla="*/ 16 h 40"/>
                  <a:gd name="T8" fmla="*/ 1 w 11"/>
                  <a:gd name="T9" fmla="*/ 27 h 40"/>
                  <a:gd name="T10" fmla="*/ 2 w 11"/>
                  <a:gd name="T11" fmla="*/ 40 h 40"/>
                  <a:gd name="T12" fmla="*/ 9 w 11"/>
                  <a:gd name="T13" fmla="*/ 40 h 40"/>
                  <a:gd name="T14" fmla="*/ 11 w 11"/>
                  <a:gd name="T15" fmla="*/ 27 h 40"/>
                  <a:gd name="T16" fmla="*/ 9 w 11"/>
                  <a:gd name="T17" fmla="*/ 16 h 40"/>
                  <a:gd name="T18" fmla="*/ 8 w 11"/>
                  <a:gd name="T19" fmla="*/ 7 h 40"/>
                  <a:gd name="T20" fmla="*/ 4 w 11"/>
                  <a:gd name="T21" fmla="*/ 0 h 40"/>
                  <a:gd name="T22" fmla="*/ 4 w 11"/>
                  <a:gd name="T23" fmla="*/ 0 h 40"/>
                  <a:gd name="T24" fmla="*/ 0 w 11"/>
                  <a:gd name="T25" fmla="*/ 7 h 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40"/>
                  <a:gd name="T41" fmla="*/ 11 w 11"/>
                  <a:gd name="T42" fmla="*/ 40 h 4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40">
                    <a:moveTo>
                      <a:pt x="0" y="7"/>
                    </a:moveTo>
                    <a:lnTo>
                      <a:pt x="0" y="7"/>
                    </a:lnTo>
                    <a:lnTo>
                      <a:pt x="1" y="10"/>
                    </a:lnTo>
                    <a:lnTo>
                      <a:pt x="2" y="16"/>
                    </a:lnTo>
                    <a:lnTo>
                      <a:pt x="1" y="27"/>
                    </a:lnTo>
                    <a:lnTo>
                      <a:pt x="2" y="40"/>
                    </a:lnTo>
                    <a:lnTo>
                      <a:pt x="9" y="40"/>
                    </a:lnTo>
                    <a:lnTo>
                      <a:pt x="11" y="27"/>
                    </a:lnTo>
                    <a:lnTo>
                      <a:pt x="9" y="16"/>
                    </a:lnTo>
                    <a:lnTo>
                      <a:pt x="8" y="7"/>
                    </a:lnTo>
                    <a:lnTo>
                      <a:pt x="4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760" name="Freeform 648"/>
              <p:cNvSpPr>
                <a:spLocks/>
              </p:cNvSpPr>
              <p:nvPr/>
            </p:nvSpPr>
            <p:spPr bwMode="auto">
              <a:xfrm>
                <a:off x="3595" y="2713"/>
                <a:ext cx="29" cy="30"/>
              </a:xfrm>
              <a:custGeom>
                <a:avLst/>
                <a:gdLst>
                  <a:gd name="T0" fmla="*/ 4 w 29"/>
                  <a:gd name="T1" fmla="*/ 7 h 30"/>
                  <a:gd name="T2" fmla="*/ 3 w 29"/>
                  <a:gd name="T3" fmla="*/ 7 h 30"/>
                  <a:gd name="T4" fmla="*/ 7 w 29"/>
                  <a:gd name="T5" fmla="*/ 10 h 30"/>
                  <a:gd name="T6" fmla="*/ 12 w 29"/>
                  <a:gd name="T7" fmla="*/ 17 h 30"/>
                  <a:gd name="T8" fmla="*/ 20 w 29"/>
                  <a:gd name="T9" fmla="*/ 24 h 30"/>
                  <a:gd name="T10" fmla="*/ 25 w 29"/>
                  <a:gd name="T11" fmla="*/ 30 h 30"/>
                  <a:gd name="T12" fmla="*/ 29 w 29"/>
                  <a:gd name="T13" fmla="*/ 23 h 30"/>
                  <a:gd name="T14" fmla="*/ 25 w 29"/>
                  <a:gd name="T15" fmla="*/ 19 h 30"/>
                  <a:gd name="T16" fmla="*/ 20 w 29"/>
                  <a:gd name="T17" fmla="*/ 12 h 30"/>
                  <a:gd name="T18" fmla="*/ 12 w 29"/>
                  <a:gd name="T19" fmla="*/ 5 h 30"/>
                  <a:gd name="T20" fmla="*/ 5 w 29"/>
                  <a:gd name="T21" fmla="*/ 0 h 30"/>
                  <a:gd name="T22" fmla="*/ 4 w 29"/>
                  <a:gd name="T23" fmla="*/ 0 h 30"/>
                  <a:gd name="T24" fmla="*/ 5 w 29"/>
                  <a:gd name="T25" fmla="*/ 0 h 30"/>
                  <a:gd name="T26" fmla="*/ 1 w 29"/>
                  <a:gd name="T27" fmla="*/ 0 h 30"/>
                  <a:gd name="T28" fmla="*/ 0 w 29"/>
                  <a:gd name="T29" fmla="*/ 2 h 30"/>
                  <a:gd name="T30" fmla="*/ 0 w 29"/>
                  <a:gd name="T31" fmla="*/ 5 h 30"/>
                  <a:gd name="T32" fmla="*/ 3 w 29"/>
                  <a:gd name="T33" fmla="*/ 7 h 30"/>
                  <a:gd name="T34" fmla="*/ 4 w 29"/>
                  <a:gd name="T35" fmla="*/ 7 h 3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9"/>
                  <a:gd name="T55" fmla="*/ 0 h 30"/>
                  <a:gd name="T56" fmla="*/ 29 w 29"/>
                  <a:gd name="T57" fmla="*/ 30 h 3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9" h="30">
                    <a:moveTo>
                      <a:pt x="4" y="7"/>
                    </a:moveTo>
                    <a:lnTo>
                      <a:pt x="3" y="7"/>
                    </a:lnTo>
                    <a:lnTo>
                      <a:pt x="7" y="10"/>
                    </a:lnTo>
                    <a:lnTo>
                      <a:pt x="12" y="17"/>
                    </a:lnTo>
                    <a:lnTo>
                      <a:pt x="20" y="24"/>
                    </a:lnTo>
                    <a:lnTo>
                      <a:pt x="25" y="30"/>
                    </a:lnTo>
                    <a:lnTo>
                      <a:pt x="29" y="23"/>
                    </a:lnTo>
                    <a:lnTo>
                      <a:pt x="25" y="19"/>
                    </a:lnTo>
                    <a:lnTo>
                      <a:pt x="20" y="12"/>
                    </a:lnTo>
                    <a:lnTo>
                      <a:pt x="12" y="5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3" y="7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761" name="Freeform 649"/>
              <p:cNvSpPr>
                <a:spLocks/>
              </p:cNvSpPr>
              <p:nvPr/>
            </p:nvSpPr>
            <p:spPr bwMode="auto">
              <a:xfrm>
                <a:off x="3557" y="2677"/>
                <a:ext cx="42" cy="43"/>
              </a:xfrm>
              <a:custGeom>
                <a:avLst/>
                <a:gdLst>
                  <a:gd name="T0" fmla="*/ 0 w 42"/>
                  <a:gd name="T1" fmla="*/ 8 h 43"/>
                  <a:gd name="T2" fmla="*/ 0 w 42"/>
                  <a:gd name="T3" fmla="*/ 8 h 43"/>
                  <a:gd name="T4" fmla="*/ 3 w 42"/>
                  <a:gd name="T5" fmla="*/ 9 h 43"/>
                  <a:gd name="T6" fmla="*/ 4 w 42"/>
                  <a:gd name="T7" fmla="*/ 13 h 43"/>
                  <a:gd name="T8" fmla="*/ 5 w 42"/>
                  <a:gd name="T9" fmla="*/ 19 h 43"/>
                  <a:gd name="T10" fmla="*/ 6 w 42"/>
                  <a:gd name="T11" fmla="*/ 26 h 43"/>
                  <a:gd name="T12" fmla="*/ 9 w 42"/>
                  <a:gd name="T13" fmla="*/ 33 h 43"/>
                  <a:gd name="T14" fmla="*/ 16 w 42"/>
                  <a:gd name="T15" fmla="*/ 40 h 43"/>
                  <a:gd name="T16" fmla="*/ 27 w 42"/>
                  <a:gd name="T17" fmla="*/ 43 h 43"/>
                  <a:gd name="T18" fmla="*/ 42 w 42"/>
                  <a:gd name="T19" fmla="*/ 43 h 43"/>
                  <a:gd name="T20" fmla="*/ 42 w 42"/>
                  <a:gd name="T21" fmla="*/ 36 h 43"/>
                  <a:gd name="T22" fmla="*/ 27 w 42"/>
                  <a:gd name="T23" fmla="*/ 36 h 43"/>
                  <a:gd name="T24" fmla="*/ 21 w 42"/>
                  <a:gd name="T25" fmla="*/ 32 h 43"/>
                  <a:gd name="T26" fmla="*/ 16 w 42"/>
                  <a:gd name="T27" fmla="*/ 29 h 43"/>
                  <a:gd name="T28" fmla="*/ 14 w 42"/>
                  <a:gd name="T29" fmla="*/ 24 h 43"/>
                  <a:gd name="T30" fmla="*/ 13 w 42"/>
                  <a:gd name="T31" fmla="*/ 19 h 43"/>
                  <a:gd name="T32" fmla="*/ 11 w 42"/>
                  <a:gd name="T33" fmla="*/ 13 h 43"/>
                  <a:gd name="T34" fmla="*/ 10 w 42"/>
                  <a:gd name="T35" fmla="*/ 7 h 43"/>
                  <a:gd name="T36" fmla="*/ 5 w 42"/>
                  <a:gd name="T37" fmla="*/ 0 h 43"/>
                  <a:gd name="T38" fmla="*/ 5 w 42"/>
                  <a:gd name="T39" fmla="*/ 0 h 43"/>
                  <a:gd name="T40" fmla="*/ 0 w 42"/>
                  <a:gd name="T41" fmla="*/ 8 h 4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2"/>
                  <a:gd name="T64" fmla="*/ 0 h 43"/>
                  <a:gd name="T65" fmla="*/ 42 w 42"/>
                  <a:gd name="T66" fmla="*/ 43 h 4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2" h="43">
                    <a:moveTo>
                      <a:pt x="0" y="8"/>
                    </a:moveTo>
                    <a:lnTo>
                      <a:pt x="0" y="8"/>
                    </a:lnTo>
                    <a:lnTo>
                      <a:pt x="3" y="9"/>
                    </a:lnTo>
                    <a:lnTo>
                      <a:pt x="4" y="13"/>
                    </a:lnTo>
                    <a:lnTo>
                      <a:pt x="5" y="19"/>
                    </a:lnTo>
                    <a:lnTo>
                      <a:pt x="6" y="26"/>
                    </a:lnTo>
                    <a:lnTo>
                      <a:pt x="9" y="33"/>
                    </a:lnTo>
                    <a:lnTo>
                      <a:pt x="16" y="40"/>
                    </a:lnTo>
                    <a:lnTo>
                      <a:pt x="27" y="43"/>
                    </a:lnTo>
                    <a:lnTo>
                      <a:pt x="42" y="43"/>
                    </a:lnTo>
                    <a:lnTo>
                      <a:pt x="42" y="36"/>
                    </a:lnTo>
                    <a:lnTo>
                      <a:pt x="27" y="36"/>
                    </a:lnTo>
                    <a:lnTo>
                      <a:pt x="21" y="32"/>
                    </a:lnTo>
                    <a:lnTo>
                      <a:pt x="16" y="29"/>
                    </a:lnTo>
                    <a:lnTo>
                      <a:pt x="14" y="24"/>
                    </a:lnTo>
                    <a:lnTo>
                      <a:pt x="13" y="19"/>
                    </a:lnTo>
                    <a:lnTo>
                      <a:pt x="11" y="13"/>
                    </a:lnTo>
                    <a:lnTo>
                      <a:pt x="10" y="7"/>
                    </a:lnTo>
                    <a:lnTo>
                      <a:pt x="5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762" name="Freeform 650"/>
              <p:cNvSpPr>
                <a:spLocks/>
              </p:cNvSpPr>
              <p:nvPr/>
            </p:nvSpPr>
            <p:spPr bwMode="auto">
              <a:xfrm>
                <a:off x="3505" y="2674"/>
                <a:ext cx="57" cy="17"/>
              </a:xfrm>
              <a:custGeom>
                <a:avLst/>
                <a:gdLst>
                  <a:gd name="T0" fmla="*/ 0 w 57"/>
                  <a:gd name="T1" fmla="*/ 13 h 17"/>
                  <a:gd name="T2" fmla="*/ 5 w 57"/>
                  <a:gd name="T3" fmla="*/ 17 h 17"/>
                  <a:gd name="T4" fmla="*/ 10 w 57"/>
                  <a:gd name="T5" fmla="*/ 16 h 17"/>
                  <a:gd name="T6" fmla="*/ 17 w 57"/>
                  <a:gd name="T7" fmla="*/ 14 h 17"/>
                  <a:gd name="T8" fmla="*/ 24 w 57"/>
                  <a:gd name="T9" fmla="*/ 12 h 17"/>
                  <a:gd name="T10" fmla="*/ 32 w 57"/>
                  <a:gd name="T11" fmla="*/ 10 h 17"/>
                  <a:gd name="T12" fmla="*/ 37 w 57"/>
                  <a:gd name="T13" fmla="*/ 8 h 17"/>
                  <a:gd name="T14" fmla="*/ 44 w 57"/>
                  <a:gd name="T15" fmla="*/ 10 h 17"/>
                  <a:gd name="T16" fmla="*/ 50 w 57"/>
                  <a:gd name="T17" fmla="*/ 8 h 17"/>
                  <a:gd name="T18" fmla="*/ 52 w 57"/>
                  <a:gd name="T19" fmla="*/ 11 h 17"/>
                  <a:gd name="T20" fmla="*/ 57 w 57"/>
                  <a:gd name="T21" fmla="*/ 3 h 17"/>
                  <a:gd name="T22" fmla="*/ 50 w 57"/>
                  <a:gd name="T23" fmla="*/ 1 h 17"/>
                  <a:gd name="T24" fmla="*/ 44 w 57"/>
                  <a:gd name="T25" fmla="*/ 0 h 17"/>
                  <a:gd name="T26" fmla="*/ 37 w 57"/>
                  <a:gd name="T27" fmla="*/ 1 h 17"/>
                  <a:gd name="T28" fmla="*/ 29 w 57"/>
                  <a:gd name="T29" fmla="*/ 2 h 17"/>
                  <a:gd name="T30" fmla="*/ 22 w 57"/>
                  <a:gd name="T31" fmla="*/ 5 h 17"/>
                  <a:gd name="T32" fmla="*/ 15 w 57"/>
                  <a:gd name="T33" fmla="*/ 7 h 17"/>
                  <a:gd name="T34" fmla="*/ 10 w 57"/>
                  <a:gd name="T35" fmla="*/ 8 h 17"/>
                  <a:gd name="T36" fmla="*/ 5 w 57"/>
                  <a:gd name="T37" fmla="*/ 10 h 17"/>
                  <a:gd name="T38" fmla="*/ 10 w 57"/>
                  <a:gd name="T39" fmla="*/ 13 h 17"/>
                  <a:gd name="T40" fmla="*/ 5 w 57"/>
                  <a:gd name="T41" fmla="*/ 10 h 17"/>
                  <a:gd name="T42" fmla="*/ 2 w 57"/>
                  <a:gd name="T43" fmla="*/ 11 h 17"/>
                  <a:gd name="T44" fmla="*/ 1 w 57"/>
                  <a:gd name="T45" fmla="*/ 13 h 17"/>
                  <a:gd name="T46" fmla="*/ 2 w 57"/>
                  <a:gd name="T47" fmla="*/ 16 h 17"/>
                  <a:gd name="T48" fmla="*/ 5 w 57"/>
                  <a:gd name="T49" fmla="*/ 17 h 17"/>
                  <a:gd name="T50" fmla="*/ 0 w 57"/>
                  <a:gd name="T51" fmla="*/ 13 h 1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7"/>
                  <a:gd name="T79" fmla="*/ 0 h 17"/>
                  <a:gd name="T80" fmla="*/ 57 w 57"/>
                  <a:gd name="T81" fmla="*/ 17 h 1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7" h="17">
                    <a:moveTo>
                      <a:pt x="0" y="13"/>
                    </a:moveTo>
                    <a:lnTo>
                      <a:pt x="5" y="17"/>
                    </a:lnTo>
                    <a:lnTo>
                      <a:pt x="10" y="16"/>
                    </a:lnTo>
                    <a:lnTo>
                      <a:pt x="17" y="14"/>
                    </a:lnTo>
                    <a:lnTo>
                      <a:pt x="24" y="12"/>
                    </a:lnTo>
                    <a:lnTo>
                      <a:pt x="32" y="10"/>
                    </a:lnTo>
                    <a:lnTo>
                      <a:pt x="37" y="8"/>
                    </a:lnTo>
                    <a:lnTo>
                      <a:pt x="44" y="10"/>
                    </a:lnTo>
                    <a:lnTo>
                      <a:pt x="50" y="8"/>
                    </a:lnTo>
                    <a:lnTo>
                      <a:pt x="52" y="11"/>
                    </a:lnTo>
                    <a:lnTo>
                      <a:pt x="57" y="3"/>
                    </a:lnTo>
                    <a:lnTo>
                      <a:pt x="50" y="1"/>
                    </a:lnTo>
                    <a:lnTo>
                      <a:pt x="44" y="0"/>
                    </a:lnTo>
                    <a:lnTo>
                      <a:pt x="37" y="1"/>
                    </a:lnTo>
                    <a:lnTo>
                      <a:pt x="29" y="2"/>
                    </a:lnTo>
                    <a:lnTo>
                      <a:pt x="22" y="5"/>
                    </a:lnTo>
                    <a:lnTo>
                      <a:pt x="15" y="7"/>
                    </a:lnTo>
                    <a:lnTo>
                      <a:pt x="10" y="8"/>
                    </a:lnTo>
                    <a:lnTo>
                      <a:pt x="5" y="10"/>
                    </a:lnTo>
                    <a:lnTo>
                      <a:pt x="10" y="13"/>
                    </a:lnTo>
                    <a:lnTo>
                      <a:pt x="5" y="10"/>
                    </a:lnTo>
                    <a:lnTo>
                      <a:pt x="2" y="11"/>
                    </a:lnTo>
                    <a:lnTo>
                      <a:pt x="1" y="13"/>
                    </a:lnTo>
                    <a:lnTo>
                      <a:pt x="2" y="16"/>
                    </a:lnTo>
                    <a:lnTo>
                      <a:pt x="5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763" name="Freeform 651"/>
              <p:cNvSpPr>
                <a:spLocks/>
              </p:cNvSpPr>
              <p:nvPr/>
            </p:nvSpPr>
            <p:spPr bwMode="auto">
              <a:xfrm>
                <a:off x="3505" y="2668"/>
                <a:ext cx="10" cy="19"/>
              </a:xfrm>
              <a:custGeom>
                <a:avLst/>
                <a:gdLst>
                  <a:gd name="T0" fmla="*/ 0 w 10"/>
                  <a:gd name="T1" fmla="*/ 0 h 19"/>
                  <a:gd name="T2" fmla="*/ 0 w 10"/>
                  <a:gd name="T3" fmla="*/ 0 h 19"/>
                  <a:gd name="T4" fmla="*/ 0 w 10"/>
                  <a:gd name="T5" fmla="*/ 5 h 19"/>
                  <a:gd name="T6" fmla="*/ 0 w 10"/>
                  <a:gd name="T7" fmla="*/ 9 h 19"/>
                  <a:gd name="T8" fmla="*/ 0 w 10"/>
                  <a:gd name="T9" fmla="*/ 14 h 19"/>
                  <a:gd name="T10" fmla="*/ 0 w 10"/>
                  <a:gd name="T11" fmla="*/ 19 h 19"/>
                  <a:gd name="T12" fmla="*/ 10 w 10"/>
                  <a:gd name="T13" fmla="*/ 19 h 19"/>
                  <a:gd name="T14" fmla="*/ 10 w 10"/>
                  <a:gd name="T15" fmla="*/ 14 h 19"/>
                  <a:gd name="T16" fmla="*/ 10 w 10"/>
                  <a:gd name="T17" fmla="*/ 9 h 19"/>
                  <a:gd name="T18" fmla="*/ 10 w 10"/>
                  <a:gd name="T19" fmla="*/ 5 h 19"/>
                  <a:gd name="T20" fmla="*/ 10 w 10"/>
                  <a:gd name="T21" fmla="*/ 0 h 19"/>
                  <a:gd name="T22" fmla="*/ 10 w 10"/>
                  <a:gd name="T23" fmla="*/ 0 h 19"/>
                  <a:gd name="T24" fmla="*/ 0 w 10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"/>
                  <a:gd name="T40" fmla="*/ 0 h 19"/>
                  <a:gd name="T41" fmla="*/ 10 w 10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" h="19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0" y="19"/>
                    </a:lnTo>
                    <a:lnTo>
                      <a:pt x="10" y="19"/>
                    </a:lnTo>
                    <a:lnTo>
                      <a:pt x="10" y="14"/>
                    </a:lnTo>
                    <a:lnTo>
                      <a:pt x="10" y="9"/>
                    </a:lnTo>
                    <a:lnTo>
                      <a:pt x="10" y="5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764" name="Freeform 652"/>
              <p:cNvSpPr>
                <a:spLocks/>
              </p:cNvSpPr>
              <p:nvPr/>
            </p:nvSpPr>
            <p:spPr bwMode="auto">
              <a:xfrm>
                <a:off x="3492" y="2647"/>
                <a:ext cx="23" cy="21"/>
              </a:xfrm>
              <a:custGeom>
                <a:avLst/>
                <a:gdLst>
                  <a:gd name="T0" fmla="*/ 0 w 23"/>
                  <a:gd name="T1" fmla="*/ 10 h 21"/>
                  <a:gd name="T2" fmla="*/ 0 w 23"/>
                  <a:gd name="T3" fmla="*/ 10 h 21"/>
                  <a:gd name="T4" fmla="*/ 3 w 23"/>
                  <a:gd name="T5" fmla="*/ 10 h 21"/>
                  <a:gd name="T6" fmla="*/ 8 w 23"/>
                  <a:gd name="T7" fmla="*/ 13 h 21"/>
                  <a:gd name="T8" fmla="*/ 12 w 23"/>
                  <a:gd name="T9" fmla="*/ 17 h 21"/>
                  <a:gd name="T10" fmla="*/ 13 w 23"/>
                  <a:gd name="T11" fmla="*/ 21 h 21"/>
                  <a:gd name="T12" fmla="*/ 23 w 23"/>
                  <a:gd name="T13" fmla="*/ 21 h 21"/>
                  <a:gd name="T14" fmla="*/ 19 w 23"/>
                  <a:gd name="T15" fmla="*/ 12 h 21"/>
                  <a:gd name="T16" fmla="*/ 13 w 23"/>
                  <a:gd name="T17" fmla="*/ 6 h 21"/>
                  <a:gd name="T18" fmla="*/ 6 w 23"/>
                  <a:gd name="T19" fmla="*/ 2 h 21"/>
                  <a:gd name="T20" fmla="*/ 0 w 23"/>
                  <a:gd name="T21" fmla="*/ 0 h 21"/>
                  <a:gd name="T22" fmla="*/ 0 w 23"/>
                  <a:gd name="T23" fmla="*/ 0 h 21"/>
                  <a:gd name="T24" fmla="*/ 0 w 23"/>
                  <a:gd name="T25" fmla="*/ 10 h 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3"/>
                  <a:gd name="T40" fmla="*/ 0 h 21"/>
                  <a:gd name="T41" fmla="*/ 23 w 23"/>
                  <a:gd name="T42" fmla="*/ 21 h 2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3" h="21">
                    <a:moveTo>
                      <a:pt x="0" y="10"/>
                    </a:moveTo>
                    <a:lnTo>
                      <a:pt x="0" y="10"/>
                    </a:lnTo>
                    <a:lnTo>
                      <a:pt x="3" y="10"/>
                    </a:lnTo>
                    <a:lnTo>
                      <a:pt x="8" y="13"/>
                    </a:lnTo>
                    <a:lnTo>
                      <a:pt x="12" y="17"/>
                    </a:lnTo>
                    <a:lnTo>
                      <a:pt x="13" y="21"/>
                    </a:lnTo>
                    <a:lnTo>
                      <a:pt x="23" y="21"/>
                    </a:lnTo>
                    <a:lnTo>
                      <a:pt x="19" y="12"/>
                    </a:lnTo>
                    <a:lnTo>
                      <a:pt x="13" y="6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765" name="Freeform 653"/>
              <p:cNvSpPr>
                <a:spLocks/>
              </p:cNvSpPr>
              <p:nvPr/>
            </p:nvSpPr>
            <p:spPr bwMode="auto">
              <a:xfrm>
                <a:off x="3476" y="2632"/>
                <a:ext cx="16" cy="25"/>
              </a:xfrm>
              <a:custGeom>
                <a:avLst/>
                <a:gdLst>
                  <a:gd name="T0" fmla="*/ 0 w 16"/>
                  <a:gd name="T1" fmla="*/ 3 h 25"/>
                  <a:gd name="T2" fmla="*/ 0 w 16"/>
                  <a:gd name="T3" fmla="*/ 3 h 25"/>
                  <a:gd name="T4" fmla="*/ 3 w 16"/>
                  <a:gd name="T5" fmla="*/ 13 h 25"/>
                  <a:gd name="T6" fmla="*/ 6 w 16"/>
                  <a:gd name="T7" fmla="*/ 19 h 25"/>
                  <a:gd name="T8" fmla="*/ 11 w 16"/>
                  <a:gd name="T9" fmla="*/ 24 h 25"/>
                  <a:gd name="T10" fmla="*/ 16 w 16"/>
                  <a:gd name="T11" fmla="*/ 25 h 25"/>
                  <a:gd name="T12" fmla="*/ 16 w 16"/>
                  <a:gd name="T13" fmla="*/ 15 h 25"/>
                  <a:gd name="T14" fmla="*/ 13 w 16"/>
                  <a:gd name="T15" fmla="*/ 16 h 25"/>
                  <a:gd name="T16" fmla="*/ 13 w 16"/>
                  <a:gd name="T17" fmla="*/ 16 h 25"/>
                  <a:gd name="T18" fmla="*/ 11 w 16"/>
                  <a:gd name="T19" fmla="*/ 10 h 25"/>
                  <a:gd name="T20" fmla="*/ 7 w 16"/>
                  <a:gd name="T21" fmla="*/ 0 h 25"/>
                  <a:gd name="T22" fmla="*/ 7 w 16"/>
                  <a:gd name="T23" fmla="*/ 0 h 25"/>
                  <a:gd name="T24" fmla="*/ 0 w 16"/>
                  <a:gd name="T25" fmla="*/ 3 h 2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25"/>
                  <a:gd name="T41" fmla="*/ 16 w 16"/>
                  <a:gd name="T42" fmla="*/ 25 h 2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25">
                    <a:moveTo>
                      <a:pt x="0" y="3"/>
                    </a:moveTo>
                    <a:lnTo>
                      <a:pt x="0" y="3"/>
                    </a:lnTo>
                    <a:lnTo>
                      <a:pt x="3" y="13"/>
                    </a:lnTo>
                    <a:lnTo>
                      <a:pt x="6" y="19"/>
                    </a:lnTo>
                    <a:lnTo>
                      <a:pt x="11" y="24"/>
                    </a:lnTo>
                    <a:lnTo>
                      <a:pt x="16" y="25"/>
                    </a:lnTo>
                    <a:lnTo>
                      <a:pt x="16" y="15"/>
                    </a:lnTo>
                    <a:lnTo>
                      <a:pt x="13" y="16"/>
                    </a:lnTo>
                    <a:lnTo>
                      <a:pt x="11" y="10"/>
                    </a:ln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766" name="Freeform 654"/>
              <p:cNvSpPr>
                <a:spLocks/>
              </p:cNvSpPr>
              <p:nvPr/>
            </p:nvSpPr>
            <p:spPr bwMode="auto">
              <a:xfrm>
                <a:off x="3448" y="2623"/>
                <a:ext cx="35" cy="12"/>
              </a:xfrm>
              <a:custGeom>
                <a:avLst/>
                <a:gdLst>
                  <a:gd name="T0" fmla="*/ 0 w 35"/>
                  <a:gd name="T1" fmla="*/ 12 h 12"/>
                  <a:gd name="T2" fmla="*/ 0 w 35"/>
                  <a:gd name="T3" fmla="*/ 12 h 12"/>
                  <a:gd name="T4" fmla="*/ 11 w 35"/>
                  <a:gd name="T5" fmla="*/ 12 h 12"/>
                  <a:gd name="T6" fmla="*/ 20 w 35"/>
                  <a:gd name="T7" fmla="*/ 8 h 12"/>
                  <a:gd name="T8" fmla="*/ 25 w 35"/>
                  <a:gd name="T9" fmla="*/ 7 h 12"/>
                  <a:gd name="T10" fmla="*/ 28 w 35"/>
                  <a:gd name="T11" fmla="*/ 12 h 12"/>
                  <a:gd name="T12" fmla="*/ 35 w 35"/>
                  <a:gd name="T13" fmla="*/ 9 h 12"/>
                  <a:gd name="T14" fmla="*/ 28 w 35"/>
                  <a:gd name="T15" fmla="*/ 0 h 12"/>
                  <a:gd name="T16" fmla="*/ 18 w 35"/>
                  <a:gd name="T17" fmla="*/ 1 h 12"/>
                  <a:gd name="T18" fmla="*/ 11 w 35"/>
                  <a:gd name="T19" fmla="*/ 4 h 12"/>
                  <a:gd name="T20" fmla="*/ 0 w 35"/>
                  <a:gd name="T21" fmla="*/ 4 h 12"/>
                  <a:gd name="T22" fmla="*/ 0 w 35"/>
                  <a:gd name="T23" fmla="*/ 4 h 12"/>
                  <a:gd name="T24" fmla="*/ 0 w 35"/>
                  <a:gd name="T25" fmla="*/ 12 h 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5"/>
                  <a:gd name="T40" fmla="*/ 0 h 12"/>
                  <a:gd name="T41" fmla="*/ 35 w 35"/>
                  <a:gd name="T42" fmla="*/ 12 h 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5" h="12">
                    <a:moveTo>
                      <a:pt x="0" y="12"/>
                    </a:moveTo>
                    <a:lnTo>
                      <a:pt x="0" y="12"/>
                    </a:lnTo>
                    <a:lnTo>
                      <a:pt x="11" y="12"/>
                    </a:lnTo>
                    <a:lnTo>
                      <a:pt x="20" y="8"/>
                    </a:lnTo>
                    <a:lnTo>
                      <a:pt x="25" y="7"/>
                    </a:lnTo>
                    <a:lnTo>
                      <a:pt x="28" y="12"/>
                    </a:lnTo>
                    <a:lnTo>
                      <a:pt x="35" y="9"/>
                    </a:lnTo>
                    <a:lnTo>
                      <a:pt x="28" y="0"/>
                    </a:lnTo>
                    <a:lnTo>
                      <a:pt x="18" y="1"/>
                    </a:lnTo>
                    <a:lnTo>
                      <a:pt x="11" y="4"/>
                    </a:lnTo>
                    <a:lnTo>
                      <a:pt x="0" y="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767" name="Freeform 655"/>
              <p:cNvSpPr>
                <a:spLocks/>
              </p:cNvSpPr>
              <p:nvPr/>
            </p:nvSpPr>
            <p:spPr bwMode="auto">
              <a:xfrm>
                <a:off x="3434" y="2627"/>
                <a:ext cx="14" cy="35"/>
              </a:xfrm>
              <a:custGeom>
                <a:avLst/>
                <a:gdLst>
                  <a:gd name="T0" fmla="*/ 11 w 14"/>
                  <a:gd name="T1" fmla="*/ 32 h 35"/>
                  <a:gd name="T2" fmla="*/ 11 w 14"/>
                  <a:gd name="T3" fmla="*/ 32 h 35"/>
                  <a:gd name="T4" fmla="*/ 8 w 14"/>
                  <a:gd name="T5" fmla="*/ 22 h 35"/>
                  <a:gd name="T6" fmla="*/ 8 w 14"/>
                  <a:gd name="T7" fmla="*/ 13 h 35"/>
                  <a:gd name="T8" fmla="*/ 9 w 14"/>
                  <a:gd name="T9" fmla="*/ 9 h 35"/>
                  <a:gd name="T10" fmla="*/ 14 w 14"/>
                  <a:gd name="T11" fmla="*/ 8 h 35"/>
                  <a:gd name="T12" fmla="*/ 14 w 14"/>
                  <a:gd name="T13" fmla="*/ 0 h 35"/>
                  <a:gd name="T14" fmla="*/ 4 w 14"/>
                  <a:gd name="T15" fmla="*/ 2 h 35"/>
                  <a:gd name="T16" fmla="*/ 0 w 14"/>
                  <a:gd name="T17" fmla="*/ 13 h 35"/>
                  <a:gd name="T18" fmla="*/ 0 w 14"/>
                  <a:gd name="T19" fmla="*/ 22 h 35"/>
                  <a:gd name="T20" fmla="*/ 4 w 14"/>
                  <a:gd name="T21" fmla="*/ 35 h 35"/>
                  <a:gd name="T22" fmla="*/ 4 w 14"/>
                  <a:gd name="T23" fmla="*/ 35 h 35"/>
                  <a:gd name="T24" fmla="*/ 11 w 14"/>
                  <a:gd name="T25" fmla="*/ 32 h 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35"/>
                  <a:gd name="T41" fmla="*/ 14 w 14"/>
                  <a:gd name="T42" fmla="*/ 35 h 3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35">
                    <a:moveTo>
                      <a:pt x="11" y="32"/>
                    </a:moveTo>
                    <a:lnTo>
                      <a:pt x="11" y="32"/>
                    </a:lnTo>
                    <a:lnTo>
                      <a:pt x="8" y="22"/>
                    </a:lnTo>
                    <a:lnTo>
                      <a:pt x="8" y="13"/>
                    </a:lnTo>
                    <a:lnTo>
                      <a:pt x="9" y="9"/>
                    </a:lnTo>
                    <a:lnTo>
                      <a:pt x="14" y="8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0" y="13"/>
                    </a:lnTo>
                    <a:lnTo>
                      <a:pt x="0" y="22"/>
                    </a:lnTo>
                    <a:lnTo>
                      <a:pt x="4" y="35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768" name="Freeform 656"/>
              <p:cNvSpPr>
                <a:spLocks/>
              </p:cNvSpPr>
              <p:nvPr/>
            </p:nvSpPr>
            <p:spPr bwMode="auto">
              <a:xfrm>
                <a:off x="3392" y="2659"/>
                <a:ext cx="53" cy="27"/>
              </a:xfrm>
              <a:custGeom>
                <a:avLst/>
                <a:gdLst>
                  <a:gd name="T0" fmla="*/ 3 w 53"/>
                  <a:gd name="T1" fmla="*/ 18 h 27"/>
                  <a:gd name="T2" fmla="*/ 4 w 53"/>
                  <a:gd name="T3" fmla="*/ 27 h 27"/>
                  <a:gd name="T4" fmla="*/ 14 w 53"/>
                  <a:gd name="T5" fmla="*/ 26 h 27"/>
                  <a:gd name="T6" fmla="*/ 23 w 53"/>
                  <a:gd name="T7" fmla="*/ 25 h 27"/>
                  <a:gd name="T8" fmla="*/ 31 w 53"/>
                  <a:gd name="T9" fmla="*/ 23 h 27"/>
                  <a:gd name="T10" fmla="*/ 40 w 53"/>
                  <a:gd name="T11" fmla="*/ 21 h 27"/>
                  <a:gd name="T12" fmla="*/ 47 w 53"/>
                  <a:gd name="T13" fmla="*/ 18 h 27"/>
                  <a:gd name="T14" fmla="*/ 52 w 53"/>
                  <a:gd name="T15" fmla="*/ 12 h 27"/>
                  <a:gd name="T16" fmla="*/ 53 w 53"/>
                  <a:gd name="T17" fmla="*/ 6 h 27"/>
                  <a:gd name="T18" fmla="*/ 53 w 53"/>
                  <a:gd name="T19" fmla="*/ 0 h 27"/>
                  <a:gd name="T20" fmla="*/ 46 w 53"/>
                  <a:gd name="T21" fmla="*/ 3 h 27"/>
                  <a:gd name="T22" fmla="*/ 46 w 53"/>
                  <a:gd name="T23" fmla="*/ 6 h 27"/>
                  <a:gd name="T24" fmla="*/ 45 w 53"/>
                  <a:gd name="T25" fmla="*/ 10 h 27"/>
                  <a:gd name="T26" fmla="*/ 42 w 53"/>
                  <a:gd name="T27" fmla="*/ 11 h 27"/>
                  <a:gd name="T28" fmla="*/ 37 w 53"/>
                  <a:gd name="T29" fmla="*/ 14 h 27"/>
                  <a:gd name="T30" fmla="*/ 31 w 53"/>
                  <a:gd name="T31" fmla="*/ 16 h 27"/>
                  <a:gd name="T32" fmla="*/ 23 w 53"/>
                  <a:gd name="T33" fmla="*/ 17 h 27"/>
                  <a:gd name="T34" fmla="*/ 14 w 53"/>
                  <a:gd name="T35" fmla="*/ 18 h 27"/>
                  <a:gd name="T36" fmla="*/ 4 w 53"/>
                  <a:gd name="T37" fmla="*/ 17 h 27"/>
                  <a:gd name="T38" fmla="*/ 6 w 53"/>
                  <a:gd name="T39" fmla="*/ 26 h 27"/>
                  <a:gd name="T40" fmla="*/ 4 w 53"/>
                  <a:gd name="T41" fmla="*/ 17 h 27"/>
                  <a:gd name="T42" fmla="*/ 1 w 53"/>
                  <a:gd name="T43" fmla="*/ 18 h 27"/>
                  <a:gd name="T44" fmla="*/ 0 w 53"/>
                  <a:gd name="T45" fmla="*/ 22 h 27"/>
                  <a:gd name="T46" fmla="*/ 1 w 53"/>
                  <a:gd name="T47" fmla="*/ 26 h 27"/>
                  <a:gd name="T48" fmla="*/ 4 w 53"/>
                  <a:gd name="T49" fmla="*/ 27 h 27"/>
                  <a:gd name="T50" fmla="*/ 3 w 53"/>
                  <a:gd name="T51" fmla="*/ 18 h 2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3"/>
                  <a:gd name="T79" fmla="*/ 0 h 27"/>
                  <a:gd name="T80" fmla="*/ 53 w 53"/>
                  <a:gd name="T81" fmla="*/ 27 h 2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3" h="27">
                    <a:moveTo>
                      <a:pt x="3" y="18"/>
                    </a:moveTo>
                    <a:lnTo>
                      <a:pt x="4" y="27"/>
                    </a:lnTo>
                    <a:lnTo>
                      <a:pt x="14" y="26"/>
                    </a:lnTo>
                    <a:lnTo>
                      <a:pt x="23" y="25"/>
                    </a:lnTo>
                    <a:lnTo>
                      <a:pt x="31" y="23"/>
                    </a:lnTo>
                    <a:lnTo>
                      <a:pt x="40" y="21"/>
                    </a:lnTo>
                    <a:lnTo>
                      <a:pt x="47" y="18"/>
                    </a:lnTo>
                    <a:lnTo>
                      <a:pt x="52" y="12"/>
                    </a:lnTo>
                    <a:lnTo>
                      <a:pt x="53" y="6"/>
                    </a:lnTo>
                    <a:lnTo>
                      <a:pt x="53" y="0"/>
                    </a:lnTo>
                    <a:lnTo>
                      <a:pt x="46" y="3"/>
                    </a:lnTo>
                    <a:lnTo>
                      <a:pt x="46" y="6"/>
                    </a:lnTo>
                    <a:lnTo>
                      <a:pt x="45" y="10"/>
                    </a:lnTo>
                    <a:lnTo>
                      <a:pt x="42" y="11"/>
                    </a:lnTo>
                    <a:lnTo>
                      <a:pt x="37" y="14"/>
                    </a:lnTo>
                    <a:lnTo>
                      <a:pt x="31" y="16"/>
                    </a:lnTo>
                    <a:lnTo>
                      <a:pt x="23" y="17"/>
                    </a:lnTo>
                    <a:lnTo>
                      <a:pt x="14" y="18"/>
                    </a:lnTo>
                    <a:lnTo>
                      <a:pt x="4" y="17"/>
                    </a:lnTo>
                    <a:lnTo>
                      <a:pt x="6" y="26"/>
                    </a:lnTo>
                    <a:lnTo>
                      <a:pt x="4" y="17"/>
                    </a:lnTo>
                    <a:lnTo>
                      <a:pt x="1" y="18"/>
                    </a:lnTo>
                    <a:lnTo>
                      <a:pt x="0" y="22"/>
                    </a:lnTo>
                    <a:lnTo>
                      <a:pt x="1" y="26"/>
                    </a:lnTo>
                    <a:lnTo>
                      <a:pt x="4" y="27"/>
                    </a:ln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769" name="Freeform 657"/>
              <p:cNvSpPr>
                <a:spLocks/>
              </p:cNvSpPr>
              <p:nvPr/>
            </p:nvSpPr>
            <p:spPr bwMode="auto">
              <a:xfrm>
                <a:off x="3395" y="2649"/>
                <a:ext cx="27" cy="36"/>
              </a:xfrm>
              <a:custGeom>
                <a:avLst/>
                <a:gdLst>
                  <a:gd name="T0" fmla="*/ 18 w 27"/>
                  <a:gd name="T1" fmla="*/ 8 h 36"/>
                  <a:gd name="T2" fmla="*/ 18 w 27"/>
                  <a:gd name="T3" fmla="*/ 7 h 36"/>
                  <a:gd name="T4" fmla="*/ 20 w 27"/>
                  <a:gd name="T5" fmla="*/ 10 h 36"/>
                  <a:gd name="T6" fmla="*/ 15 w 27"/>
                  <a:gd name="T7" fmla="*/ 16 h 36"/>
                  <a:gd name="T8" fmla="*/ 9 w 27"/>
                  <a:gd name="T9" fmla="*/ 22 h 36"/>
                  <a:gd name="T10" fmla="*/ 0 w 27"/>
                  <a:gd name="T11" fmla="*/ 28 h 36"/>
                  <a:gd name="T12" fmla="*/ 3 w 27"/>
                  <a:gd name="T13" fmla="*/ 36 h 36"/>
                  <a:gd name="T14" fmla="*/ 14 w 27"/>
                  <a:gd name="T15" fmla="*/ 30 h 36"/>
                  <a:gd name="T16" fmla="*/ 22 w 27"/>
                  <a:gd name="T17" fmla="*/ 21 h 36"/>
                  <a:gd name="T18" fmla="*/ 27 w 27"/>
                  <a:gd name="T19" fmla="*/ 10 h 36"/>
                  <a:gd name="T20" fmla="*/ 23 w 27"/>
                  <a:gd name="T21" fmla="*/ 2 h 36"/>
                  <a:gd name="T22" fmla="*/ 23 w 27"/>
                  <a:gd name="T23" fmla="*/ 0 h 36"/>
                  <a:gd name="T24" fmla="*/ 18 w 27"/>
                  <a:gd name="T25" fmla="*/ 8 h 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"/>
                  <a:gd name="T40" fmla="*/ 0 h 36"/>
                  <a:gd name="T41" fmla="*/ 27 w 27"/>
                  <a:gd name="T42" fmla="*/ 36 h 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" h="36">
                    <a:moveTo>
                      <a:pt x="18" y="8"/>
                    </a:moveTo>
                    <a:lnTo>
                      <a:pt x="18" y="7"/>
                    </a:lnTo>
                    <a:lnTo>
                      <a:pt x="20" y="10"/>
                    </a:lnTo>
                    <a:lnTo>
                      <a:pt x="15" y="16"/>
                    </a:lnTo>
                    <a:lnTo>
                      <a:pt x="9" y="22"/>
                    </a:lnTo>
                    <a:lnTo>
                      <a:pt x="0" y="28"/>
                    </a:lnTo>
                    <a:lnTo>
                      <a:pt x="3" y="36"/>
                    </a:lnTo>
                    <a:lnTo>
                      <a:pt x="14" y="30"/>
                    </a:lnTo>
                    <a:lnTo>
                      <a:pt x="22" y="21"/>
                    </a:lnTo>
                    <a:lnTo>
                      <a:pt x="27" y="10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18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770" name="Freeform 658"/>
              <p:cNvSpPr>
                <a:spLocks/>
              </p:cNvSpPr>
              <p:nvPr/>
            </p:nvSpPr>
            <p:spPr bwMode="auto">
              <a:xfrm>
                <a:off x="3406" y="2629"/>
                <a:ext cx="12" cy="28"/>
              </a:xfrm>
              <a:custGeom>
                <a:avLst/>
                <a:gdLst>
                  <a:gd name="T0" fmla="*/ 3 w 12"/>
                  <a:gd name="T1" fmla="*/ 0 h 28"/>
                  <a:gd name="T2" fmla="*/ 3 w 12"/>
                  <a:gd name="T3" fmla="*/ 0 h 28"/>
                  <a:gd name="T4" fmla="*/ 1 w 12"/>
                  <a:gd name="T5" fmla="*/ 8 h 28"/>
                  <a:gd name="T6" fmla="*/ 0 w 12"/>
                  <a:gd name="T7" fmla="*/ 14 h 28"/>
                  <a:gd name="T8" fmla="*/ 1 w 12"/>
                  <a:gd name="T9" fmla="*/ 20 h 28"/>
                  <a:gd name="T10" fmla="*/ 7 w 12"/>
                  <a:gd name="T11" fmla="*/ 28 h 28"/>
                  <a:gd name="T12" fmla="*/ 12 w 12"/>
                  <a:gd name="T13" fmla="*/ 20 h 28"/>
                  <a:gd name="T14" fmla="*/ 9 w 12"/>
                  <a:gd name="T15" fmla="*/ 18 h 28"/>
                  <a:gd name="T16" fmla="*/ 10 w 12"/>
                  <a:gd name="T17" fmla="*/ 14 h 28"/>
                  <a:gd name="T18" fmla="*/ 9 w 12"/>
                  <a:gd name="T19" fmla="*/ 8 h 28"/>
                  <a:gd name="T20" fmla="*/ 10 w 12"/>
                  <a:gd name="T21" fmla="*/ 0 h 28"/>
                  <a:gd name="T22" fmla="*/ 10 w 12"/>
                  <a:gd name="T23" fmla="*/ 0 h 28"/>
                  <a:gd name="T24" fmla="*/ 3 w 12"/>
                  <a:gd name="T25" fmla="*/ 0 h 2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"/>
                  <a:gd name="T40" fmla="*/ 0 h 28"/>
                  <a:gd name="T41" fmla="*/ 12 w 12"/>
                  <a:gd name="T42" fmla="*/ 28 h 2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" h="28">
                    <a:moveTo>
                      <a:pt x="3" y="0"/>
                    </a:moveTo>
                    <a:lnTo>
                      <a:pt x="3" y="0"/>
                    </a:lnTo>
                    <a:lnTo>
                      <a:pt x="1" y="8"/>
                    </a:lnTo>
                    <a:lnTo>
                      <a:pt x="0" y="14"/>
                    </a:lnTo>
                    <a:lnTo>
                      <a:pt x="1" y="20"/>
                    </a:lnTo>
                    <a:lnTo>
                      <a:pt x="7" y="28"/>
                    </a:lnTo>
                    <a:lnTo>
                      <a:pt x="12" y="20"/>
                    </a:lnTo>
                    <a:lnTo>
                      <a:pt x="9" y="18"/>
                    </a:lnTo>
                    <a:lnTo>
                      <a:pt x="10" y="14"/>
                    </a:lnTo>
                    <a:lnTo>
                      <a:pt x="9" y="8"/>
                    </a:lnTo>
                    <a:lnTo>
                      <a:pt x="1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771" name="Freeform 659"/>
              <p:cNvSpPr>
                <a:spLocks/>
              </p:cNvSpPr>
              <p:nvPr/>
            </p:nvSpPr>
            <p:spPr bwMode="auto">
              <a:xfrm>
                <a:off x="3409" y="2610"/>
                <a:ext cx="51" cy="19"/>
              </a:xfrm>
              <a:custGeom>
                <a:avLst/>
                <a:gdLst>
                  <a:gd name="T0" fmla="*/ 43 w 51"/>
                  <a:gd name="T1" fmla="*/ 4 h 19"/>
                  <a:gd name="T2" fmla="*/ 47 w 51"/>
                  <a:gd name="T3" fmla="*/ 0 h 19"/>
                  <a:gd name="T4" fmla="*/ 39 w 51"/>
                  <a:gd name="T5" fmla="*/ 2 h 19"/>
                  <a:gd name="T6" fmla="*/ 31 w 51"/>
                  <a:gd name="T7" fmla="*/ 2 h 19"/>
                  <a:gd name="T8" fmla="*/ 24 w 51"/>
                  <a:gd name="T9" fmla="*/ 3 h 19"/>
                  <a:gd name="T10" fmla="*/ 18 w 51"/>
                  <a:gd name="T11" fmla="*/ 4 h 19"/>
                  <a:gd name="T12" fmla="*/ 12 w 51"/>
                  <a:gd name="T13" fmla="*/ 5 h 19"/>
                  <a:gd name="T14" fmla="*/ 6 w 51"/>
                  <a:gd name="T15" fmla="*/ 6 h 19"/>
                  <a:gd name="T16" fmla="*/ 1 w 51"/>
                  <a:gd name="T17" fmla="*/ 13 h 19"/>
                  <a:gd name="T18" fmla="*/ 0 w 51"/>
                  <a:gd name="T19" fmla="*/ 19 h 19"/>
                  <a:gd name="T20" fmla="*/ 7 w 51"/>
                  <a:gd name="T21" fmla="*/ 19 h 19"/>
                  <a:gd name="T22" fmla="*/ 8 w 51"/>
                  <a:gd name="T23" fmla="*/ 15 h 19"/>
                  <a:gd name="T24" fmla="*/ 11 w 51"/>
                  <a:gd name="T25" fmla="*/ 14 h 19"/>
                  <a:gd name="T26" fmla="*/ 12 w 51"/>
                  <a:gd name="T27" fmla="*/ 13 h 19"/>
                  <a:gd name="T28" fmla="*/ 18 w 51"/>
                  <a:gd name="T29" fmla="*/ 11 h 19"/>
                  <a:gd name="T30" fmla="*/ 24 w 51"/>
                  <a:gd name="T31" fmla="*/ 10 h 19"/>
                  <a:gd name="T32" fmla="*/ 31 w 51"/>
                  <a:gd name="T33" fmla="*/ 9 h 19"/>
                  <a:gd name="T34" fmla="*/ 39 w 51"/>
                  <a:gd name="T35" fmla="*/ 9 h 19"/>
                  <a:gd name="T36" fmla="*/ 47 w 51"/>
                  <a:gd name="T37" fmla="*/ 8 h 19"/>
                  <a:gd name="T38" fmla="*/ 51 w 51"/>
                  <a:gd name="T39" fmla="*/ 4 h 19"/>
                  <a:gd name="T40" fmla="*/ 47 w 51"/>
                  <a:gd name="T41" fmla="*/ 8 h 19"/>
                  <a:gd name="T42" fmla="*/ 50 w 51"/>
                  <a:gd name="T43" fmla="*/ 6 h 19"/>
                  <a:gd name="T44" fmla="*/ 51 w 51"/>
                  <a:gd name="T45" fmla="*/ 4 h 19"/>
                  <a:gd name="T46" fmla="*/ 50 w 51"/>
                  <a:gd name="T47" fmla="*/ 2 h 19"/>
                  <a:gd name="T48" fmla="*/ 47 w 51"/>
                  <a:gd name="T49" fmla="*/ 0 h 19"/>
                  <a:gd name="T50" fmla="*/ 43 w 51"/>
                  <a:gd name="T51" fmla="*/ 4 h 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"/>
                  <a:gd name="T79" fmla="*/ 0 h 19"/>
                  <a:gd name="T80" fmla="*/ 51 w 51"/>
                  <a:gd name="T81" fmla="*/ 19 h 1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" h="19">
                    <a:moveTo>
                      <a:pt x="43" y="4"/>
                    </a:moveTo>
                    <a:lnTo>
                      <a:pt x="47" y="0"/>
                    </a:lnTo>
                    <a:lnTo>
                      <a:pt x="39" y="2"/>
                    </a:lnTo>
                    <a:lnTo>
                      <a:pt x="31" y="2"/>
                    </a:lnTo>
                    <a:lnTo>
                      <a:pt x="24" y="3"/>
                    </a:lnTo>
                    <a:lnTo>
                      <a:pt x="18" y="4"/>
                    </a:lnTo>
                    <a:lnTo>
                      <a:pt x="12" y="5"/>
                    </a:lnTo>
                    <a:lnTo>
                      <a:pt x="6" y="6"/>
                    </a:lnTo>
                    <a:lnTo>
                      <a:pt x="1" y="13"/>
                    </a:lnTo>
                    <a:lnTo>
                      <a:pt x="0" y="19"/>
                    </a:lnTo>
                    <a:lnTo>
                      <a:pt x="7" y="19"/>
                    </a:lnTo>
                    <a:lnTo>
                      <a:pt x="8" y="15"/>
                    </a:lnTo>
                    <a:lnTo>
                      <a:pt x="11" y="14"/>
                    </a:lnTo>
                    <a:lnTo>
                      <a:pt x="12" y="13"/>
                    </a:lnTo>
                    <a:lnTo>
                      <a:pt x="18" y="11"/>
                    </a:lnTo>
                    <a:lnTo>
                      <a:pt x="24" y="10"/>
                    </a:lnTo>
                    <a:lnTo>
                      <a:pt x="31" y="9"/>
                    </a:lnTo>
                    <a:lnTo>
                      <a:pt x="39" y="9"/>
                    </a:lnTo>
                    <a:lnTo>
                      <a:pt x="47" y="8"/>
                    </a:lnTo>
                    <a:lnTo>
                      <a:pt x="51" y="4"/>
                    </a:lnTo>
                    <a:lnTo>
                      <a:pt x="47" y="8"/>
                    </a:lnTo>
                    <a:lnTo>
                      <a:pt x="50" y="6"/>
                    </a:lnTo>
                    <a:lnTo>
                      <a:pt x="51" y="4"/>
                    </a:lnTo>
                    <a:lnTo>
                      <a:pt x="50" y="2"/>
                    </a:lnTo>
                    <a:lnTo>
                      <a:pt x="47" y="0"/>
                    </a:lnTo>
                    <a:lnTo>
                      <a:pt x="43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772" name="Freeform 660"/>
              <p:cNvSpPr>
                <a:spLocks/>
              </p:cNvSpPr>
              <p:nvPr/>
            </p:nvSpPr>
            <p:spPr bwMode="auto">
              <a:xfrm>
                <a:off x="3401" y="2596"/>
                <a:ext cx="59" cy="18"/>
              </a:xfrm>
              <a:custGeom>
                <a:avLst/>
                <a:gdLst>
                  <a:gd name="T0" fmla="*/ 3 w 59"/>
                  <a:gd name="T1" fmla="*/ 16 h 18"/>
                  <a:gd name="T2" fmla="*/ 3 w 59"/>
                  <a:gd name="T3" fmla="*/ 16 h 18"/>
                  <a:gd name="T4" fmla="*/ 9 w 59"/>
                  <a:gd name="T5" fmla="*/ 13 h 18"/>
                  <a:gd name="T6" fmla="*/ 16 w 59"/>
                  <a:gd name="T7" fmla="*/ 11 h 18"/>
                  <a:gd name="T8" fmla="*/ 25 w 59"/>
                  <a:gd name="T9" fmla="*/ 10 h 18"/>
                  <a:gd name="T10" fmla="*/ 33 w 59"/>
                  <a:gd name="T11" fmla="*/ 7 h 18"/>
                  <a:gd name="T12" fmla="*/ 41 w 59"/>
                  <a:gd name="T13" fmla="*/ 8 h 18"/>
                  <a:gd name="T14" fmla="*/ 47 w 59"/>
                  <a:gd name="T15" fmla="*/ 10 h 18"/>
                  <a:gd name="T16" fmla="*/ 49 w 59"/>
                  <a:gd name="T17" fmla="*/ 13 h 18"/>
                  <a:gd name="T18" fmla="*/ 51 w 59"/>
                  <a:gd name="T19" fmla="*/ 18 h 18"/>
                  <a:gd name="T20" fmla="*/ 59 w 59"/>
                  <a:gd name="T21" fmla="*/ 18 h 18"/>
                  <a:gd name="T22" fmla="*/ 56 w 59"/>
                  <a:gd name="T23" fmla="*/ 8 h 18"/>
                  <a:gd name="T24" fmla="*/ 49 w 59"/>
                  <a:gd name="T25" fmla="*/ 2 h 18"/>
                  <a:gd name="T26" fmla="*/ 41 w 59"/>
                  <a:gd name="T27" fmla="*/ 1 h 18"/>
                  <a:gd name="T28" fmla="*/ 33 w 59"/>
                  <a:gd name="T29" fmla="*/ 0 h 18"/>
                  <a:gd name="T30" fmla="*/ 25 w 59"/>
                  <a:gd name="T31" fmla="*/ 2 h 18"/>
                  <a:gd name="T32" fmla="*/ 16 w 59"/>
                  <a:gd name="T33" fmla="*/ 3 h 18"/>
                  <a:gd name="T34" fmla="*/ 6 w 59"/>
                  <a:gd name="T35" fmla="*/ 6 h 18"/>
                  <a:gd name="T36" fmla="*/ 0 w 59"/>
                  <a:gd name="T37" fmla="*/ 8 h 18"/>
                  <a:gd name="T38" fmla="*/ 0 w 59"/>
                  <a:gd name="T39" fmla="*/ 8 h 18"/>
                  <a:gd name="T40" fmla="*/ 3 w 59"/>
                  <a:gd name="T41" fmla="*/ 16 h 1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9"/>
                  <a:gd name="T64" fmla="*/ 0 h 18"/>
                  <a:gd name="T65" fmla="*/ 59 w 59"/>
                  <a:gd name="T66" fmla="*/ 18 h 1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9" h="18">
                    <a:moveTo>
                      <a:pt x="3" y="16"/>
                    </a:moveTo>
                    <a:lnTo>
                      <a:pt x="3" y="16"/>
                    </a:lnTo>
                    <a:lnTo>
                      <a:pt x="9" y="13"/>
                    </a:lnTo>
                    <a:lnTo>
                      <a:pt x="16" y="11"/>
                    </a:lnTo>
                    <a:lnTo>
                      <a:pt x="25" y="10"/>
                    </a:lnTo>
                    <a:lnTo>
                      <a:pt x="33" y="7"/>
                    </a:lnTo>
                    <a:lnTo>
                      <a:pt x="41" y="8"/>
                    </a:lnTo>
                    <a:lnTo>
                      <a:pt x="47" y="10"/>
                    </a:lnTo>
                    <a:lnTo>
                      <a:pt x="49" y="13"/>
                    </a:lnTo>
                    <a:lnTo>
                      <a:pt x="51" y="18"/>
                    </a:lnTo>
                    <a:lnTo>
                      <a:pt x="59" y="18"/>
                    </a:lnTo>
                    <a:lnTo>
                      <a:pt x="56" y="8"/>
                    </a:lnTo>
                    <a:lnTo>
                      <a:pt x="49" y="2"/>
                    </a:lnTo>
                    <a:lnTo>
                      <a:pt x="41" y="1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6" y="3"/>
                    </a:lnTo>
                    <a:lnTo>
                      <a:pt x="6" y="6"/>
                    </a:lnTo>
                    <a:lnTo>
                      <a:pt x="0" y="8"/>
                    </a:lnTo>
                    <a:lnTo>
                      <a:pt x="3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773" name="Freeform 661"/>
              <p:cNvSpPr>
                <a:spLocks/>
              </p:cNvSpPr>
              <p:nvPr/>
            </p:nvSpPr>
            <p:spPr bwMode="auto">
              <a:xfrm>
                <a:off x="3374" y="2604"/>
                <a:ext cx="30" cy="42"/>
              </a:xfrm>
              <a:custGeom>
                <a:avLst/>
                <a:gdLst>
                  <a:gd name="T0" fmla="*/ 8 w 30"/>
                  <a:gd name="T1" fmla="*/ 42 h 42"/>
                  <a:gd name="T2" fmla="*/ 8 w 30"/>
                  <a:gd name="T3" fmla="*/ 42 h 42"/>
                  <a:gd name="T4" fmla="*/ 10 w 30"/>
                  <a:gd name="T5" fmla="*/ 33 h 42"/>
                  <a:gd name="T6" fmla="*/ 15 w 30"/>
                  <a:gd name="T7" fmla="*/ 22 h 42"/>
                  <a:gd name="T8" fmla="*/ 21 w 30"/>
                  <a:gd name="T9" fmla="*/ 12 h 42"/>
                  <a:gd name="T10" fmla="*/ 30 w 30"/>
                  <a:gd name="T11" fmla="*/ 8 h 42"/>
                  <a:gd name="T12" fmla="*/ 27 w 30"/>
                  <a:gd name="T13" fmla="*/ 0 h 42"/>
                  <a:gd name="T14" fmla="*/ 16 w 30"/>
                  <a:gd name="T15" fmla="*/ 8 h 42"/>
                  <a:gd name="T16" fmla="*/ 8 w 30"/>
                  <a:gd name="T17" fmla="*/ 20 h 42"/>
                  <a:gd name="T18" fmla="*/ 3 w 30"/>
                  <a:gd name="T19" fmla="*/ 31 h 42"/>
                  <a:gd name="T20" fmla="*/ 0 w 30"/>
                  <a:gd name="T21" fmla="*/ 42 h 42"/>
                  <a:gd name="T22" fmla="*/ 0 w 30"/>
                  <a:gd name="T23" fmla="*/ 42 h 42"/>
                  <a:gd name="T24" fmla="*/ 8 w 30"/>
                  <a:gd name="T25" fmla="*/ 42 h 4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0"/>
                  <a:gd name="T40" fmla="*/ 0 h 42"/>
                  <a:gd name="T41" fmla="*/ 30 w 30"/>
                  <a:gd name="T42" fmla="*/ 42 h 4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0" h="42">
                    <a:moveTo>
                      <a:pt x="8" y="42"/>
                    </a:moveTo>
                    <a:lnTo>
                      <a:pt x="8" y="42"/>
                    </a:lnTo>
                    <a:lnTo>
                      <a:pt x="10" y="33"/>
                    </a:lnTo>
                    <a:lnTo>
                      <a:pt x="15" y="22"/>
                    </a:lnTo>
                    <a:lnTo>
                      <a:pt x="21" y="12"/>
                    </a:lnTo>
                    <a:lnTo>
                      <a:pt x="30" y="8"/>
                    </a:lnTo>
                    <a:lnTo>
                      <a:pt x="27" y="0"/>
                    </a:lnTo>
                    <a:lnTo>
                      <a:pt x="16" y="8"/>
                    </a:lnTo>
                    <a:lnTo>
                      <a:pt x="8" y="20"/>
                    </a:lnTo>
                    <a:lnTo>
                      <a:pt x="3" y="31"/>
                    </a:lnTo>
                    <a:lnTo>
                      <a:pt x="0" y="42"/>
                    </a:lnTo>
                    <a:lnTo>
                      <a:pt x="8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774" name="Freeform 662"/>
              <p:cNvSpPr>
                <a:spLocks/>
              </p:cNvSpPr>
              <p:nvPr/>
            </p:nvSpPr>
            <p:spPr bwMode="auto">
              <a:xfrm>
                <a:off x="3348" y="2646"/>
                <a:ext cx="34" cy="17"/>
              </a:xfrm>
              <a:custGeom>
                <a:avLst/>
                <a:gdLst>
                  <a:gd name="T0" fmla="*/ 0 w 34"/>
                  <a:gd name="T1" fmla="*/ 17 h 17"/>
                  <a:gd name="T2" fmla="*/ 0 w 34"/>
                  <a:gd name="T3" fmla="*/ 17 h 17"/>
                  <a:gd name="T4" fmla="*/ 12 w 34"/>
                  <a:gd name="T5" fmla="*/ 14 h 17"/>
                  <a:gd name="T6" fmla="*/ 23 w 34"/>
                  <a:gd name="T7" fmla="*/ 13 h 17"/>
                  <a:gd name="T8" fmla="*/ 31 w 34"/>
                  <a:gd name="T9" fmla="*/ 8 h 17"/>
                  <a:gd name="T10" fmla="*/ 34 w 34"/>
                  <a:gd name="T11" fmla="*/ 0 h 17"/>
                  <a:gd name="T12" fmla="*/ 26 w 34"/>
                  <a:gd name="T13" fmla="*/ 0 h 17"/>
                  <a:gd name="T14" fmla="*/ 24 w 34"/>
                  <a:gd name="T15" fmla="*/ 3 h 17"/>
                  <a:gd name="T16" fmla="*/ 20 w 34"/>
                  <a:gd name="T17" fmla="*/ 6 h 17"/>
                  <a:gd name="T18" fmla="*/ 12 w 34"/>
                  <a:gd name="T19" fmla="*/ 7 h 17"/>
                  <a:gd name="T20" fmla="*/ 0 w 34"/>
                  <a:gd name="T21" fmla="*/ 7 h 17"/>
                  <a:gd name="T22" fmla="*/ 0 w 34"/>
                  <a:gd name="T23" fmla="*/ 7 h 17"/>
                  <a:gd name="T24" fmla="*/ 0 w 34"/>
                  <a:gd name="T25" fmla="*/ 17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4"/>
                  <a:gd name="T40" fmla="*/ 0 h 17"/>
                  <a:gd name="T41" fmla="*/ 34 w 34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4" h="17">
                    <a:moveTo>
                      <a:pt x="0" y="17"/>
                    </a:moveTo>
                    <a:lnTo>
                      <a:pt x="0" y="17"/>
                    </a:lnTo>
                    <a:lnTo>
                      <a:pt x="12" y="14"/>
                    </a:lnTo>
                    <a:lnTo>
                      <a:pt x="23" y="13"/>
                    </a:lnTo>
                    <a:lnTo>
                      <a:pt x="31" y="8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4" y="3"/>
                    </a:lnTo>
                    <a:lnTo>
                      <a:pt x="20" y="6"/>
                    </a:lnTo>
                    <a:lnTo>
                      <a:pt x="12" y="7"/>
                    </a:lnTo>
                    <a:lnTo>
                      <a:pt x="0" y="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775" name="Freeform 663"/>
              <p:cNvSpPr>
                <a:spLocks/>
              </p:cNvSpPr>
              <p:nvPr/>
            </p:nvSpPr>
            <p:spPr bwMode="auto">
              <a:xfrm>
                <a:off x="3333" y="2653"/>
                <a:ext cx="15" cy="33"/>
              </a:xfrm>
              <a:custGeom>
                <a:avLst/>
                <a:gdLst>
                  <a:gd name="T0" fmla="*/ 13 w 15"/>
                  <a:gd name="T1" fmla="*/ 26 h 33"/>
                  <a:gd name="T2" fmla="*/ 12 w 15"/>
                  <a:gd name="T3" fmla="*/ 26 h 33"/>
                  <a:gd name="T4" fmla="*/ 11 w 15"/>
                  <a:gd name="T5" fmla="*/ 22 h 33"/>
                  <a:gd name="T6" fmla="*/ 7 w 15"/>
                  <a:gd name="T7" fmla="*/ 17 h 33"/>
                  <a:gd name="T8" fmla="*/ 7 w 15"/>
                  <a:gd name="T9" fmla="*/ 11 h 33"/>
                  <a:gd name="T10" fmla="*/ 15 w 15"/>
                  <a:gd name="T11" fmla="*/ 10 h 33"/>
                  <a:gd name="T12" fmla="*/ 15 w 15"/>
                  <a:gd name="T13" fmla="*/ 0 h 33"/>
                  <a:gd name="T14" fmla="*/ 2 w 15"/>
                  <a:gd name="T15" fmla="*/ 6 h 33"/>
                  <a:gd name="T16" fmla="*/ 0 w 15"/>
                  <a:gd name="T17" fmla="*/ 17 h 33"/>
                  <a:gd name="T18" fmla="*/ 4 w 15"/>
                  <a:gd name="T19" fmla="*/ 27 h 33"/>
                  <a:gd name="T20" fmla="*/ 12 w 15"/>
                  <a:gd name="T21" fmla="*/ 33 h 33"/>
                  <a:gd name="T22" fmla="*/ 11 w 15"/>
                  <a:gd name="T23" fmla="*/ 33 h 33"/>
                  <a:gd name="T24" fmla="*/ 13 w 15"/>
                  <a:gd name="T25" fmla="*/ 26 h 3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"/>
                  <a:gd name="T40" fmla="*/ 0 h 33"/>
                  <a:gd name="T41" fmla="*/ 15 w 15"/>
                  <a:gd name="T42" fmla="*/ 33 h 3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" h="33">
                    <a:moveTo>
                      <a:pt x="13" y="26"/>
                    </a:moveTo>
                    <a:lnTo>
                      <a:pt x="12" y="26"/>
                    </a:lnTo>
                    <a:lnTo>
                      <a:pt x="11" y="22"/>
                    </a:lnTo>
                    <a:lnTo>
                      <a:pt x="7" y="17"/>
                    </a:lnTo>
                    <a:lnTo>
                      <a:pt x="7" y="11"/>
                    </a:lnTo>
                    <a:lnTo>
                      <a:pt x="15" y="10"/>
                    </a:lnTo>
                    <a:lnTo>
                      <a:pt x="15" y="0"/>
                    </a:lnTo>
                    <a:lnTo>
                      <a:pt x="2" y="6"/>
                    </a:lnTo>
                    <a:lnTo>
                      <a:pt x="0" y="17"/>
                    </a:lnTo>
                    <a:lnTo>
                      <a:pt x="4" y="27"/>
                    </a:lnTo>
                    <a:lnTo>
                      <a:pt x="12" y="33"/>
                    </a:lnTo>
                    <a:lnTo>
                      <a:pt x="11" y="33"/>
                    </a:lnTo>
                    <a:lnTo>
                      <a:pt x="13" y="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776" name="Freeform 664"/>
              <p:cNvSpPr>
                <a:spLocks/>
              </p:cNvSpPr>
              <p:nvPr/>
            </p:nvSpPr>
            <p:spPr bwMode="auto">
              <a:xfrm>
                <a:off x="3344" y="2679"/>
                <a:ext cx="12" cy="29"/>
              </a:xfrm>
              <a:custGeom>
                <a:avLst/>
                <a:gdLst>
                  <a:gd name="T0" fmla="*/ 6 w 12"/>
                  <a:gd name="T1" fmla="*/ 29 h 29"/>
                  <a:gd name="T2" fmla="*/ 6 w 12"/>
                  <a:gd name="T3" fmla="*/ 29 h 29"/>
                  <a:gd name="T4" fmla="*/ 12 w 12"/>
                  <a:gd name="T5" fmla="*/ 20 h 29"/>
                  <a:gd name="T6" fmla="*/ 12 w 12"/>
                  <a:gd name="T7" fmla="*/ 12 h 29"/>
                  <a:gd name="T8" fmla="*/ 10 w 12"/>
                  <a:gd name="T9" fmla="*/ 5 h 29"/>
                  <a:gd name="T10" fmla="*/ 2 w 12"/>
                  <a:gd name="T11" fmla="*/ 0 h 29"/>
                  <a:gd name="T12" fmla="*/ 0 w 12"/>
                  <a:gd name="T13" fmla="*/ 7 h 29"/>
                  <a:gd name="T14" fmla="*/ 2 w 12"/>
                  <a:gd name="T15" fmla="*/ 9 h 29"/>
                  <a:gd name="T16" fmla="*/ 5 w 12"/>
                  <a:gd name="T17" fmla="*/ 12 h 29"/>
                  <a:gd name="T18" fmla="*/ 5 w 12"/>
                  <a:gd name="T19" fmla="*/ 18 h 29"/>
                  <a:gd name="T20" fmla="*/ 1 w 12"/>
                  <a:gd name="T21" fmla="*/ 24 h 29"/>
                  <a:gd name="T22" fmla="*/ 1 w 12"/>
                  <a:gd name="T23" fmla="*/ 24 h 29"/>
                  <a:gd name="T24" fmla="*/ 6 w 12"/>
                  <a:gd name="T25" fmla="*/ 29 h 2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"/>
                  <a:gd name="T40" fmla="*/ 0 h 29"/>
                  <a:gd name="T41" fmla="*/ 12 w 12"/>
                  <a:gd name="T42" fmla="*/ 29 h 2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" h="29">
                    <a:moveTo>
                      <a:pt x="6" y="29"/>
                    </a:moveTo>
                    <a:lnTo>
                      <a:pt x="6" y="29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10" y="5"/>
                    </a:lnTo>
                    <a:lnTo>
                      <a:pt x="2" y="0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12"/>
                    </a:lnTo>
                    <a:lnTo>
                      <a:pt x="5" y="18"/>
                    </a:lnTo>
                    <a:lnTo>
                      <a:pt x="1" y="24"/>
                    </a:lnTo>
                    <a:lnTo>
                      <a:pt x="6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777" name="Freeform 665"/>
              <p:cNvSpPr>
                <a:spLocks/>
              </p:cNvSpPr>
              <p:nvPr/>
            </p:nvSpPr>
            <p:spPr bwMode="auto">
              <a:xfrm>
                <a:off x="3340" y="2703"/>
                <a:ext cx="31" cy="26"/>
              </a:xfrm>
              <a:custGeom>
                <a:avLst/>
                <a:gdLst>
                  <a:gd name="T0" fmla="*/ 31 w 31"/>
                  <a:gd name="T1" fmla="*/ 24 h 26"/>
                  <a:gd name="T2" fmla="*/ 27 w 31"/>
                  <a:gd name="T3" fmla="*/ 18 h 26"/>
                  <a:gd name="T4" fmla="*/ 15 w 31"/>
                  <a:gd name="T5" fmla="*/ 18 h 26"/>
                  <a:gd name="T6" fmla="*/ 9 w 31"/>
                  <a:gd name="T7" fmla="*/ 15 h 26"/>
                  <a:gd name="T8" fmla="*/ 8 w 31"/>
                  <a:gd name="T9" fmla="*/ 11 h 26"/>
                  <a:gd name="T10" fmla="*/ 10 w 31"/>
                  <a:gd name="T11" fmla="*/ 5 h 26"/>
                  <a:gd name="T12" fmla="*/ 5 w 31"/>
                  <a:gd name="T13" fmla="*/ 0 h 26"/>
                  <a:gd name="T14" fmla="*/ 0 w 31"/>
                  <a:gd name="T15" fmla="*/ 11 h 26"/>
                  <a:gd name="T16" fmla="*/ 4 w 31"/>
                  <a:gd name="T17" fmla="*/ 20 h 26"/>
                  <a:gd name="T18" fmla="*/ 15 w 31"/>
                  <a:gd name="T19" fmla="*/ 26 h 26"/>
                  <a:gd name="T20" fmla="*/ 27 w 31"/>
                  <a:gd name="T21" fmla="*/ 26 h 26"/>
                  <a:gd name="T22" fmla="*/ 23 w 31"/>
                  <a:gd name="T23" fmla="*/ 20 h 26"/>
                  <a:gd name="T24" fmla="*/ 27 w 31"/>
                  <a:gd name="T25" fmla="*/ 26 h 26"/>
                  <a:gd name="T26" fmla="*/ 30 w 31"/>
                  <a:gd name="T27" fmla="*/ 24 h 26"/>
                  <a:gd name="T28" fmla="*/ 31 w 31"/>
                  <a:gd name="T29" fmla="*/ 22 h 26"/>
                  <a:gd name="T30" fmla="*/ 30 w 31"/>
                  <a:gd name="T31" fmla="*/ 20 h 26"/>
                  <a:gd name="T32" fmla="*/ 27 w 31"/>
                  <a:gd name="T33" fmla="*/ 18 h 26"/>
                  <a:gd name="T34" fmla="*/ 31 w 31"/>
                  <a:gd name="T35" fmla="*/ 24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1"/>
                  <a:gd name="T55" fmla="*/ 0 h 26"/>
                  <a:gd name="T56" fmla="*/ 31 w 31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1" h="26">
                    <a:moveTo>
                      <a:pt x="31" y="24"/>
                    </a:moveTo>
                    <a:lnTo>
                      <a:pt x="27" y="18"/>
                    </a:lnTo>
                    <a:lnTo>
                      <a:pt x="15" y="18"/>
                    </a:lnTo>
                    <a:lnTo>
                      <a:pt x="9" y="15"/>
                    </a:lnTo>
                    <a:lnTo>
                      <a:pt x="8" y="11"/>
                    </a:lnTo>
                    <a:lnTo>
                      <a:pt x="10" y="5"/>
                    </a:lnTo>
                    <a:lnTo>
                      <a:pt x="5" y="0"/>
                    </a:lnTo>
                    <a:lnTo>
                      <a:pt x="0" y="11"/>
                    </a:lnTo>
                    <a:lnTo>
                      <a:pt x="4" y="20"/>
                    </a:lnTo>
                    <a:lnTo>
                      <a:pt x="15" y="26"/>
                    </a:lnTo>
                    <a:lnTo>
                      <a:pt x="27" y="26"/>
                    </a:lnTo>
                    <a:lnTo>
                      <a:pt x="23" y="20"/>
                    </a:lnTo>
                    <a:lnTo>
                      <a:pt x="27" y="26"/>
                    </a:lnTo>
                    <a:lnTo>
                      <a:pt x="30" y="24"/>
                    </a:lnTo>
                    <a:lnTo>
                      <a:pt x="31" y="22"/>
                    </a:lnTo>
                    <a:lnTo>
                      <a:pt x="30" y="20"/>
                    </a:lnTo>
                    <a:lnTo>
                      <a:pt x="27" y="18"/>
                    </a:lnTo>
                    <a:lnTo>
                      <a:pt x="31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778" name="Freeform 666"/>
              <p:cNvSpPr>
                <a:spLocks/>
              </p:cNvSpPr>
              <p:nvPr/>
            </p:nvSpPr>
            <p:spPr bwMode="auto">
              <a:xfrm>
                <a:off x="3327" y="2712"/>
                <a:ext cx="44" cy="30"/>
              </a:xfrm>
              <a:custGeom>
                <a:avLst/>
                <a:gdLst>
                  <a:gd name="T0" fmla="*/ 2 w 44"/>
                  <a:gd name="T1" fmla="*/ 1 h 30"/>
                  <a:gd name="T2" fmla="*/ 2 w 44"/>
                  <a:gd name="T3" fmla="*/ 0 h 30"/>
                  <a:gd name="T4" fmla="*/ 0 w 44"/>
                  <a:gd name="T5" fmla="*/ 6 h 30"/>
                  <a:gd name="T6" fmla="*/ 2 w 44"/>
                  <a:gd name="T7" fmla="*/ 13 h 30"/>
                  <a:gd name="T8" fmla="*/ 5 w 44"/>
                  <a:gd name="T9" fmla="*/ 20 h 30"/>
                  <a:gd name="T10" fmla="*/ 11 w 44"/>
                  <a:gd name="T11" fmla="*/ 26 h 30"/>
                  <a:gd name="T12" fmla="*/ 17 w 44"/>
                  <a:gd name="T13" fmla="*/ 30 h 30"/>
                  <a:gd name="T14" fmla="*/ 25 w 44"/>
                  <a:gd name="T15" fmla="*/ 30 h 30"/>
                  <a:gd name="T16" fmla="*/ 34 w 44"/>
                  <a:gd name="T17" fmla="*/ 26 h 30"/>
                  <a:gd name="T18" fmla="*/ 44 w 44"/>
                  <a:gd name="T19" fmla="*/ 15 h 30"/>
                  <a:gd name="T20" fmla="*/ 36 w 44"/>
                  <a:gd name="T21" fmla="*/ 11 h 30"/>
                  <a:gd name="T22" fmla="*/ 29 w 44"/>
                  <a:gd name="T23" fmla="*/ 19 h 30"/>
                  <a:gd name="T24" fmla="*/ 23 w 44"/>
                  <a:gd name="T25" fmla="*/ 23 h 30"/>
                  <a:gd name="T26" fmla="*/ 19 w 44"/>
                  <a:gd name="T27" fmla="*/ 23 h 30"/>
                  <a:gd name="T28" fmla="*/ 16 w 44"/>
                  <a:gd name="T29" fmla="*/ 19 h 30"/>
                  <a:gd name="T30" fmla="*/ 12 w 44"/>
                  <a:gd name="T31" fmla="*/ 15 h 30"/>
                  <a:gd name="T32" fmla="*/ 10 w 44"/>
                  <a:gd name="T33" fmla="*/ 11 h 30"/>
                  <a:gd name="T34" fmla="*/ 10 w 44"/>
                  <a:gd name="T35" fmla="*/ 6 h 30"/>
                  <a:gd name="T36" fmla="*/ 10 w 44"/>
                  <a:gd name="T37" fmla="*/ 5 h 30"/>
                  <a:gd name="T38" fmla="*/ 10 w 44"/>
                  <a:gd name="T39" fmla="*/ 3 h 30"/>
                  <a:gd name="T40" fmla="*/ 2 w 44"/>
                  <a:gd name="T41" fmla="*/ 1 h 3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30"/>
                  <a:gd name="T65" fmla="*/ 44 w 44"/>
                  <a:gd name="T66" fmla="*/ 30 h 3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30">
                    <a:moveTo>
                      <a:pt x="2" y="1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2" y="13"/>
                    </a:lnTo>
                    <a:lnTo>
                      <a:pt x="5" y="20"/>
                    </a:lnTo>
                    <a:lnTo>
                      <a:pt x="11" y="26"/>
                    </a:lnTo>
                    <a:lnTo>
                      <a:pt x="17" y="30"/>
                    </a:lnTo>
                    <a:lnTo>
                      <a:pt x="25" y="30"/>
                    </a:lnTo>
                    <a:lnTo>
                      <a:pt x="34" y="26"/>
                    </a:lnTo>
                    <a:lnTo>
                      <a:pt x="44" y="15"/>
                    </a:lnTo>
                    <a:lnTo>
                      <a:pt x="36" y="11"/>
                    </a:lnTo>
                    <a:lnTo>
                      <a:pt x="29" y="19"/>
                    </a:lnTo>
                    <a:lnTo>
                      <a:pt x="23" y="23"/>
                    </a:lnTo>
                    <a:lnTo>
                      <a:pt x="19" y="23"/>
                    </a:lnTo>
                    <a:lnTo>
                      <a:pt x="16" y="19"/>
                    </a:lnTo>
                    <a:lnTo>
                      <a:pt x="12" y="15"/>
                    </a:lnTo>
                    <a:lnTo>
                      <a:pt x="10" y="11"/>
                    </a:lnTo>
                    <a:lnTo>
                      <a:pt x="10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779" name="Freeform 667"/>
              <p:cNvSpPr>
                <a:spLocks/>
              </p:cNvSpPr>
              <p:nvPr/>
            </p:nvSpPr>
            <p:spPr bwMode="auto">
              <a:xfrm>
                <a:off x="3329" y="2684"/>
                <a:ext cx="15" cy="31"/>
              </a:xfrm>
              <a:custGeom>
                <a:avLst/>
                <a:gdLst>
                  <a:gd name="T0" fmla="*/ 0 w 15"/>
                  <a:gd name="T1" fmla="*/ 7 h 31"/>
                  <a:gd name="T2" fmla="*/ 0 w 15"/>
                  <a:gd name="T3" fmla="*/ 7 h 31"/>
                  <a:gd name="T4" fmla="*/ 6 w 15"/>
                  <a:gd name="T5" fmla="*/ 13 h 31"/>
                  <a:gd name="T6" fmla="*/ 8 w 15"/>
                  <a:gd name="T7" fmla="*/ 17 h 31"/>
                  <a:gd name="T8" fmla="*/ 4 w 15"/>
                  <a:gd name="T9" fmla="*/ 23 h 31"/>
                  <a:gd name="T10" fmla="*/ 0 w 15"/>
                  <a:gd name="T11" fmla="*/ 29 h 31"/>
                  <a:gd name="T12" fmla="*/ 8 w 15"/>
                  <a:gd name="T13" fmla="*/ 31 h 31"/>
                  <a:gd name="T14" fmla="*/ 11 w 15"/>
                  <a:gd name="T15" fmla="*/ 25 h 31"/>
                  <a:gd name="T16" fmla="*/ 15 w 15"/>
                  <a:gd name="T17" fmla="*/ 17 h 31"/>
                  <a:gd name="T18" fmla="*/ 14 w 15"/>
                  <a:gd name="T19" fmla="*/ 8 h 31"/>
                  <a:gd name="T20" fmla="*/ 3 w 15"/>
                  <a:gd name="T21" fmla="*/ 0 h 31"/>
                  <a:gd name="T22" fmla="*/ 3 w 15"/>
                  <a:gd name="T23" fmla="*/ 0 h 31"/>
                  <a:gd name="T24" fmla="*/ 0 w 15"/>
                  <a:gd name="T25" fmla="*/ 7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"/>
                  <a:gd name="T40" fmla="*/ 0 h 31"/>
                  <a:gd name="T41" fmla="*/ 15 w 15"/>
                  <a:gd name="T42" fmla="*/ 31 h 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" h="31">
                    <a:moveTo>
                      <a:pt x="0" y="7"/>
                    </a:moveTo>
                    <a:lnTo>
                      <a:pt x="0" y="7"/>
                    </a:lnTo>
                    <a:lnTo>
                      <a:pt x="6" y="13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0" y="29"/>
                    </a:lnTo>
                    <a:lnTo>
                      <a:pt x="8" y="31"/>
                    </a:lnTo>
                    <a:lnTo>
                      <a:pt x="11" y="25"/>
                    </a:lnTo>
                    <a:lnTo>
                      <a:pt x="15" y="17"/>
                    </a:lnTo>
                    <a:lnTo>
                      <a:pt x="14" y="8"/>
                    </a:lnTo>
                    <a:lnTo>
                      <a:pt x="3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780" name="Freeform 668"/>
              <p:cNvSpPr>
                <a:spLocks/>
              </p:cNvSpPr>
              <p:nvPr/>
            </p:nvSpPr>
            <p:spPr bwMode="auto">
              <a:xfrm>
                <a:off x="3318" y="2658"/>
                <a:ext cx="15" cy="33"/>
              </a:xfrm>
              <a:custGeom>
                <a:avLst/>
                <a:gdLst>
                  <a:gd name="T0" fmla="*/ 5 w 15"/>
                  <a:gd name="T1" fmla="*/ 0 h 33"/>
                  <a:gd name="T2" fmla="*/ 5 w 15"/>
                  <a:gd name="T3" fmla="*/ 0 h 33"/>
                  <a:gd name="T4" fmla="*/ 4 w 15"/>
                  <a:gd name="T5" fmla="*/ 8 h 33"/>
                  <a:gd name="T6" fmla="*/ 0 w 15"/>
                  <a:gd name="T7" fmla="*/ 16 h 33"/>
                  <a:gd name="T8" fmla="*/ 0 w 15"/>
                  <a:gd name="T9" fmla="*/ 26 h 33"/>
                  <a:gd name="T10" fmla="*/ 11 w 15"/>
                  <a:gd name="T11" fmla="*/ 33 h 33"/>
                  <a:gd name="T12" fmla="*/ 14 w 15"/>
                  <a:gd name="T13" fmla="*/ 26 h 33"/>
                  <a:gd name="T14" fmla="*/ 8 w 15"/>
                  <a:gd name="T15" fmla="*/ 21 h 33"/>
                  <a:gd name="T16" fmla="*/ 8 w 15"/>
                  <a:gd name="T17" fmla="*/ 18 h 33"/>
                  <a:gd name="T18" fmla="*/ 11 w 15"/>
                  <a:gd name="T19" fmla="*/ 11 h 33"/>
                  <a:gd name="T20" fmla="*/ 15 w 15"/>
                  <a:gd name="T21" fmla="*/ 0 h 33"/>
                  <a:gd name="T22" fmla="*/ 15 w 15"/>
                  <a:gd name="T23" fmla="*/ 0 h 33"/>
                  <a:gd name="T24" fmla="*/ 5 w 15"/>
                  <a:gd name="T25" fmla="*/ 0 h 3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"/>
                  <a:gd name="T40" fmla="*/ 0 h 33"/>
                  <a:gd name="T41" fmla="*/ 15 w 15"/>
                  <a:gd name="T42" fmla="*/ 33 h 3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" h="33">
                    <a:moveTo>
                      <a:pt x="5" y="0"/>
                    </a:moveTo>
                    <a:lnTo>
                      <a:pt x="5" y="0"/>
                    </a:lnTo>
                    <a:lnTo>
                      <a:pt x="4" y="8"/>
                    </a:lnTo>
                    <a:lnTo>
                      <a:pt x="0" y="16"/>
                    </a:lnTo>
                    <a:lnTo>
                      <a:pt x="0" y="26"/>
                    </a:lnTo>
                    <a:lnTo>
                      <a:pt x="11" y="33"/>
                    </a:lnTo>
                    <a:lnTo>
                      <a:pt x="14" y="26"/>
                    </a:lnTo>
                    <a:lnTo>
                      <a:pt x="8" y="21"/>
                    </a:lnTo>
                    <a:lnTo>
                      <a:pt x="8" y="18"/>
                    </a:lnTo>
                    <a:lnTo>
                      <a:pt x="11" y="11"/>
                    </a:lnTo>
                    <a:lnTo>
                      <a:pt x="1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781" name="Freeform 669"/>
              <p:cNvSpPr>
                <a:spLocks/>
              </p:cNvSpPr>
              <p:nvPr/>
            </p:nvSpPr>
            <p:spPr bwMode="auto">
              <a:xfrm>
                <a:off x="3323" y="2619"/>
                <a:ext cx="25" cy="39"/>
              </a:xfrm>
              <a:custGeom>
                <a:avLst/>
                <a:gdLst>
                  <a:gd name="T0" fmla="*/ 25 w 25"/>
                  <a:gd name="T1" fmla="*/ 4 h 39"/>
                  <a:gd name="T2" fmla="*/ 20 w 25"/>
                  <a:gd name="T3" fmla="*/ 0 h 39"/>
                  <a:gd name="T4" fmla="*/ 11 w 25"/>
                  <a:gd name="T5" fmla="*/ 6 h 39"/>
                  <a:gd name="T6" fmla="*/ 6 w 25"/>
                  <a:gd name="T7" fmla="*/ 16 h 39"/>
                  <a:gd name="T8" fmla="*/ 3 w 25"/>
                  <a:gd name="T9" fmla="*/ 28 h 39"/>
                  <a:gd name="T10" fmla="*/ 0 w 25"/>
                  <a:gd name="T11" fmla="*/ 39 h 39"/>
                  <a:gd name="T12" fmla="*/ 10 w 25"/>
                  <a:gd name="T13" fmla="*/ 39 h 39"/>
                  <a:gd name="T14" fmla="*/ 10 w 25"/>
                  <a:gd name="T15" fmla="*/ 28 h 39"/>
                  <a:gd name="T16" fmla="*/ 14 w 25"/>
                  <a:gd name="T17" fmla="*/ 18 h 39"/>
                  <a:gd name="T18" fmla="*/ 19 w 25"/>
                  <a:gd name="T19" fmla="*/ 11 h 39"/>
                  <a:gd name="T20" fmla="*/ 22 w 25"/>
                  <a:gd name="T21" fmla="*/ 7 h 39"/>
                  <a:gd name="T22" fmla="*/ 17 w 25"/>
                  <a:gd name="T23" fmla="*/ 4 h 39"/>
                  <a:gd name="T24" fmla="*/ 22 w 25"/>
                  <a:gd name="T25" fmla="*/ 7 h 39"/>
                  <a:gd name="T26" fmla="*/ 25 w 25"/>
                  <a:gd name="T27" fmla="*/ 5 h 39"/>
                  <a:gd name="T28" fmla="*/ 25 w 25"/>
                  <a:gd name="T29" fmla="*/ 2 h 39"/>
                  <a:gd name="T30" fmla="*/ 23 w 25"/>
                  <a:gd name="T31" fmla="*/ 0 h 39"/>
                  <a:gd name="T32" fmla="*/ 20 w 25"/>
                  <a:gd name="T33" fmla="*/ 0 h 39"/>
                  <a:gd name="T34" fmla="*/ 25 w 25"/>
                  <a:gd name="T35" fmla="*/ 4 h 3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39"/>
                  <a:gd name="T56" fmla="*/ 25 w 25"/>
                  <a:gd name="T57" fmla="*/ 39 h 3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39">
                    <a:moveTo>
                      <a:pt x="25" y="4"/>
                    </a:moveTo>
                    <a:lnTo>
                      <a:pt x="20" y="0"/>
                    </a:lnTo>
                    <a:lnTo>
                      <a:pt x="11" y="6"/>
                    </a:lnTo>
                    <a:lnTo>
                      <a:pt x="6" y="16"/>
                    </a:lnTo>
                    <a:lnTo>
                      <a:pt x="3" y="28"/>
                    </a:lnTo>
                    <a:lnTo>
                      <a:pt x="0" y="39"/>
                    </a:lnTo>
                    <a:lnTo>
                      <a:pt x="10" y="39"/>
                    </a:lnTo>
                    <a:lnTo>
                      <a:pt x="10" y="28"/>
                    </a:lnTo>
                    <a:lnTo>
                      <a:pt x="14" y="18"/>
                    </a:lnTo>
                    <a:lnTo>
                      <a:pt x="19" y="11"/>
                    </a:lnTo>
                    <a:lnTo>
                      <a:pt x="22" y="7"/>
                    </a:lnTo>
                    <a:lnTo>
                      <a:pt x="17" y="4"/>
                    </a:lnTo>
                    <a:lnTo>
                      <a:pt x="22" y="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2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782" name="Freeform 670"/>
              <p:cNvSpPr>
                <a:spLocks/>
              </p:cNvSpPr>
              <p:nvPr/>
            </p:nvSpPr>
            <p:spPr bwMode="auto">
              <a:xfrm>
                <a:off x="3340" y="2598"/>
                <a:ext cx="36" cy="44"/>
              </a:xfrm>
              <a:custGeom>
                <a:avLst/>
                <a:gdLst>
                  <a:gd name="T0" fmla="*/ 27 w 36"/>
                  <a:gd name="T1" fmla="*/ 8 h 44"/>
                  <a:gd name="T2" fmla="*/ 26 w 36"/>
                  <a:gd name="T3" fmla="*/ 5 h 44"/>
                  <a:gd name="T4" fmla="*/ 23 w 36"/>
                  <a:gd name="T5" fmla="*/ 21 h 44"/>
                  <a:gd name="T6" fmla="*/ 15 w 36"/>
                  <a:gd name="T7" fmla="*/ 36 h 44"/>
                  <a:gd name="T8" fmla="*/ 12 w 36"/>
                  <a:gd name="T9" fmla="*/ 39 h 44"/>
                  <a:gd name="T10" fmla="*/ 8 w 36"/>
                  <a:gd name="T11" fmla="*/ 25 h 44"/>
                  <a:gd name="T12" fmla="*/ 0 w 36"/>
                  <a:gd name="T13" fmla="*/ 25 h 44"/>
                  <a:gd name="T14" fmla="*/ 8 w 36"/>
                  <a:gd name="T15" fmla="*/ 44 h 44"/>
                  <a:gd name="T16" fmla="*/ 22 w 36"/>
                  <a:gd name="T17" fmla="*/ 40 h 44"/>
                  <a:gd name="T18" fmla="*/ 31 w 36"/>
                  <a:gd name="T19" fmla="*/ 23 h 44"/>
                  <a:gd name="T20" fmla="*/ 36 w 36"/>
                  <a:gd name="T21" fmla="*/ 5 h 44"/>
                  <a:gd name="T22" fmla="*/ 34 w 36"/>
                  <a:gd name="T23" fmla="*/ 3 h 44"/>
                  <a:gd name="T24" fmla="*/ 36 w 36"/>
                  <a:gd name="T25" fmla="*/ 5 h 44"/>
                  <a:gd name="T26" fmla="*/ 34 w 36"/>
                  <a:gd name="T27" fmla="*/ 1 h 44"/>
                  <a:gd name="T28" fmla="*/ 31 w 36"/>
                  <a:gd name="T29" fmla="*/ 0 h 44"/>
                  <a:gd name="T30" fmla="*/ 27 w 36"/>
                  <a:gd name="T31" fmla="*/ 1 h 44"/>
                  <a:gd name="T32" fmla="*/ 26 w 36"/>
                  <a:gd name="T33" fmla="*/ 5 h 44"/>
                  <a:gd name="T34" fmla="*/ 27 w 36"/>
                  <a:gd name="T35" fmla="*/ 8 h 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6"/>
                  <a:gd name="T55" fmla="*/ 0 h 44"/>
                  <a:gd name="T56" fmla="*/ 36 w 36"/>
                  <a:gd name="T57" fmla="*/ 44 h 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6" h="44">
                    <a:moveTo>
                      <a:pt x="27" y="8"/>
                    </a:moveTo>
                    <a:lnTo>
                      <a:pt x="26" y="5"/>
                    </a:lnTo>
                    <a:lnTo>
                      <a:pt x="23" y="21"/>
                    </a:lnTo>
                    <a:lnTo>
                      <a:pt x="15" y="36"/>
                    </a:lnTo>
                    <a:lnTo>
                      <a:pt x="12" y="39"/>
                    </a:lnTo>
                    <a:lnTo>
                      <a:pt x="8" y="25"/>
                    </a:lnTo>
                    <a:lnTo>
                      <a:pt x="0" y="25"/>
                    </a:lnTo>
                    <a:lnTo>
                      <a:pt x="8" y="44"/>
                    </a:lnTo>
                    <a:lnTo>
                      <a:pt x="22" y="40"/>
                    </a:lnTo>
                    <a:lnTo>
                      <a:pt x="31" y="23"/>
                    </a:lnTo>
                    <a:lnTo>
                      <a:pt x="36" y="5"/>
                    </a:lnTo>
                    <a:lnTo>
                      <a:pt x="34" y="3"/>
                    </a:lnTo>
                    <a:lnTo>
                      <a:pt x="36" y="5"/>
                    </a:lnTo>
                    <a:lnTo>
                      <a:pt x="34" y="1"/>
                    </a:lnTo>
                    <a:lnTo>
                      <a:pt x="31" y="0"/>
                    </a:lnTo>
                    <a:lnTo>
                      <a:pt x="27" y="1"/>
                    </a:lnTo>
                    <a:lnTo>
                      <a:pt x="26" y="5"/>
                    </a:ln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783" name="Freeform 671"/>
              <p:cNvSpPr>
                <a:spLocks/>
              </p:cNvSpPr>
              <p:nvPr/>
            </p:nvSpPr>
            <p:spPr bwMode="auto">
              <a:xfrm>
                <a:off x="3367" y="2590"/>
                <a:ext cx="48" cy="16"/>
              </a:xfrm>
              <a:custGeom>
                <a:avLst/>
                <a:gdLst>
                  <a:gd name="T0" fmla="*/ 39 w 48"/>
                  <a:gd name="T1" fmla="*/ 2 h 16"/>
                  <a:gd name="T2" fmla="*/ 39 w 48"/>
                  <a:gd name="T3" fmla="*/ 2 h 16"/>
                  <a:gd name="T4" fmla="*/ 40 w 48"/>
                  <a:gd name="T5" fmla="*/ 6 h 16"/>
                  <a:gd name="T6" fmla="*/ 39 w 48"/>
                  <a:gd name="T7" fmla="*/ 6 h 16"/>
                  <a:gd name="T8" fmla="*/ 33 w 48"/>
                  <a:gd name="T9" fmla="*/ 7 h 16"/>
                  <a:gd name="T10" fmla="*/ 26 w 48"/>
                  <a:gd name="T11" fmla="*/ 8 h 16"/>
                  <a:gd name="T12" fmla="*/ 17 w 48"/>
                  <a:gd name="T13" fmla="*/ 8 h 16"/>
                  <a:gd name="T14" fmla="*/ 10 w 48"/>
                  <a:gd name="T15" fmla="*/ 6 h 16"/>
                  <a:gd name="T16" fmla="*/ 4 w 48"/>
                  <a:gd name="T17" fmla="*/ 8 h 16"/>
                  <a:gd name="T18" fmla="*/ 0 w 48"/>
                  <a:gd name="T19" fmla="*/ 16 h 16"/>
                  <a:gd name="T20" fmla="*/ 7 w 48"/>
                  <a:gd name="T21" fmla="*/ 11 h 16"/>
                  <a:gd name="T22" fmla="*/ 6 w 48"/>
                  <a:gd name="T23" fmla="*/ 16 h 16"/>
                  <a:gd name="T24" fmla="*/ 10 w 48"/>
                  <a:gd name="T25" fmla="*/ 16 h 16"/>
                  <a:gd name="T26" fmla="*/ 17 w 48"/>
                  <a:gd name="T27" fmla="*/ 16 h 16"/>
                  <a:gd name="T28" fmla="*/ 26 w 48"/>
                  <a:gd name="T29" fmla="*/ 16 h 16"/>
                  <a:gd name="T30" fmla="*/ 33 w 48"/>
                  <a:gd name="T31" fmla="*/ 14 h 16"/>
                  <a:gd name="T32" fmla="*/ 42 w 48"/>
                  <a:gd name="T33" fmla="*/ 13 h 16"/>
                  <a:gd name="T34" fmla="*/ 48 w 48"/>
                  <a:gd name="T35" fmla="*/ 8 h 16"/>
                  <a:gd name="T36" fmla="*/ 46 w 48"/>
                  <a:gd name="T37" fmla="*/ 0 h 16"/>
                  <a:gd name="T38" fmla="*/ 46 w 48"/>
                  <a:gd name="T39" fmla="*/ 0 h 16"/>
                  <a:gd name="T40" fmla="*/ 39 w 48"/>
                  <a:gd name="T41" fmla="*/ 2 h 1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8"/>
                  <a:gd name="T64" fmla="*/ 0 h 16"/>
                  <a:gd name="T65" fmla="*/ 48 w 48"/>
                  <a:gd name="T66" fmla="*/ 16 h 1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8" h="16">
                    <a:moveTo>
                      <a:pt x="39" y="2"/>
                    </a:moveTo>
                    <a:lnTo>
                      <a:pt x="39" y="2"/>
                    </a:lnTo>
                    <a:lnTo>
                      <a:pt x="40" y="6"/>
                    </a:lnTo>
                    <a:lnTo>
                      <a:pt x="39" y="6"/>
                    </a:lnTo>
                    <a:lnTo>
                      <a:pt x="33" y="7"/>
                    </a:lnTo>
                    <a:lnTo>
                      <a:pt x="26" y="8"/>
                    </a:lnTo>
                    <a:lnTo>
                      <a:pt x="17" y="8"/>
                    </a:lnTo>
                    <a:lnTo>
                      <a:pt x="10" y="6"/>
                    </a:lnTo>
                    <a:lnTo>
                      <a:pt x="4" y="8"/>
                    </a:lnTo>
                    <a:lnTo>
                      <a:pt x="0" y="16"/>
                    </a:lnTo>
                    <a:lnTo>
                      <a:pt x="7" y="11"/>
                    </a:lnTo>
                    <a:lnTo>
                      <a:pt x="6" y="16"/>
                    </a:lnTo>
                    <a:lnTo>
                      <a:pt x="10" y="16"/>
                    </a:lnTo>
                    <a:lnTo>
                      <a:pt x="17" y="16"/>
                    </a:lnTo>
                    <a:lnTo>
                      <a:pt x="26" y="16"/>
                    </a:lnTo>
                    <a:lnTo>
                      <a:pt x="33" y="14"/>
                    </a:lnTo>
                    <a:lnTo>
                      <a:pt x="42" y="13"/>
                    </a:lnTo>
                    <a:lnTo>
                      <a:pt x="48" y="8"/>
                    </a:lnTo>
                    <a:lnTo>
                      <a:pt x="46" y="0"/>
                    </a:lnTo>
                    <a:lnTo>
                      <a:pt x="39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784" name="Freeform 672"/>
              <p:cNvSpPr>
                <a:spLocks/>
              </p:cNvSpPr>
              <p:nvPr/>
            </p:nvSpPr>
            <p:spPr bwMode="auto">
              <a:xfrm>
                <a:off x="3366" y="2571"/>
                <a:ext cx="47" cy="21"/>
              </a:xfrm>
              <a:custGeom>
                <a:avLst/>
                <a:gdLst>
                  <a:gd name="T0" fmla="*/ 0 w 47"/>
                  <a:gd name="T1" fmla="*/ 17 h 21"/>
                  <a:gd name="T2" fmla="*/ 0 w 47"/>
                  <a:gd name="T3" fmla="*/ 17 h 21"/>
                  <a:gd name="T4" fmla="*/ 6 w 47"/>
                  <a:gd name="T5" fmla="*/ 15 h 21"/>
                  <a:gd name="T6" fmla="*/ 11 w 47"/>
                  <a:gd name="T7" fmla="*/ 13 h 21"/>
                  <a:gd name="T8" fmla="*/ 16 w 47"/>
                  <a:gd name="T9" fmla="*/ 10 h 21"/>
                  <a:gd name="T10" fmla="*/ 21 w 47"/>
                  <a:gd name="T11" fmla="*/ 9 h 21"/>
                  <a:gd name="T12" fmla="*/ 26 w 47"/>
                  <a:gd name="T13" fmla="*/ 8 h 21"/>
                  <a:gd name="T14" fmla="*/ 29 w 47"/>
                  <a:gd name="T15" fmla="*/ 10 h 21"/>
                  <a:gd name="T16" fmla="*/ 35 w 47"/>
                  <a:gd name="T17" fmla="*/ 14 h 21"/>
                  <a:gd name="T18" fmla="*/ 40 w 47"/>
                  <a:gd name="T19" fmla="*/ 21 h 21"/>
                  <a:gd name="T20" fmla="*/ 47 w 47"/>
                  <a:gd name="T21" fmla="*/ 19 h 21"/>
                  <a:gd name="T22" fmla="*/ 40 w 47"/>
                  <a:gd name="T23" fmla="*/ 9 h 21"/>
                  <a:gd name="T24" fmla="*/ 34 w 47"/>
                  <a:gd name="T25" fmla="*/ 3 h 21"/>
                  <a:gd name="T26" fmla="*/ 26 w 47"/>
                  <a:gd name="T27" fmla="*/ 0 h 21"/>
                  <a:gd name="T28" fmla="*/ 21 w 47"/>
                  <a:gd name="T29" fmla="*/ 2 h 21"/>
                  <a:gd name="T30" fmla="*/ 13 w 47"/>
                  <a:gd name="T31" fmla="*/ 3 h 21"/>
                  <a:gd name="T32" fmla="*/ 8 w 47"/>
                  <a:gd name="T33" fmla="*/ 5 h 21"/>
                  <a:gd name="T34" fmla="*/ 4 w 47"/>
                  <a:gd name="T35" fmla="*/ 8 h 21"/>
                  <a:gd name="T36" fmla="*/ 0 w 47"/>
                  <a:gd name="T37" fmla="*/ 8 h 21"/>
                  <a:gd name="T38" fmla="*/ 0 w 47"/>
                  <a:gd name="T39" fmla="*/ 8 h 21"/>
                  <a:gd name="T40" fmla="*/ 0 w 47"/>
                  <a:gd name="T41" fmla="*/ 17 h 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7"/>
                  <a:gd name="T64" fmla="*/ 0 h 21"/>
                  <a:gd name="T65" fmla="*/ 47 w 47"/>
                  <a:gd name="T66" fmla="*/ 21 h 2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7" h="21">
                    <a:moveTo>
                      <a:pt x="0" y="17"/>
                    </a:moveTo>
                    <a:lnTo>
                      <a:pt x="0" y="17"/>
                    </a:lnTo>
                    <a:lnTo>
                      <a:pt x="6" y="15"/>
                    </a:lnTo>
                    <a:lnTo>
                      <a:pt x="11" y="13"/>
                    </a:lnTo>
                    <a:lnTo>
                      <a:pt x="16" y="10"/>
                    </a:lnTo>
                    <a:lnTo>
                      <a:pt x="21" y="9"/>
                    </a:lnTo>
                    <a:lnTo>
                      <a:pt x="26" y="8"/>
                    </a:lnTo>
                    <a:lnTo>
                      <a:pt x="29" y="10"/>
                    </a:lnTo>
                    <a:lnTo>
                      <a:pt x="35" y="14"/>
                    </a:lnTo>
                    <a:lnTo>
                      <a:pt x="40" y="21"/>
                    </a:lnTo>
                    <a:lnTo>
                      <a:pt x="47" y="19"/>
                    </a:lnTo>
                    <a:lnTo>
                      <a:pt x="40" y="9"/>
                    </a:lnTo>
                    <a:lnTo>
                      <a:pt x="34" y="3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3" y="3"/>
                    </a:lnTo>
                    <a:lnTo>
                      <a:pt x="8" y="5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785" name="Freeform 673"/>
              <p:cNvSpPr>
                <a:spLocks/>
              </p:cNvSpPr>
              <p:nvPr/>
            </p:nvSpPr>
            <p:spPr bwMode="auto">
              <a:xfrm>
                <a:off x="3339" y="2579"/>
                <a:ext cx="27" cy="14"/>
              </a:xfrm>
              <a:custGeom>
                <a:avLst/>
                <a:gdLst>
                  <a:gd name="T0" fmla="*/ 10 w 27"/>
                  <a:gd name="T1" fmla="*/ 14 h 14"/>
                  <a:gd name="T2" fmla="*/ 10 w 27"/>
                  <a:gd name="T3" fmla="*/ 14 h 14"/>
                  <a:gd name="T4" fmla="*/ 11 w 27"/>
                  <a:gd name="T5" fmla="*/ 12 h 14"/>
                  <a:gd name="T6" fmla="*/ 13 w 27"/>
                  <a:gd name="T7" fmla="*/ 9 h 14"/>
                  <a:gd name="T8" fmla="*/ 18 w 27"/>
                  <a:gd name="T9" fmla="*/ 8 h 14"/>
                  <a:gd name="T10" fmla="*/ 27 w 27"/>
                  <a:gd name="T11" fmla="*/ 9 h 14"/>
                  <a:gd name="T12" fmla="*/ 27 w 27"/>
                  <a:gd name="T13" fmla="*/ 0 h 14"/>
                  <a:gd name="T14" fmla="*/ 18 w 27"/>
                  <a:gd name="T15" fmla="*/ 1 h 14"/>
                  <a:gd name="T16" fmla="*/ 11 w 27"/>
                  <a:gd name="T17" fmla="*/ 2 h 14"/>
                  <a:gd name="T18" fmla="*/ 4 w 27"/>
                  <a:gd name="T19" fmla="*/ 7 h 14"/>
                  <a:gd name="T20" fmla="*/ 0 w 27"/>
                  <a:gd name="T21" fmla="*/ 14 h 14"/>
                  <a:gd name="T22" fmla="*/ 0 w 27"/>
                  <a:gd name="T23" fmla="*/ 14 h 14"/>
                  <a:gd name="T24" fmla="*/ 10 w 27"/>
                  <a:gd name="T25" fmla="*/ 14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"/>
                  <a:gd name="T40" fmla="*/ 0 h 14"/>
                  <a:gd name="T41" fmla="*/ 27 w 27"/>
                  <a:gd name="T42" fmla="*/ 14 h 1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" h="14">
                    <a:moveTo>
                      <a:pt x="10" y="14"/>
                    </a:moveTo>
                    <a:lnTo>
                      <a:pt x="10" y="14"/>
                    </a:lnTo>
                    <a:lnTo>
                      <a:pt x="11" y="12"/>
                    </a:lnTo>
                    <a:lnTo>
                      <a:pt x="13" y="9"/>
                    </a:lnTo>
                    <a:lnTo>
                      <a:pt x="18" y="8"/>
                    </a:lnTo>
                    <a:lnTo>
                      <a:pt x="27" y="9"/>
                    </a:lnTo>
                    <a:lnTo>
                      <a:pt x="27" y="0"/>
                    </a:lnTo>
                    <a:lnTo>
                      <a:pt x="18" y="1"/>
                    </a:lnTo>
                    <a:lnTo>
                      <a:pt x="11" y="2"/>
                    </a:lnTo>
                    <a:lnTo>
                      <a:pt x="4" y="7"/>
                    </a:lnTo>
                    <a:lnTo>
                      <a:pt x="0" y="14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786" name="Freeform 674"/>
              <p:cNvSpPr>
                <a:spLocks/>
              </p:cNvSpPr>
              <p:nvPr/>
            </p:nvSpPr>
            <p:spPr bwMode="auto">
              <a:xfrm>
                <a:off x="3309" y="2593"/>
                <a:ext cx="40" cy="19"/>
              </a:xfrm>
              <a:custGeom>
                <a:avLst/>
                <a:gdLst>
                  <a:gd name="T0" fmla="*/ 4 w 40"/>
                  <a:gd name="T1" fmla="*/ 19 h 19"/>
                  <a:gd name="T2" fmla="*/ 3 w 40"/>
                  <a:gd name="T3" fmla="*/ 19 h 19"/>
                  <a:gd name="T4" fmla="*/ 12 w 40"/>
                  <a:gd name="T5" fmla="*/ 15 h 19"/>
                  <a:gd name="T6" fmla="*/ 23 w 40"/>
                  <a:gd name="T7" fmla="*/ 13 h 19"/>
                  <a:gd name="T8" fmla="*/ 34 w 40"/>
                  <a:gd name="T9" fmla="*/ 9 h 19"/>
                  <a:gd name="T10" fmla="*/ 40 w 40"/>
                  <a:gd name="T11" fmla="*/ 0 h 19"/>
                  <a:gd name="T12" fmla="*/ 30 w 40"/>
                  <a:gd name="T13" fmla="*/ 0 h 19"/>
                  <a:gd name="T14" fmla="*/ 29 w 40"/>
                  <a:gd name="T15" fmla="*/ 2 h 19"/>
                  <a:gd name="T16" fmla="*/ 20 w 40"/>
                  <a:gd name="T17" fmla="*/ 5 h 19"/>
                  <a:gd name="T18" fmla="*/ 9 w 40"/>
                  <a:gd name="T19" fmla="*/ 8 h 19"/>
                  <a:gd name="T20" fmla="*/ 1 w 40"/>
                  <a:gd name="T21" fmla="*/ 11 h 19"/>
                  <a:gd name="T22" fmla="*/ 0 w 40"/>
                  <a:gd name="T23" fmla="*/ 11 h 19"/>
                  <a:gd name="T24" fmla="*/ 4 w 40"/>
                  <a:gd name="T25" fmla="*/ 19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"/>
                  <a:gd name="T40" fmla="*/ 0 h 19"/>
                  <a:gd name="T41" fmla="*/ 40 w 40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" h="19">
                    <a:moveTo>
                      <a:pt x="4" y="19"/>
                    </a:moveTo>
                    <a:lnTo>
                      <a:pt x="3" y="19"/>
                    </a:lnTo>
                    <a:lnTo>
                      <a:pt x="12" y="15"/>
                    </a:lnTo>
                    <a:lnTo>
                      <a:pt x="23" y="13"/>
                    </a:lnTo>
                    <a:lnTo>
                      <a:pt x="34" y="9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29" y="2"/>
                    </a:lnTo>
                    <a:lnTo>
                      <a:pt x="20" y="5"/>
                    </a:lnTo>
                    <a:lnTo>
                      <a:pt x="9" y="8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4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787" name="Freeform 675"/>
              <p:cNvSpPr>
                <a:spLocks/>
              </p:cNvSpPr>
              <p:nvPr/>
            </p:nvSpPr>
            <p:spPr bwMode="auto">
              <a:xfrm>
                <a:off x="3305" y="2604"/>
                <a:ext cx="8" cy="31"/>
              </a:xfrm>
              <a:custGeom>
                <a:avLst/>
                <a:gdLst>
                  <a:gd name="T0" fmla="*/ 4 w 8"/>
                  <a:gd name="T1" fmla="*/ 31 h 31"/>
                  <a:gd name="T2" fmla="*/ 2 w 8"/>
                  <a:gd name="T3" fmla="*/ 31 h 31"/>
                  <a:gd name="T4" fmla="*/ 8 w 8"/>
                  <a:gd name="T5" fmla="*/ 23 h 31"/>
                  <a:gd name="T6" fmla="*/ 8 w 8"/>
                  <a:gd name="T7" fmla="*/ 17 h 31"/>
                  <a:gd name="T8" fmla="*/ 7 w 8"/>
                  <a:gd name="T9" fmla="*/ 10 h 31"/>
                  <a:gd name="T10" fmla="*/ 8 w 8"/>
                  <a:gd name="T11" fmla="*/ 8 h 31"/>
                  <a:gd name="T12" fmla="*/ 4 w 8"/>
                  <a:gd name="T13" fmla="*/ 0 h 31"/>
                  <a:gd name="T14" fmla="*/ 0 w 8"/>
                  <a:gd name="T15" fmla="*/ 10 h 31"/>
                  <a:gd name="T16" fmla="*/ 1 w 8"/>
                  <a:gd name="T17" fmla="*/ 17 h 31"/>
                  <a:gd name="T18" fmla="*/ 1 w 8"/>
                  <a:gd name="T19" fmla="*/ 23 h 31"/>
                  <a:gd name="T20" fmla="*/ 2 w 8"/>
                  <a:gd name="T21" fmla="*/ 23 h 31"/>
                  <a:gd name="T22" fmla="*/ 1 w 8"/>
                  <a:gd name="T23" fmla="*/ 23 h 31"/>
                  <a:gd name="T24" fmla="*/ 4 w 8"/>
                  <a:gd name="T25" fmla="*/ 31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"/>
                  <a:gd name="T40" fmla="*/ 0 h 31"/>
                  <a:gd name="T41" fmla="*/ 8 w 8"/>
                  <a:gd name="T42" fmla="*/ 31 h 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" h="31">
                    <a:moveTo>
                      <a:pt x="4" y="31"/>
                    </a:moveTo>
                    <a:lnTo>
                      <a:pt x="2" y="31"/>
                    </a:lnTo>
                    <a:lnTo>
                      <a:pt x="8" y="23"/>
                    </a:lnTo>
                    <a:lnTo>
                      <a:pt x="8" y="17"/>
                    </a:lnTo>
                    <a:lnTo>
                      <a:pt x="7" y="10"/>
                    </a:lnTo>
                    <a:lnTo>
                      <a:pt x="8" y="8"/>
                    </a:lnTo>
                    <a:lnTo>
                      <a:pt x="4" y="0"/>
                    </a:lnTo>
                    <a:lnTo>
                      <a:pt x="0" y="10"/>
                    </a:lnTo>
                    <a:lnTo>
                      <a:pt x="1" y="17"/>
                    </a:lnTo>
                    <a:lnTo>
                      <a:pt x="1" y="23"/>
                    </a:lnTo>
                    <a:lnTo>
                      <a:pt x="2" y="23"/>
                    </a:lnTo>
                    <a:lnTo>
                      <a:pt x="1" y="23"/>
                    </a:lnTo>
                    <a:lnTo>
                      <a:pt x="4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788" name="Freeform 676"/>
              <p:cNvSpPr>
                <a:spLocks/>
              </p:cNvSpPr>
              <p:nvPr/>
            </p:nvSpPr>
            <p:spPr bwMode="auto">
              <a:xfrm>
                <a:off x="3299" y="2627"/>
                <a:ext cx="13" cy="30"/>
              </a:xfrm>
              <a:custGeom>
                <a:avLst/>
                <a:gdLst>
                  <a:gd name="T0" fmla="*/ 13 w 13"/>
                  <a:gd name="T1" fmla="*/ 25 h 30"/>
                  <a:gd name="T2" fmla="*/ 13 w 13"/>
                  <a:gd name="T3" fmla="*/ 25 h 30"/>
                  <a:gd name="T4" fmla="*/ 8 w 13"/>
                  <a:gd name="T5" fmla="*/ 19 h 30"/>
                  <a:gd name="T6" fmla="*/ 7 w 13"/>
                  <a:gd name="T7" fmla="*/ 13 h 30"/>
                  <a:gd name="T8" fmla="*/ 7 w 13"/>
                  <a:gd name="T9" fmla="*/ 9 h 30"/>
                  <a:gd name="T10" fmla="*/ 10 w 13"/>
                  <a:gd name="T11" fmla="*/ 8 h 30"/>
                  <a:gd name="T12" fmla="*/ 7 w 13"/>
                  <a:gd name="T13" fmla="*/ 0 h 30"/>
                  <a:gd name="T14" fmla="*/ 0 w 13"/>
                  <a:gd name="T15" fmla="*/ 7 h 30"/>
                  <a:gd name="T16" fmla="*/ 0 w 13"/>
                  <a:gd name="T17" fmla="*/ 13 h 30"/>
                  <a:gd name="T18" fmla="*/ 1 w 13"/>
                  <a:gd name="T19" fmla="*/ 21 h 30"/>
                  <a:gd name="T20" fmla="*/ 6 w 13"/>
                  <a:gd name="T21" fmla="*/ 30 h 30"/>
                  <a:gd name="T22" fmla="*/ 6 w 13"/>
                  <a:gd name="T23" fmla="*/ 30 h 30"/>
                  <a:gd name="T24" fmla="*/ 13 w 13"/>
                  <a:gd name="T25" fmla="*/ 25 h 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30"/>
                  <a:gd name="T41" fmla="*/ 13 w 13"/>
                  <a:gd name="T42" fmla="*/ 30 h 3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30">
                    <a:moveTo>
                      <a:pt x="13" y="25"/>
                    </a:moveTo>
                    <a:lnTo>
                      <a:pt x="13" y="25"/>
                    </a:lnTo>
                    <a:lnTo>
                      <a:pt x="8" y="19"/>
                    </a:lnTo>
                    <a:lnTo>
                      <a:pt x="7" y="13"/>
                    </a:lnTo>
                    <a:lnTo>
                      <a:pt x="7" y="9"/>
                    </a:lnTo>
                    <a:lnTo>
                      <a:pt x="10" y="8"/>
                    </a:lnTo>
                    <a:lnTo>
                      <a:pt x="7" y="0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1" y="21"/>
                    </a:lnTo>
                    <a:lnTo>
                      <a:pt x="6" y="30"/>
                    </a:lnTo>
                    <a:lnTo>
                      <a:pt x="13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789" name="Freeform 677"/>
              <p:cNvSpPr>
                <a:spLocks/>
              </p:cNvSpPr>
              <p:nvPr/>
            </p:nvSpPr>
            <p:spPr bwMode="auto">
              <a:xfrm>
                <a:off x="3290" y="2652"/>
                <a:ext cx="26" cy="27"/>
              </a:xfrm>
              <a:custGeom>
                <a:avLst/>
                <a:gdLst>
                  <a:gd name="T0" fmla="*/ 0 w 26"/>
                  <a:gd name="T1" fmla="*/ 22 h 27"/>
                  <a:gd name="T2" fmla="*/ 5 w 26"/>
                  <a:gd name="T3" fmla="*/ 27 h 27"/>
                  <a:gd name="T4" fmla="*/ 15 w 26"/>
                  <a:gd name="T5" fmla="*/ 23 h 27"/>
                  <a:gd name="T6" fmla="*/ 22 w 26"/>
                  <a:gd name="T7" fmla="*/ 17 h 27"/>
                  <a:gd name="T8" fmla="*/ 26 w 26"/>
                  <a:gd name="T9" fmla="*/ 10 h 27"/>
                  <a:gd name="T10" fmla="*/ 22 w 26"/>
                  <a:gd name="T11" fmla="*/ 0 h 27"/>
                  <a:gd name="T12" fmla="*/ 15 w 26"/>
                  <a:gd name="T13" fmla="*/ 5 h 27"/>
                  <a:gd name="T14" fmla="*/ 16 w 26"/>
                  <a:gd name="T15" fmla="*/ 10 h 27"/>
                  <a:gd name="T16" fmla="*/ 15 w 26"/>
                  <a:gd name="T17" fmla="*/ 12 h 27"/>
                  <a:gd name="T18" fmla="*/ 10 w 26"/>
                  <a:gd name="T19" fmla="*/ 16 h 27"/>
                  <a:gd name="T20" fmla="*/ 3 w 26"/>
                  <a:gd name="T21" fmla="*/ 19 h 27"/>
                  <a:gd name="T22" fmla="*/ 8 w 26"/>
                  <a:gd name="T23" fmla="*/ 24 h 27"/>
                  <a:gd name="T24" fmla="*/ 3 w 26"/>
                  <a:gd name="T25" fmla="*/ 19 h 27"/>
                  <a:gd name="T26" fmla="*/ 0 w 26"/>
                  <a:gd name="T27" fmla="*/ 21 h 27"/>
                  <a:gd name="T28" fmla="*/ 0 w 26"/>
                  <a:gd name="T29" fmla="*/ 24 h 27"/>
                  <a:gd name="T30" fmla="*/ 2 w 26"/>
                  <a:gd name="T31" fmla="*/ 27 h 27"/>
                  <a:gd name="T32" fmla="*/ 5 w 26"/>
                  <a:gd name="T33" fmla="*/ 27 h 27"/>
                  <a:gd name="T34" fmla="*/ 0 w 26"/>
                  <a:gd name="T35" fmla="*/ 22 h 2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"/>
                  <a:gd name="T55" fmla="*/ 0 h 27"/>
                  <a:gd name="T56" fmla="*/ 26 w 26"/>
                  <a:gd name="T57" fmla="*/ 27 h 2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" h="27">
                    <a:moveTo>
                      <a:pt x="0" y="22"/>
                    </a:moveTo>
                    <a:lnTo>
                      <a:pt x="5" y="27"/>
                    </a:lnTo>
                    <a:lnTo>
                      <a:pt x="15" y="23"/>
                    </a:lnTo>
                    <a:lnTo>
                      <a:pt x="22" y="17"/>
                    </a:lnTo>
                    <a:lnTo>
                      <a:pt x="26" y="10"/>
                    </a:lnTo>
                    <a:lnTo>
                      <a:pt x="22" y="0"/>
                    </a:lnTo>
                    <a:lnTo>
                      <a:pt x="15" y="5"/>
                    </a:lnTo>
                    <a:lnTo>
                      <a:pt x="16" y="10"/>
                    </a:lnTo>
                    <a:lnTo>
                      <a:pt x="15" y="12"/>
                    </a:lnTo>
                    <a:lnTo>
                      <a:pt x="10" y="16"/>
                    </a:lnTo>
                    <a:lnTo>
                      <a:pt x="3" y="19"/>
                    </a:lnTo>
                    <a:lnTo>
                      <a:pt x="8" y="24"/>
                    </a:lnTo>
                    <a:lnTo>
                      <a:pt x="3" y="1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7"/>
                    </a:lnTo>
                    <a:lnTo>
                      <a:pt x="5" y="27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790" name="Freeform 678"/>
              <p:cNvSpPr>
                <a:spLocks/>
              </p:cNvSpPr>
              <p:nvPr/>
            </p:nvSpPr>
            <p:spPr bwMode="auto">
              <a:xfrm>
                <a:off x="3279" y="2640"/>
                <a:ext cx="22" cy="36"/>
              </a:xfrm>
              <a:custGeom>
                <a:avLst/>
                <a:gdLst>
                  <a:gd name="T0" fmla="*/ 2 w 22"/>
                  <a:gd name="T1" fmla="*/ 7 h 36"/>
                  <a:gd name="T2" fmla="*/ 0 w 22"/>
                  <a:gd name="T3" fmla="*/ 7 h 36"/>
                  <a:gd name="T4" fmla="*/ 8 w 22"/>
                  <a:gd name="T5" fmla="*/ 12 h 36"/>
                  <a:gd name="T6" fmla="*/ 11 w 22"/>
                  <a:gd name="T7" fmla="*/ 18 h 36"/>
                  <a:gd name="T8" fmla="*/ 13 w 22"/>
                  <a:gd name="T9" fmla="*/ 26 h 36"/>
                  <a:gd name="T10" fmla="*/ 11 w 22"/>
                  <a:gd name="T11" fmla="*/ 34 h 36"/>
                  <a:gd name="T12" fmla="*/ 19 w 22"/>
                  <a:gd name="T13" fmla="*/ 36 h 36"/>
                  <a:gd name="T14" fmla="*/ 22 w 22"/>
                  <a:gd name="T15" fmla="*/ 26 h 36"/>
                  <a:gd name="T16" fmla="*/ 19 w 22"/>
                  <a:gd name="T17" fmla="*/ 16 h 36"/>
                  <a:gd name="T18" fmla="*/ 13 w 22"/>
                  <a:gd name="T19" fmla="*/ 7 h 36"/>
                  <a:gd name="T20" fmla="*/ 5 w 22"/>
                  <a:gd name="T21" fmla="*/ 0 h 36"/>
                  <a:gd name="T22" fmla="*/ 4 w 22"/>
                  <a:gd name="T23" fmla="*/ 0 h 36"/>
                  <a:gd name="T24" fmla="*/ 2 w 22"/>
                  <a:gd name="T25" fmla="*/ 7 h 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2"/>
                  <a:gd name="T40" fmla="*/ 0 h 36"/>
                  <a:gd name="T41" fmla="*/ 22 w 22"/>
                  <a:gd name="T42" fmla="*/ 36 h 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2" h="36">
                    <a:moveTo>
                      <a:pt x="2" y="7"/>
                    </a:moveTo>
                    <a:lnTo>
                      <a:pt x="0" y="7"/>
                    </a:lnTo>
                    <a:lnTo>
                      <a:pt x="8" y="12"/>
                    </a:lnTo>
                    <a:lnTo>
                      <a:pt x="11" y="18"/>
                    </a:lnTo>
                    <a:lnTo>
                      <a:pt x="13" y="26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2" y="26"/>
                    </a:lnTo>
                    <a:lnTo>
                      <a:pt x="19" y="16"/>
                    </a:lnTo>
                    <a:lnTo>
                      <a:pt x="13" y="7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791" name="Freeform 679"/>
              <p:cNvSpPr>
                <a:spLocks/>
              </p:cNvSpPr>
              <p:nvPr/>
            </p:nvSpPr>
            <p:spPr bwMode="auto">
              <a:xfrm>
                <a:off x="3273" y="2614"/>
                <a:ext cx="16" cy="33"/>
              </a:xfrm>
              <a:custGeom>
                <a:avLst/>
                <a:gdLst>
                  <a:gd name="T0" fmla="*/ 12 w 16"/>
                  <a:gd name="T1" fmla="*/ 10 h 33"/>
                  <a:gd name="T2" fmla="*/ 9 w 16"/>
                  <a:gd name="T3" fmla="*/ 2 h 33"/>
                  <a:gd name="T4" fmla="*/ 5 w 16"/>
                  <a:gd name="T5" fmla="*/ 9 h 33"/>
                  <a:gd name="T6" fmla="*/ 1 w 16"/>
                  <a:gd name="T7" fmla="*/ 16 h 33"/>
                  <a:gd name="T8" fmla="*/ 0 w 16"/>
                  <a:gd name="T9" fmla="*/ 24 h 33"/>
                  <a:gd name="T10" fmla="*/ 8 w 16"/>
                  <a:gd name="T11" fmla="*/ 33 h 33"/>
                  <a:gd name="T12" fmla="*/ 10 w 16"/>
                  <a:gd name="T13" fmla="*/ 26 h 33"/>
                  <a:gd name="T14" fmla="*/ 8 w 16"/>
                  <a:gd name="T15" fmla="*/ 22 h 33"/>
                  <a:gd name="T16" fmla="*/ 9 w 16"/>
                  <a:gd name="T17" fmla="*/ 18 h 33"/>
                  <a:gd name="T18" fmla="*/ 12 w 16"/>
                  <a:gd name="T19" fmla="*/ 13 h 33"/>
                  <a:gd name="T20" fmla="*/ 16 w 16"/>
                  <a:gd name="T21" fmla="*/ 7 h 33"/>
                  <a:gd name="T22" fmla="*/ 12 w 16"/>
                  <a:gd name="T23" fmla="*/ 0 h 33"/>
                  <a:gd name="T24" fmla="*/ 16 w 16"/>
                  <a:gd name="T25" fmla="*/ 7 h 33"/>
                  <a:gd name="T26" fmla="*/ 16 w 16"/>
                  <a:gd name="T27" fmla="*/ 4 h 33"/>
                  <a:gd name="T28" fmla="*/ 15 w 16"/>
                  <a:gd name="T29" fmla="*/ 1 h 33"/>
                  <a:gd name="T30" fmla="*/ 11 w 16"/>
                  <a:gd name="T31" fmla="*/ 0 h 33"/>
                  <a:gd name="T32" fmla="*/ 9 w 16"/>
                  <a:gd name="T33" fmla="*/ 2 h 33"/>
                  <a:gd name="T34" fmla="*/ 12 w 16"/>
                  <a:gd name="T35" fmla="*/ 10 h 3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"/>
                  <a:gd name="T55" fmla="*/ 0 h 33"/>
                  <a:gd name="T56" fmla="*/ 16 w 16"/>
                  <a:gd name="T57" fmla="*/ 33 h 3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" h="33">
                    <a:moveTo>
                      <a:pt x="12" y="10"/>
                    </a:moveTo>
                    <a:lnTo>
                      <a:pt x="9" y="2"/>
                    </a:lnTo>
                    <a:lnTo>
                      <a:pt x="5" y="9"/>
                    </a:lnTo>
                    <a:lnTo>
                      <a:pt x="1" y="16"/>
                    </a:lnTo>
                    <a:lnTo>
                      <a:pt x="0" y="24"/>
                    </a:lnTo>
                    <a:lnTo>
                      <a:pt x="8" y="33"/>
                    </a:lnTo>
                    <a:lnTo>
                      <a:pt x="10" y="26"/>
                    </a:lnTo>
                    <a:lnTo>
                      <a:pt x="8" y="22"/>
                    </a:lnTo>
                    <a:lnTo>
                      <a:pt x="9" y="18"/>
                    </a:lnTo>
                    <a:lnTo>
                      <a:pt x="12" y="13"/>
                    </a:lnTo>
                    <a:lnTo>
                      <a:pt x="16" y="7"/>
                    </a:lnTo>
                    <a:lnTo>
                      <a:pt x="12" y="0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5" y="1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1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792" name="Freeform 680"/>
              <p:cNvSpPr>
                <a:spLocks/>
              </p:cNvSpPr>
              <p:nvPr/>
            </p:nvSpPr>
            <p:spPr bwMode="auto">
              <a:xfrm>
                <a:off x="3240" y="2614"/>
                <a:ext cx="45" cy="43"/>
              </a:xfrm>
              <a:custGeom>
                <a:avLst/>
                <a:gdLst>
                  <a:gd name="T0" fmla="*/ 15 w 45"/>
                  <a:gd name="T1" fmla="*/ 38 h 43"/>
                  <a:gd name="T2" fmla="*/ 14 w 45"/>
                  <a:gd name="T3" fmla="*/ 38 h 43"/>
                  <a:gd name="T4" fmla="*/ 10 w 45"/>
                  <a:gd name="T5" fmla="*/ 32 h 43"/>
                  <a:gd name="T6" fmla="*/ 10 w 45"/>
                  <a:gd name="T7" fmla="*/ 27 h 43"/>
                  <a:gd name="T8" fmla="*/ 10 w 45"/>
                  <a:gd name="T9" fmla="*/ 22 h 43"/>
                  <a:gd name="T10" fmla="*/ 14 w 45"/>
                  <a:gd name="T11" fmla="*/ 18 h 43"/>
                  <a:gd name="T12" fmla="*/ 20 w 45"/>
                  <a:gd name="T13" fmla="*/ 15 h 43"/>
                  <a:gd name="T14" fmla="*/ 27 w 45"/>
                  <a:gd name="T15" fmla="*/ 11 h 43"/>
                  <a:gd name="T16" fmla="*/ 34 w 45"/>
                  <a:gd name="T17" fmla="*/ 10 h 43"/>
                  <a:gd name="T18" fmla="*/ 45 w 45"/>
                  <a:gd name="T19" fmla="*/ 10 h 43"/>
                  <a:gd name="T20" fmla="*/ 45 w 45"/>
                  <a:gd name="T21" fmla="*/ 0 h 43"/>
                  <a:gd name="T22" fmla="*/ 34 w 45"/>
                  <a:gd name="T23" fmla="*/ 2 h 43"/>
                  <a:gd name="T24" fmla="*/ 25 w 45"/>
                  <a:gd name="T25" fmla="*/ 4 h 43"/>
                  <a:gd name="T26" fmla="*/ 15 w 45"/>
                  <a:gd name="T27" fmla="*/ 7 h 43"/>
                  <a:gd name="T28" fmla="*/ 9 w 45"/>
                  <a:gd name="T29" fmla="*/ 13 h 43"/>
                  <a:gd name="T30" fmla="*/ 3 w 45"/>
                  <a:gd name="T31" fmla="*/ 20 h 43"/>
                  <a:gd name="T32" fmla="*/ 0 w 45"/>
                  <a:gd name="T33" fmla="*/ 27 h 43"/>
                  <a:gd name="T34" fmla="*/ 3 w 45"/>
                  <a:gd name="T35" fmla="*/ 34 h 43"/>
                  <a:gd name="T36" fmla="*/ 9 w 45"/>
                  <a:gd name="T37" fmla="*/ 43 h 43"/>
                  <a:gd name="T38" fmla="*/ 8 w 45"/>
                  <a:gd name="T39" fmla="*/ 43 h 43"/>
                  <a:gd name="T40" fmla="*/ 15 w 45"/>
                  <a:gd name="T41" fmla="*/ 38 h 4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5"/>
                  <a:gd name="T64" fmla="*/ 0 h 43"/>
                  <a:gd name="T65" fmla="*/ 45 w 45"/>
                  <a:gd name="T66" fmla="*/ 43 h 4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5" h="43">
                    <a:moveTo>
                      <a:pt x="15" y="38"/>
                    </a:moveTo>
                    <a:lnTo>
                      <a:pt x="14" y="38"/>
                    </a:lnTo>
                    <a:lnTo>
                      <a:pt x="10" y="32"/>
                    </a:lnTo>
                    <a:lnTo>
                      <a:pt x="10" y="27"/>
                    </a:lnTo>
                    <a:lnTo>
                      <a:pt x="10" y="22"/>
                    </a:lnTo>
                    <a:lnTo>
                      <a:pt x="14" y="18"/>
                    </a:lnTo>
                    <a:lnTo>
                      <a:pt x="20" y="15"/>
                    </a:lnTo>
                    <a:lnTo>
                      <a:pt x="27" y="11"/>
                    </a:lnTo>
                    <a:lnTo>
                      <a:pt x="34" y="10"/>
                    </a:lnTo>
                    <a:lnTo>
                      <a:pt x="45" y="10"/>
                    </a:lnTo>
                    <a:lnTo>
                      <a:pt x="45" y="0"/>
                    </a:lnTo>
                    <a:lnTo>
                      <a:pt x="34" y="2"/>
                    </a:lnTo>
                    <a:lnTo>
                      <a:pt x="25" y="4"/>
                    </a:lnTo>
                    <a:lnTo>
                      <a:pt x="15" y="7"/>
                    </a:lnTo>
                    <a:lnTo>
                      <a:pt x="9" y="13"/>
                    </a:lnTo>
                    <a:lnTo>
                      <a:pt x="3" y="20"/>
                    </a:lnTo>
                    <a:lnTo>
                      <a:pt x="0" y="27"/>
                    </a:lnTo>
                    <a:lnTo>
                      <a:pt x="3" y="34"/>
                    </a:lnTo>
                    <a:lnTo>
                      <a:pt x="9" y="43"/>
                    </a:lnTo>
                    <a:lnTo>
                      <a:pt x="8" y="43"/>
                    </a:lnTo>
                    <a:lnTo>
                      <a:pt x="15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793" name="Freeform 681"/>
              <p:cNvSpPr>
                <a:spLocks/>
              </p:cNvSpPr>
              <p:nvPr/>
            </p:nvSpPr>
            <p:spPr bwMode="auto">
              <a:xfrm>
                <a:off x="3243" y="2652"/>
                <a:ext cx="19" cy="43"/>
              </a:xfrm>
              <a:custGeom>
                <a:avLst/>
                <a:gdLst>
                  <a:gd name="T0" fmla="*/ 5 w 19"/>
                  <a:gd name="T1" fmla="*/ 43 h 43"/>
                  <a:gd name="T2" fmla="*/ 5 w 19"/>
                  <a:gd name="T3" fmla="*/ 43 h 43"/>
                  <a:gd name="T4" fmla="*/ 13 w 19"/>
                  <a:gd name="T5" fmla="*/ 35 h 43"/>
                  <a:gd name="T6" fmla="*/ 19 w 19"/>
                  <a:gd name="T7" fmla="*/ 25 h 43"/>
                  <a:gd name="T8" fmla="*/ 19 w 19"/>
                  <a:gd name="T9" fmla="*/ 13 h 43"/>
                  <a:gd name="T10" fmla="*/ 12 w 19"/>
                  <a:gd name="T11" fmla="*/ 0 h 43"/>
                  <a:gd name="T12" fmla="*/ 5 w 19"/>
                  <a:gd name="T13" fmla="*/ 5 h 43"/>
                  <a:gd name="T14" fmla="*/ 12 w 19"/>
                  <a:gd name="T15" fmla="*/ 16 h 43"/>
                  <a:gd name="T16" fmla="*/ 12 w 19"/>
                  <a:gd name="T17" fmla="*/ 23 h 43"/>
                  <a:gd name="T18" fmla="*/ 8 w 19"/>
                  <a:gd name="T19" fmla="*/ 30 h 43"/>
                  <a:gd name="T20" fmla="*/ 0 w 19"/>
                  <a:gd name="T21" fmla="*/ 35 h 43"/>
                  <a:gd name="T22" fmla="*/ 0 w 19"/>
                  <a:gd name="T23" fmla="*/ 35 h 43"/>
                  <a:gd name="T24" fmla="*/ 5 w 19"/>
                  <a:gd name="T25" fmla="*/ 43 h 4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43"/>
                  <a:gd name="T41" fmla="*/ 19 w 19"/>
                  <a:gd name="T42" fmla="*/ 43 h 4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43">
                    <a:moveTo>
                      <a:pt x="5" y="43"/>
                    </a:moveTo>
                    <a:lnTo>
                      <a:pt x="5" y="43"/>
                    </a:lnTo>
                    <a:lnTo>
                      <a:pt x="13" y="35"/>
                    </a:lnTo>
                    <a:lnTo>
                      <a:pt x="19" y="25"/>
                    </a:lnTo>
                    <a:lnTo>
                      <a:pt x="19" y="13"/>
                    </a:lnTo>
                    <a:lnTo>
                      <a:pt x="12" y="0"/>
                    </a:lnTo>
                    <a:lnTo>
                      <a:pt x="5" y="5"/>
                    </a:lnTo>
                    <a:lnTo>
                      <a:pt x="12" y="16"/>
                    </a:lnTo>
                    <a:lnTo>
                      <a:pt x="12" y="23"/>
                    </a:lnTo>
                    <a:lnTo>
                      <a:pt x="8" y="30"/>
                    </a:lnTo>
                    <a:lnTo>
                      <a:pt x="0" y="35"/>
                    </a:lnTo>
                    <a:lnTo>
                      <a:pt x="5" y="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794" name="Freeform 682"/>
              <p:cNvSpPr>
                <a:spLocks/>
              </p:cNvSpPr>
              <p:nvPr/>
            </p:nvSpPr>
            <p:spPr bwMode="auto">
              <a:xfrm>
                <a:off x="3218" y="2687"/>
                <a:ext cx="30" cy="45"/>
              </a:xfrm>
              <a:custGeom>
                <a:avLst/>
                <a:gdLst>
                  <a:gd name="T0" fmla="*/ 6 w 30"/>
                  <a:gd name="T1" fmla="*/ 38 h 45"/>
                  <a:gd name="T2" fmla="*/ 5 w 30"/>
                  <a:gd name="T3" fmla="*/ 45 h 45"/>
                  <a:gd name="T4" fmla="*/ 13 w 30"/>
                  <a:gd name="T5" fmla="*/ 37 h 45"/>
                  <a:gd name="T6" fmla="*/ 17 w 30"/>
                  <a:gd name="T7" fmla="*/ 26 h 45"/>
                  <a:gd name="T8" fmla="*/ 24 w 30"/>
                  <a:gd name="T9" fmla="*/ 15 h 45"/>
                  <a:gd name="T10" fmla="*/ 30 w 30"/>
                  <a:gd name="T11" fmla="*/ 8 h 45"/>
                  <a:gd name="T12" fmla="*/ 25 w 30"/>
                  <a:gd name="T13" fmla="*/ 0 h 45"/>
                  <a:gd name="T14" fmla="*/ 16 w 30"/>
                  <a:gd name="T15" fmla="*/ 10 h 45"/>
                  <a:gd name="T16" fmla="*/ 10 w 30"/>
                  <a:gd name="T17" fmla="*/ 23 h 45"/>
                  <a:gd name="T18" fmla="*/ 5 w 30"/>
                  <a:gd name="T19" fmla="*/ 34 h 45"/>
                  <a:gd name="T20" fmla="*/ 3 w 30"/>
                  <a:gd name="T21" fmla="*/ 38 h 45"/>
                  <a:gd name="T22" fmla="*/ 2 w 30"/>
                  <a:gd name="T23" fmla="*/ 45 h 45"/>
                  <a:gd name="T24" fmla="*/ 3 w 30"/>
                  <a:gd name="T25" fmla="*/ 38 h 45"/>
                  <a:gd name="T26" fmla="*/ 0 w 30"/>
                  <a:gd name="T27" fmla="*/ 39 h 45"/>
                  <a:gd name="T28" fmla="*/ 0 w 30"/>
                  <a:gd name="T29" fmla="*/ 43 h 45"/>
                  <a:gd name="T30" fmla="*/ 2 w 30"/>
                  <a:gd name="T31" fmla="*/ 45 h 45"/>
                  <a:gd name="T32" fmla="*/ 5 w 30"/>
                  <a:gd name="T33" fmla="*/ 45 h 45"/>
                  <a:gd name="T34" fmla="*/ 6 w 30"/>
                  <a:gd name="T35" fmla="*/ 38 h 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45"/>
                  <a:gd name="T56" fmla="*/ 30 w 30"/>
                  <a:gd name="T57" fmla="*/ 45 h 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45">
                    <a:moveTo>
                      <a:pt x="6" y="38"/>
                    </a:moveTo>
                    <a:lnTo>
                      <a:pt x="5" y="45"/>
                    </a:lnTo>
                    <a:lnTo>
                      <a:pt x="13" y="37"/>
                    </a:lnTo>
                    <a:lnTo>
                      <a:pt x="17" y="26"/>
                    </a:lnTo>
                    <a:lnTo>
                      <a:pt x="24" y="15"/>
                    </a:lnTo>
                    <a:lnTo>
                      <a:pt x="30" y="8"/>
                    </a:lnTo>
                    <a:lnTo>
                      <a:pt x="25" y="0"/>
                    </a:lnTo>
                    <a:lnTo>
                      <a:pt x="16" y="10"/>
                    </a:lnTo>
                    <a:lnTo>
                      <a:pt x="10" y="23"/>
                    </a:lnTo>
                    <a:lnTo>
                      <a:pt x="5" y="34"/>
                    </a:lnTo>
                    <a:lnTo>
                      <a:pt x="3" y="38"/>
                    </a:lnTo>
                    <a:lnTo>
                      <a:pt x="2" y="45"/>
                    </a:lnTo>
                    <a:lnTo>
                      <a:pt x="3" y="38"/>
                    </a:lnTo>
                    <a:lnTo>
                      <a:pt x="0" y="39"/>
                    </a:lnTo>
                    <a:lnTo>
                      <a:pt x="0" y="43"/>
                    </a:lnTo>
                    <a:lnTo>
                      <a:pt x="2" y="45"/>
                    </a:lnTo>
                    <a:lnTo>
                      <a:pt x="5" y="45"/>
                    </a:lnTo>
                    <a:lnTo>
                      <a:pt x="6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795" name="Freeform 683"/>
              <p:cNvSpPr>
                <a:spLocks/>
              </p:cNvSpPr>
              <p:nvPr/>
            </p:nvSpPr>
            <p:spPr bwMode="auto">
              <a:xfrm>
                <a:off x="3220" y="2725"/>
                <a:ext cx="20" cy="15"/>
              </a:xfrm>
              <a:custGeom>
                <a:avLst/>
                <a:gdLst>
                  <a:gd name="T0" fmla="*/ 18 w 20"/>
                  <a:gd name="T1" fmla="*/ 13 h 15"/>
                  <a:gd name="T2" fmla="*/ 15 w 20"/>
                  <a:gd name="T3" fmla="*/ 5 h 15"/>
                  <a:gd name="T4" fmla="*/ 12 w 20"/>
                  <a:gd name="T5" fmla="*/ 5 h 15"/>
                  <a:gd name="T6" fmla="*/ 8 w 20"/>
                  <a:gd name="T7" fmla="*/ 2 h 15"/>
                  <a:gd name="T8" fmla="*/ 4 w 20"/>
                  <a:gd name="T9" fmla="*/ 1 h 15"/>
                  <a:gd name="T10" fmla="*/ 4 w 20"/>
                  <a:gd name="T11" fmla="*/ 0 h 15"/>
                  <a:gd name="T12" fmla="*/ 0 w 20"/>
                  <a:gd name="T13" fmla="*/ 7 h 15"/>
                  <a:gd name="T14" fmla="*/ 2 w 20"/>
                  <a:gd name="T15" fmla="*/ 9 h 15"/>
                  <a:gd name="T16" fmla="*/ 6 w 20"/>
                  <a:gd name="T17" fmla="*/ 10 h 15"/>
                  <a:gd name="T18" fmla="*/ 9 w 20"/>
                  <a:gd name="T19" fmla="*/ 12 h 15"/>
                  <a:gd name="T20" fmla="*/ 15 w 20"/>
                  <a:gd name="T21" fmla="*/ 15 h 15"/>
                  <a:gd name="T22" fmla="*/ 13 w 20"/>
                  <a:gd name="T23" fmla="*/ 6 h 15"/>
                  <a:gd name="T24" fmla="*/ 15 w 20"/>
                  <a:gd name="T25" fmla="*/ 15 h 15"/>
                  <a:gd name="T26" fmla="*/ 19 w 20"/>
                  <a:gd name="T27" fmla="*/ 13 h 15"/>
                  <a:gd name="T28" fmla="*/ 20 w 20"/>
                  <a:gd name="T29" fmla="*/ 10 h 15"/>
                  <a:gd name="T30" fmla="*/ 19 w 20"/>
                  <a:gd name="T31" fmla="*/ 6 h 15"/>
                  <a:gd name="T32" fmla="*/ 15 w 20"/>
                  <a:gd name="T33" fmla="*/ 5 h 15"/>
                  <a:gd name="T34" fmla="*/ 18 w 20"/>
                  <a:gd name="T35" fmla="*/ 13 h 1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0"/>
                  <a:gd name="T55" fmla="*/ 0 h 15"/>
                  <a:gd name="T56" fmla="*/ 20 w 20"/>
                  <a:gd name="T57" fmla="*/ 15 h 1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0" h="15">
                    <a:moveTo>
                      <a:pt x="18" y="13"/>
                    </a:moveTo>
                    <a:lnTo>
                      <a:pt x="15" y="5"/>
                    </a:lnTo>
                    <a:lnTo>
                      <a:pt x="12" y="5"/>
                    </a:lnTo>
                    <a:lnTo>
                      <a:pt x="8" y="2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6" y="10"/>
                    </a:lnTo>
                    <a:lnTo>
                      <a:pt x="9" y="12"/>
                    </a:lnTo>
                    <a:lnTo>
                      <a:pt x="15" y="15"/>
                    </a:lnTo>
                    <a:lnTo>
                      <a:pt x="13" y="6"/>
                    </a:lnTo>
                    <a:lnTo>
                      <a:pt x="15" y="15"/>
                    </a:lnTo>
                    <a:lnTo>
                      <a:pt x="19" y="13"/>
                    </a:lnTo>
                    <a:lnTo>
                      <a:pt x="20" y="10"/>
                    </a:lnTo>
                    <a:lnTo>
                      <a:pt x="19" y="6"/>
                    </a:lnTo>
                    <a:lnTo>
                      <a:pt x="15" y="5"/>
                    </a:lnTo>
                    <a:lnTo>
                      <a:pt x="18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796" name="Freeform 684"/>
              <p:cNvSpPr>
                <a:spLocks/>
              </p:cNvSpPr>
              <p:nvPr/>
            </p:nvSpPr>
            <p:spPr bwMode="auto">
              <a:xfrm>
                <a:off x="3209" y="2731"/>
                <a:ext cx="29" cy="28"/>
              </a:xfrm>
              <a:custGeom>
                <a:avLst/>
                <a:gdLst>
                  <a:gd name="T0" fmla="*/ 8 w 29"/>
                  <a:gd name="T1" fmla="*/ 21 h 28"/>
                  <a:gd name="T2" fmla="*/ 4 w 29"/>
                  <a:gd name="T3" fmla="*/ 28 h 28"/>
                  <a:gd name="T4" fmla="*/ 12 w 29"/>
                  <a:gd name="T5" fmla="*/ 25 h 28"/>
                  <a:gd name="T6" fmla="*/ 17 w 29"/>
                  <a:gd name="T7" fmla="*/ 20 h 28"/>
                  <a:gd name="T8" fmla="*/ 22 w 29"/>
                  <a:gd name="T9" fmla="*/ 12 h 28"/>
                  <a:gd name="T10" fmla="*/ 29 w 29"/>
                  <a:gd name="T11" fmla="*/ 7 h 28"/>
                  <a:gd name="T12" fmla="*/ 24 w 29"/>
                  <a:gd name="T13" fmla="*/ 0 h 28"/>
                  <a:gd name="T14" fmla="*/ 17 w 29"/>
                  <a:gd name="T15" fmla="*/ 7 h 28"/>
                  <a:gd name="T16" fmla="*/ 12 w 29"/>
                  <a:gd name="T17" fmla="*/ 15 h 28"/>
                  <a:gd name="T18" fmla="*/ 7 w 29"/>
                  <a:gd name="T19" fmla="*/ 17 h 28"/>
                  <a:gd name="T20" fmla="*/ 4 w 29"/>
                  <a:gd name="T21" fmla="*/ 18 h 28"/>
                  <a:gd name="T22" fmla="*/ 1 w 29"/>
                  <a:gd name="T23" fmla="*/ 26 h 28"/>
                  <a:gd name="T24" fmla="*/ 4 w 29"/>
                  <a:gd name="T25" fmla="*/ 18 h 28"/>
                  <a:gd name="T26" fmla="*/ 1 w 29"/>
                  <a:gd name="T27" fmla="*/ 20 h 28"/>
                  <a:gd name="T28" fmla="*/ 0 w 29"/>
                  <a:gd name="T29" fmla="*/ 23 h 28"/>
                  <a:gd name="T30" fmla="*/ 1 w 29"/>
                  <a:gd name="T31" fmla="*/ 27 h 28"/>
                  <a:gd name="T32" fmla="*/ 4 w 29"/>
                  <a:gd name="T33" fmla="*/ 28 h 28"/>
                  <a:gd name="T34" fmla="*/ 8 w 29"/>
                  <a:gd name="T35" fmla="*/ 21 h 2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9"/>
                  <a:gd name="T55" fmla="*/ 0 h 28"/>
                  <a:gd name="T56" fmla="*/ 29 w 29"/>
                  <a:gd name="T57" fmla="*/ 28 h 2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9" h="28">
                    <a:moveTo>
                      <a:pt x="8" y="21"/>
                    </a:moveTo>
                    <a:lnTo>
                      <a:pt x="4" y="28"/>
                    </a:lnTo>
                    <a:lnTo>
                      <a:pt x="12" y="25"/>
                    </a:lnTo>
                    <a:lnTo>
                      <a:pt x="17" y="20"/>
                    </a:lnTo>
                    <a:lnTo>
                      <a:pt x="22" y="12"/>
                    </a:lnTo>
                    <a:lnTo>
                      <a:pt x="29" y="7"/>
                    </a:lnTo>
                    <a:lnTo>
                      <a:pt x="24" y="0"/>
                    </a:lnTo>
                    <a:lnTo>
                      <a:pt x="17" y="7"/>
                    </a:lnTo>
                    <a:lnTo>
                      <a:pt x="12" y="15"/>
                    </a:lnTo>
                    <a:lnTo>
                      <a:pt x="7" y="17"/>
                    </a:lnTo>
                    <a:lnTo>
                      <a:pt x="4" y="18"/>
                    </a:lnTo>
                    <a:lnTo>
                      <a:pt x="1" y="26"/>
                    </a:lnTo>
                    <a:lnTo>
                      <a:pt x="4" y="18"/>
                    </a:lnTo>
                    <a:lnTo>
                      <a:pt x="1" y="20"/>
                    </a:lnTo>
                    <a:lnTo>
                      <a:pt x="0" y="23"/>
                    </a:lnTo>
                    <a:lnTo>
                      <a:pt x="1" y="27"/>
                    </a:lnTo>
                    <a:lnTo>
                      <a:pt x="4" y="28"/>
                    </a:lnTo>
                    <a:lnTo>
                      <a:pt x="8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797" name="Freeform 685"/>
              <p:cNvSpPr>
                <a:spLocks/>
              </p:cNvSpPr>
              <p:nvPr/>
            </p:nvSpPr>
            <p:spPr bwMode="auto">
              <a:xfrm>
                <a:off x="3210" y="2752"/>
                <a:ext cx="22" cy="35"/>
              </a:xfrm>
              <a:custGeom>
                <a:avLst/>
                <a:gdLst>
                  <a:gd name="T0" fmla="*/ 18 w 22"/>
                  <a:gd name="T1" fmla="*/ 35 h 35"/>
                  <a:gd name="T2" fmla="*/ 21 w 22"/>
                  <a:gd name="T3" fmla="*/ 28 h 35"/>
                  <a:gd name="T4" fmla="*/ 18 w 22"/>
                  <a:gd name="T5" fmla="*/ 24 h 35"/>
                  <a:gd name="T6" fmla="*/ 14 w 22"/>
                  <a:gd name="T7" fmla="*/ 16 h 35"/>
                  <a:gd name="T8" fmla="*/ 11 w 22"/>
                  <a:gd name="T9" fmla="*/ 8 h 35"/>
                  <a:gd name="T10" fmla="*/ 7 w 22"/>
                  <a:gd name="T11" fmla="*/ 0 h 35"/>
                  <a:gd name="T12" fmla="*/ 0 w 22"/>
                  <a:gd name="T13" fmla="*/ 5 h 35"/>
                  <a:gd name="T14" fmla="*/ 3 w 22"/>
                  <a:gd name="T15" fmla="*/ 11 h 35"/>
                  <a:gd name="T16" fmla="*/ 7 w 22"/>
                  <a:gd name="T17" fmla="*/ 18 h 35"/>
                  <a:gd name="T18" fmla="*/ 11 w 22"/>
                  <a:gd name="T19" fmla="*/ 27 h 35"/>
                  <a:gd name="T20" fmla="*/ 16 w 22"/>
                  <a:gd name="T21" fmla="*/ 33 h 35"/>
                  <a:gd name="T22" fmla="*/ 18 w 22"/>
                  <a:gd name="T23" fmla="*/ 25 h 35"/>
                  <a:gd name="T24" fmla="*/ 16 w 22"/>
                  <a:gd name="T25" fmla="*/ 33 h 35"/>
                  <a:gd name="T26" fmla="*/ 18 w 22"/>
                  <a:gd name="T27" fmla="*/ 33 h 35"/>
                  <a:gd name="T28" fmla="*/ 21 w 22"/>
                  <a:gd name="T29" fmla="*/ 32 h 35"/>
                  <a:gd name="T30" fmla="*/ 22 w 22"/>
                  <a:gd name="T31" fmla="*/ 30 h 35"/>
                  <a:gd name="T32" fmla="*/ 21 w 22"/>
                  <a:gd name="T33" fmla="*/ 28 h 35"/>
                  <a:gd name="T34" fmla="*/ 18 w 22"/>
                  <a:gd name="T35" fmla="*/ 35 h 3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2"/>
                  <a:gd name="T55" fmla="*/ 0 h 35"/>
                  <a:gd name="T56" fmla="*/ 22 w 22"/>
                  <a:gd name="T57" fmla="*/ 35 h 3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2" h="35">
                    <a:moveTo>
                      <a:pt x="18" y="35"/>
                    </a:moveTo>
                    <a:lnTo>
                      <a:pt x="21" y="28"/>
                    </a:lnTo>
                    <a:lnTo>
                      <a:pt x="18" y="24"/>
                    </a:lnTo>
                    <a:lnTo>
                      <a:pt x="14" y="16"/>
                    </a:lnTo>
                    <a:lnTo>
                      <a:pt x="11" y="8"/>
                    </a:lnTo>
                    <a:lnTo>
                      <a:pt x="7" y="0"/>
                    </a:lnTo>
                    <a:lnTo>
                      <a:pt x="0" y="5"/>
                    </a:lnTo>
                    <a:lnTo>
                      <a:pt x="3" y="11"/>
                    </a:lnTo>
                    <a:lnTo>
                      <a:pt x="7" y="18"/>
                    </a:lnTo>
                    <a:lnTo>
                      <a:pt x="11" y="27"/>
                    </a:lnTo>
                    <a:lnTo>
                      <a:pt x="16" y="33"/>
                    </a:lnTo>
                    <a:lnTo>
                      <a:pt x="18" y="25"/>
                    </a:lnTo>
                    <a:lnTo>
                      <a:pt x="16" y="33"/>
                    </a:lnTo>
                    <a:lnTo>
                      <a:pt x="18" y="33"/>
                    </a:lnTo>
                    <a:lnTo>
                      <a:pt x="21" y="32"/>
                    </a:lnTo>
                    <a:lnTo>
                      <a:pt x="22" y="30"/>
                    </a:lnTo>
                    <a:lnTo>
                      <a:pt x="21" y="28"/>
                    </a:lnTo>
                    <a:lnTo>
                      <a:pt x="18" y="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798" name="Freeform 686"/>
              <p:cNvSpPr>
                <a:spLocks/>
              </p:cNvSpPr>
              <p:nvPr/>
            </p:nvSpPr>
            <p:spPr bwMode="auto">
              <a:xfrm>
                <a:off x="3202" y="2758"/>
                <a:ext cx="26" cy="29"/>
              </a:xfrm>
              <a:custGeom>
                <a:avLst/>
                <a:gdLst>
                  <a:gd name="T0" fmla="*/ 3 w 26"/>
                  <a:gd name="T1" fmla="*/ 9 h 29"/>
                  <a:gd name="T2" fmla="*/ 2 w 26"/>
                  <a:gd name="T3" fmla="*/ 2 h 29"/>
                  <a:gd name="T4" fmla="*/ 0 w 26"/>
                  <a:gd name="T5" fmla="*/ 12 h 29"/>
                  <a:gd name="T6" fmla="*/ 5 w 26"/>
                  <a:gd name="T7" fmla="*/ 21 h 29"/>
                  <a:gd name="T8" fmla="*/ 15 w 26"/>
                  <a:gd name="T9" fmla="*/ 27 h 29"/>
                  <a:gd name="T10" fmla="*/ 26 w 26"/>
                  <a:gd name="T11" fmla="*/ 29 h 29"/>
                  <a:gd name="T12" fmla="*/ 26 w 26"/>
                  <a:gd name="T13" fmla="*/ 19 h 29"/>
                  <a:gd name="T14" fmla="*/ 18 w 26"/>
                  <a:gd name="T15" fmla="*/ 19 h 29"/>
                  <a:gd name="T16" fmla="*/ 10 w 26"/>
                  <a:gd name="T17" fmla="*/ 16 h 29"/>
                  <a:gd name="T18" fmla="*/ 8 w 26"/>
                  <a:gd name="T19" fmla="*/ 12 h 29"/>
                  <a:gd name="T20" fmla="*/ 9 w 26"/>
                  <a:gd name="T21" fmla="*/ 7 h 29"/>
                  <a:gd name="T22" fmla="*/ 8 w 26"/>
                  <a:gd name="T23" fmla="*/ 1 h 29"/>
                  <a:gd name="T24" fmla="*/ 9 w 26"/>
                  <a:gd name="T25" fmla="*/ 7 h 29"/>
                  <a:gd name="T26" fmla="*/ 9 w 26"/>
                  <a:gd name="T27" fmla="*/ 4 h 29"/>
                  <a:gd name="T28" fmla="*/ 8 w 26"/>
                  <a:gd name="T29" fmla="*/ 1 h 29"/>
                  <a:gd name="T30" fmla="*/ 4 w 26"/>
                  <a:gd name="T31" fmla="*/ 0 h 29"/>
                  <a:gd name="T32" fmla="*/ 2 w 26"/>
                  <a:gd name="T33" fmla="*/ 2 h 29"/>
                  <a:gd name="T34" fmla="*/ 3 w 26"/>
                  <a:gd name="T35" fmla="*/ 9 h 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"/>
                  <a:gd name="T55" fmla="*/ 0 h 29"/>
                  <a:gd name="T56" fmla="*/ 26 w 26"/>
                  <a:gd name="T57" fmla="*/ 29 h 2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" h="29">
                    <a:moveTo>
                      <a:pt x="3" y="9"/>
                    </a:moveTo>
                    <a:lnTo>
                      <a:pt x="2" y="2"/>
                    </a:lnTo>
                    <a:lnTo>
                      <a:pt x="0" y="12"/>
                    </a:lnTo>
                    <a:lnTo>
                      <a:pt x="5" y="21"/>
                    </a:lnTo>
                    <a:lnTo>
                      <a:pt x="15" y="27"/>
                    </a:lnTo>
                    <a:lnTo>
                      <a:pt x="26" y="29"/>
                    </a:lnTo>
                    <a:lnTo>
                      <a:pt x="26" y="19"/>
                    </a:lnTo>
                    <a:lnTo>
                      <a:pt x="18" y="19"/>
                    </a:lnTo>
                    <a:lnTo>
                      <a:pt x="10" y="16"/>
                    </a:lnTo>
                    <a:lnTo>
                      <a:pt x="8" y="12"/>
                    </a:lnTo>
                    <a:lnTo>
                      <a:pt x="9" y="7"/>
                    </a:lnTo>
                    <a:lnTo>
                      <a:pt x="8" y="1"/>
                    </a:lnTo>
                    <a:lnTo>
                      <a:pt x="9" y="7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799" name="Freeform 687"/>
              <p:cNvSpPr>
                <a:spLocks/>
              </p:cNvSpPr>
              <p:nvPr/>
            </p:nvSpPr>
            <p:spPr bwMode="auto">
              <a:xfrm>
                <a:off x="3182" y="2759"/>
                <a:ext cx="28" cy="44"/>
              </a:xfrm>
              <a:custGeom>
                <a:avLst/>
                <a:gdLst>
                  <a:gd name="T0" fmla="*/ 7 w 28"/>
                  <a:gd name="T1" fmla="*/ 42 h 44"/>
                  <a:gd name="T2" fmla="*/ 7 w 28"/>
                  <a:gd name="T3" fmla="*/ 43 h 44"/>
                  <a:gd name="T4" fmla="*/ 7 w 28"/>
                  <a:gd name="T5" fmla="*/ 31 h 44"/>
                  <a:gd name="T6" fmla="*/ 11 w 28"/>
                  <a:gd name="T7" fmla="*/ 17 h 44"/>
                  <a:gd name="T8" fmla="*/ 17 w 28"/>
                  <a:gd name="T9" fmla="*/ 8 h 44"/>
                  <a:gd name="T10" fmla="*/ 23 w 28"/>
                  <a:gd name="T11" fmla="*/ 8 h 44"/>
                  <a:gd name="T12" fmla="*/ 28 w 28"/>
                  <a:gd name="T13" fmla="*/ 0 h 44"/>
                  <a:gd name="T14" fmla="*/ 12 w 28"/>
                  <a:gd name="T15" fmla="*/ 0 h 44"/>
                  <a:gd name="T16" fmla="*/ 3 w 28"/>
                  <a:gd name="T17" fmla="*/ 15 h 44"/>
                  <a:gd name="T18" fmla="*/ 0 w 28"/>
                  <a:gd name="T19" fmla="*/ 31 h 44"/>
                  <a:gd name="T20" fmla="*/ 0 w 28"/>
                  <a:gd name="T21" fmla="*/ 43 h 44"/>
                  <a:gd name="T22" fmla="*/ 0 w 28"/>
                  <a:gd name="T23" fmla="*/ 44 h 44"/>
                  <a:gd name="T24" fmla="*/ 7 w 28"/>
                  <a:gd name="T25" fmla="*/ 42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8"/>
                  <a:gd name="T40" fmla="*/ 0 h 44"/>
                  <a:gd name="T41" fmla="*/ 28 w 28"/>
                  <a:gd name="T42" fmla="*/ 44 h 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8" h="44">
                    <a:moveTo>
                      <a:pt x="7" y="42"/>
                    </a:moveTo>
                    <a:lnTo>
                      <a:pt x="7" y="43"/>
                    </a:lnTo>
                    <a:lnTo>
                      <a:pt x="7" y="31"/>
                    </a:lnTo>
                    <a:lnTo>
                      <a:pt x="11" y="17"/>
                    </a:lnTo>
                    <a:lnTo>
                      <a:pt x="17" y="8"/>
                    </a:lnTo>
                    <a:lnTo>
                      <a:pt x="23" y="8"/>
                    </a:lnTo>
                    <a:lnTo>
                      <a:pt x="28" y="0"/>
                    </a:lnTo>
                    <a:lnTo>
                      <a:pt x="12" y="0"/>
                    </a:lnTo>
                    <a:lnTo>
                      <a:pt x="3" y="15"/>
                    </a:lnTo>
                    <a:lnTo>
                      <a:pt x="0" y="31"/>
                    </a:lnTo>
                    <a:lnTo>
                      <a:pt x="0" y="43"/>
                    </a:lnTo>
                    <a:lnTo>
                      <a:pt x="0" y="44"/>
                    </a:lnTo>
                    <a:lnTo>
                      <a:pt x="7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00" name="Freeform 688"/>
              <p:cNvSpPr>
                <a:spLocks/>
              </p:cNvSpPr>
              <p:nvPr/>
            </p:nvSpPr>
            <p:spPr bwMode="auto">
              <a:xfrm>
                <a:off x="3182" y="2801"/>
                <a:ext cx="31" cy="25"/>
              </a:xfrm>
              <a:custGeom>
                <a:avLst/>
                <a:gdLst>
                  <a:gd name="T0" fmla="*/ 30 w 31"/>
                  <a:gd name="T1" fmla="*/ 24 h 25"/>
                  <a:gd name="T2" fmla="*/ 28 w 31"/>
                  <a:gd name="T3" fmla="*/ 18 h 25"/>
                  <a:gd name="T4" fmla="*/ 22 w 31"/>
                  <a:gd name="T5" fmla="*/ 16 h 25"/>
                  <a:gd name="T6" fmla="*/ 16 w 31"/>
                  <a:gd name="T7" fmla="*/ 11 h 25"/>
                  <a:gd name="T8" fmla="*/ 11 w 31"/>
                  <a:gd name="T9" fmla="*/ 6 h 25"/>
                  <a:gd name="T10" fmla="*/ 7 w 31"/>
                  <a:gd name="T11" fmla="*/ 0 h 25"/>
                  <a:gd name="T12" fmla="*/ 0 w 31"/>
                  <a:gd name="T13" fmla="*/ 2 h 25"/>
                  <a:gd name="T14" fmla="*/ 3 w 31"/>
                  <a:gd name="T15" fmla="*/ 11 h 25"/>
                  <a:gd name="T16" fmla="*/ 11 w 31"/>
                  <a:gd name="T17" fmla="*/ 18 h 25"/>
                  <a:gd name="T18" fmla="*/ 19 w 31"/>
                  <a:gd name="T19" fmla="*/ 23 h 25"/>
                  <a:gd name="T20" fmla="*/ 28 w 31"/>
                  <a:gd name="T21" fmla="*/ 25 h 25"/>
                  <a:gd name="T22" fmla="*/ 25 w 31"/>
                  <a:gd name="T23" fmla="*/ 19 h 25"/>
                  <a:gd name="T24" fmla="*/ 28 w 31"/>
                  <a:gd name="T25" fmla="*/ 25 h 25"/>
                  <a:gd name="T26" fmla="*/ 30 w 31"/>
                  <a:gd name="T27" fmla="*/ 24 h 25"/>
                  <a:gd name="T28" fmla="*/ 31 w 31"/>
                  <a:gd name="T29" fmla="*/ 22 h 25"/>
                  <a:gd name="T30" fmla="*/ 30 w 31"/>
                  <a:gd name="T31" fmla="*/ 19 h 25"/>
                  <a:gd name="T32" fmla="*/ 28 w 31"/>
                  <a:gd name="T33" fmla="*/ 18 h 25"/>
                  <a:gd name="T34" fmla="*/ 30 w 31"/>
                  <a:gd name="T35" fmla="*/ 24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1"/>
                  <a:gd name="T55" fmla="*/ 0 h 25"/>
                  <a:gd name="T56" fmla="*/ 31 w 31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1" h="25">
                    <a:moveTo>
                      <a:pt x="30" y="24"/>
                    </a:moveTo>
                    <a:lnTo>
                      <a:pt x="28" y="18"/>
                    </a:lnTo>
                    <a:lnTo>
                      <a:pt x="22" y="16"/>
                    </a:lnTo>
                    <a:lnTo>
                      <a:pt x="16" y="11"/>
                    </a:lnTo>
                    <a:lnTo>
                      <a:pt x="11" y="6"/>
                    </a:lnTo>
                    <a:lnTo>
                      <a:pt x="7" y="0"/>
                    </a:lnTo>
                    <a:lnTo>
                      <a:pt x="0" y="2"/>
                    </a:lnTo>
                    <a:lnTo>
                      <a:pt x="3" y="11"/>
                    </a:lnTo>
                    <a:lnTo>
                      <a:pt x="11" y="18"/>
                    </a:lnTo>
                    <a:lnTo>
                      <a:pt x="19" y="23"/>
                    </a:lnTo>
                    <a:lnTo>
                      <a:pt x="28" y="25"/>
                    </a:lnTo>
                    <a:lnTo>
                      <a:pt x="25" y="19"/>
                    </a:lnTo>
                    <a:lnTo>
                      <a:pt x="28" y="25"/>
                    </a:lnTo>
                    <a:lnTo>
                      <a:pt x="30" y="24"/>
                    </a:lnTo>
                    <a:lnTo>
                      <a:pt x="31" y="22"/>
                    </a:lnTo>
                    <a:lnTo>
                      <a:pt x="30" y="19"/>
                    </a:lnTo>
                    <a:lnTo>
                      <a:pt x="28" y="18"/>
                    </a:lnTo>
                    <a:lnTo>
                      <a:pt x="3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01" name="Freeform 689"/>
              <p:cNvSpPr>
                <a:spLocks/>
              </p:cNvSpPr>
              <p:nvPr/>
            </p:nvSpPr>
            <p:spPr bwMode="auto">
              <a:xfrm>
                <a:off x="3194" y="2820"/>
                <a:ext cx="18" cy="34"/>
              </a:xfrm>
              <a:custGeom>
                <a:avLst/>
                <a:gdLst>
                  <a:gd name="T0" fmla="*/ 5 w 18"/>
                  <a:gd name="T1" fmla="*/ 33 h 34"/>
                  <a:gd name="T2" fmla="*/ 10 w 18"/>
                  <a:gd name="T3" fmla="*/ 29 h 34"/>
                  <a:gd name="T4" fmla="*/ 10 w 18"/>
                  <a:gd name="T5" fmla="*/ 22 h 34"/>
                  <a:gd name="T6" fmla="*/ 11 w 18"/>
                  <a:gd name="T7" fmla="*/ 17 h 34"/>
                  <a:gd name="T8" fmla="*/ 15 w 18"/>
                  <a:gd name="T9" fmla="*/ 11 h 34"/>
                  <a:gd name="T10" fmla="*/ 18 w 18"/>
                  <a:gd name="T11" fmla="*/ 5 h 34"/>
                  <a:gd name="T12" fmla="*/ 13 w 18"/>
                  <a:gd name="T13" fmla="*/ 0 h 34"/>
                  <a:gd name="T14" fmla="*/ 7 w 18"/>
                  <a:gd name="T15" fmla="*/ 6 h 34"/>
                  <a:gd name="T16" fmla="*/ 4 w 18"/>
                  <a:gd name="T17" fmla="*/ 15 h 34"/>
                  <a:gd name="T18" fmla="*/ 2 w 18"/>
                  <a:gd name="T19" fmla="*/ 22 h 34"/>
                  <a:gd name="T20" fmla="*/ 0 w 18"/>
                  <a:gd name="T21" fmla="*/ 29 h 34"/>
                  <a:gd name="T22" fmla="*/ 5 w 18"/>
                  <a:gd name="T23" fmla="*/ 26 h 34"/>
                  <a:gd name="T24" fmla="*/ 0 w 18"/>
                  <a:gd name="T25" fmla="*/ 29 h 34"/>
                  <a:gd name="T26" fmla="*/ 1 w 18"/>
                  <a:gd name="T27" fmla="*/ 33 h 34"/>
                  <a:gd name="T28" fmla="*/ 5 w 18"/>
                  <a:gd name="T29" fmla="*/ 34 h 34"/>
                  <a:gd name="T30" fmla="*/ 8 w 18"/>
                  <a:gd name="T31" fmla="*/ 33 h 34"/>
                  <a:gd name="T32" fmla="*/ 10 w 18"/>
                  <a:gd name="T33" fmla="*/ 29 h 34"/>
                  <a:gd name="T34" fmla="*/ 5 w 18"/>
                  <a:gd name="T35" fmla="*/ 33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8"/>
                  <a:gd name="T55" fmla="*/ 0 h 34"/>
                  <a:gd name="T56" fmla="*/ 18 w 18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8" h="34">
                    <a:moveTo>
                      <a:pt x="5" y="33"/>
                    </a:moveTo>
                    <a:lnTo>
                      <a:pt x="10" y="29"/>
                    </a:lnTo>
                    <a:lnTo>
                      <a:pt x="10" y="22"/>
                    </a:lnTo>
                    <a:lnTo>
                      <a:pt x="11" y="17"/>
                    </a:lnTo>
                    <a:lnTo>
                      <a:pt x="15" y="11"/>
                    </a:lnTo>
                    <a:lnTo>
                      <a:pt x="18" y="5"/>
                    </a:lnTo>
                    <a:lnTo>
                      <a:pt x="13" y="0"/>
                    </a:lnTo>
                    <a:lnTo>
                      <a:pt x="7" y="6"/>
                    </a:lnTo>
                    <a:lnTo>
                      <a:pt x="4" y="15"/>
                    </a:lnTo>
                    <a:lnTo>
                      <a:pt x="2" y="22"/>
                    </a:lnTo>
                    <a:lnTo>
                      <a:pt x="0" y="29"/>
                    </a:lnTo>
                    <a:lnTo>
                      <a:pt x="5" y="26"/>
                    </a:lnTo>
                    <a:lnTo>
                      <a:pt x="0" y="29"/>
                    </a:lnTo>
                    <a:lnTo>
                      <a:pt x="1" y="33"/>
                    </a:lnTo>
                    <a:lnTo>
                      <a:pt x="5" y="34"/>
                    </a:lnTo>
                    <a:lnTo>
                      <a:pt x="8" y="33"/>
                    </a:lnTo>
                    <a:lnTo>
                      <a:pt x="10" y="29"/>
                    </a:lnTo>
                    <a:lnTo>
                      <a:pt x="5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02" name="Freeform 690"/>
              <p:cNvSpPr>
                <a:spLocks/>
              </p:cNvSpPr>
              <p:nvPr/>
            </p:nvSpPr>
            <p:spPr bwMode="auto">
              <a:xfrm>
                <a:off x="3167" y="2846"/>
                <a:ext cx="32" cy="41"/>
              </a:xfrm>
              <a:custGeom>
                <a:avLst/>
                <a:gdLst>
                  <a:gd name="T0" fmla="*/ 16 w 32"/>
                  <a:gd name="T1" fmla="*/ 36 h 41"/>
                  <a:gd name="T2" fmla="*/ 15 w 32"/>
                  <a:gd name="T3" fmla="*/ 34 h 41"/>
                  <a:gd name="T4" fmla="*/ 10 w 32"/>
                  <a:gd name="T5" fmla="*/ 30 h 41"/>
                  <a:gd name="T6" fmla="*/ 7 w 32"/>
                  <a:gd name="T7" fmla="*/ 27 h 41"/>
                  <a:gd name="T8" fmla="*/ 9 w 32"/>
                  <a:gd name="T9" fmla="*/ 23 h 41"/>
                  <a:gd name="T10" fmla="*/ 11 w 32"/>
                  <a:gd name="T11" fmla="*/ 19 h 41"/>
                  <a:gd name="T12" fmla="*/ 16 w 32"/>
                  <a:gd name="T13" fmla="*/ 16 h 41"/>
                  <a:gd name="T14" fmla="*/ 21 w 32"/>
                  <a:gd name="T15" fmla="*/ 12 h 41"/>
                  <a:gd name="T16" fmla="*/ 27 w 32"/>
                  <a:gd name="T17" fmla="*/ 10 h 41"/>
                  <a:gd name="T18" fmla="*/ 32 w 32"/>
                  <a:gd name="T19" fmla="*/ 7 h 41"/>
                  <a:gd name="T20" fmla="*/ 32 w 32"/>
                  <a:gd name="T21" fmla="*/ 0 h 41"/>
                  <a:gd name="T22" fmla="*/ 25 w 32"/>
                  <a:gd name="T23" fmla="*/ 2 h 41"/>
                  <a:gd name="T24" fmla="*/ 18 w 32"/>
                  <a:gd name="T25" fmla="*/ 5 h 41"/>
                  <a:gd name="T26" fmla="*/ 11 w 32"/>
                  <a:gd name="T27" fmla="*/ 8 h 41"/>
                  <a:gd name="T28" fmla="*/ 4 w 32"/>
                  <a:gd name="T29" fmla="*/ 14 h 41"/>
                  <a:gd name="T30" fmla="*/ 1 w 32"/>
                  <a:gd name="T31" fmla="*/ 21 h 41"/>
                  <a:gd name="T32" fmla="*/ 0 w 32"/>
                  <a:gd name="T33" fmla="*/ 27 h 41"/>
                  <a:gd name="T34" fmla="*/ 3 w 32"/>
                  <a:gd name="T35" fmla="*/ 35 h 41"/>
                  <a:gd name="T36" fmla="*/ 10 w 32"/>
                  <a:gd name="T37" fmla="*/ 41 h 41"/>
                  <a:gd name="T38" fmla="*/ 9 w 32"/>
                  <a:gd name="T39" fmla="*/ 39 h 41"/>
                  <a:gd name="T40" fmla="*/ 10 w 32"/>
                  <a:gd name="T41" fmla="*/ 41 h 41"/>
                  <a:gd name="T42" fmla="*/ 14 w 32"/>
                  <a:gd name="T43" fmla="*/ 41 h 41"/>
                  <a:gd name="T44" fmla="*/ 16 w 32"/>
                  <a:gd name="T45" fmla="*/ 39 h 41"/>
                  <a:gd name="T46" fmla="*/ 17 w 32"/>
                  <a:gd name="T47" fmla="*/ 36 h 41"/>
                  <a:gd name="T48" fmla="*/ 15 w 32"/>
                  <a:gd name="T49" fmla="*/ 34 h 41"/>
                  <a:gd name="T50" fmla="*/ 16 w 32"/>
                  <a:gd name="T51" fmla="*/ 36 h 4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2"/>
                  <a:gd name="T79" fmla="*/ 0 h 41"/>
                  <a:gd name="T80" fmla="*/ 32 w 32"/>
                  <a:gd name="T81" fmla="*/ 41 h 4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2" h="41">
                    <a:moveTo>
                      <a:pt x="16" y="36"/>
                    </a:moveTo>
                    <a:lnTo>
                      <a:pt x="15" y="34"/>
                    </a:lnTo>
                    <a:lnTo>
                      <a:pt x="10" y="30"/>
                    </a:lnTo>
                    <a:lnTo>
                      <a:pt x="7" y="27"/>
                    </a:lnTo>
                    <a:lnTo>
                      <a:pt x="9" y="23"/>
                    </a:lnTo>
                    <a:lnTo>
                      <a:pt x="11" y="19"/>
                    </a:lnTo>
                    <a:lnTo>
                      <a:pt x="16" y="16"/>
                    </a:lnTo>
                    <a:lnTo>
                      <a:pt x="21" y="12"/>
                    </a:lnTo>
                    <a:lnTo>
                      <a:pt x="27" y="10"/>
                    </a:lnTo>
                    <a:lnTo>
                      <a:pt x="32" y="7"/>
                    </a:lnTo>
                    <a:lnTo>
                      <a:pt x="32" y="0"/>
                    </a:lnTo>
                    <a:lnTo>
                      <a:pt x="25" y="2"/>
                    </a:lnTo>
                    <a:lnTo>
                      <a:pt x="18" y="5"/>
                    </a:lnTo>
                    <a:lnTo>
                      <a:pt x="11" y="8"/>
                    </a:lnTo>
                    <a:lnTo>
                      <a:pt x="4" y="14"/>
                    </a:lnTo>
                    <a:lnTo>
                      <a:pt x="1" y="21"/>
                    </a:lnTo>
                    <a:lnTo>
                      <a:pt x="0" y="27"/>
                    </a:lnTo>
                    <a:lnTo>
                      <a:pt x="3" y="35"/>
                    </a:lnTo>
                    <a:lnTo>
                      <a:pt x="10" y="41"/>
                    </a:lnTo>
                    <a:lnTo>
                      <a:pt x="9" y="39"/>
                    </a:lnTo>
                    <a:lnTo>
                      <a:pt x="10" y="41"/>
                    </a:lnTo>
                    <a:lnTo>
                      <a:pt x="14" y="41"/>
                    </a:lnTo>
                    <a:lnTo>
                      <a:pt x="16" y="39"/>
                    </a:lnTo>
                    <a:lnTo>
                      <a:pt x="17" y="36"/>
                    </a:lnTo>
                    <a:lnTo>
                      <a:pt x="15" y="34"/>
                    </a:ln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03" name="Freeform 691"/>
              <p:cNvSpPr>
                <a:spLocks/>
              </p:cNvSpPr>
              <p:nvPr/>
            </p:nvSpPr>
            <p:spPr bwMode="auto">
              <a:xfrm>
                <a:off x="3176" y="2882"/>
                <a:ext cx="24" cy="31"/>
              </a:xfrm>
              <a:custGeom>
                <a:avLst/>
                <a:gdLst>
                  <a:gd name="T0" fmla="*/ 23 w 24"/>
                  <a:gd name="T1" fmla="*/ 26 h 31"/>
                  <a:gd name="T2" fmla="*/ 19 w 24"/>
                  <a:gd name="T3" fmla="*/ 21 h 31"/>
                  <a:gd name="T4" fmla="*/ 17 w 24"/>
                  <a:gd name="T5" fmla="*/ 21 h 31"/>
                  <a:gd name="T6" fmla="*/ 13 w 24"/>
                  <a:gd name="T7" fmla="*/ 14 h 31"/>
                  <a:gd name="T8" fmla="*/ 9 w 24"/>
                  <a:gd name="T9" fmla="*/ 8 h 31"/>
                  <a:gd name="T10" fmla="*/ 7 w 24"/>
                  <a:gd name="T11" fmla="*/ 0 h 31"/>
                  <a:gd name="T12" fmla="*/ 0 w 24"/>
                  <a:gd name="T13" fmla="*/ 3 h 31"/>
                  <a:gd name="T14" fmla="*/ 2 w 24"/>
                  <a:gd name="T15" fmla="*/ 10 h 31"/>
                  <a:gd name="T16" fmla="*/ 6 w 24"/>
                  <a:gd name="T17" fmla="*/ 19 h 31"/>
                  <a:gd name="T18" fmla="*/ 12 w 24"/>
                  <a:gd name="T19" fmla="*/ 26 h 31"/>
                  <a:gd name="T20" fmla="*/ 19 w 24"/>
                  <a:gd name="T21" fmla="*/ 31 h 31"/>
                  <a:gd name="T22" fmla="*/ 16 w 24"/>
                  <a:gd name="T23" fmla="*/ 26 h 31"/>
                  <a:gd name="T24" fmla="*/ 19 w 24"/>
                  <a:gd name="T25" fmla="*/ 31 h 31"/>
                  <a:gd name="T26" fmla="*/ 23 w 24"/>
                  <a:gd name="T27" fmla="*/ 30 h 31"/>
                  <a:gd name="T28" fmla="*/ 24 w 24"/>
                  <a:gd name="T29" fmla="*/ 26 h 31"/>
                  <a:gd name="T30" fmla="*/ 23 w 24"/>
                  <a:gd name="T31" fmla="*/ 22 h 31"/>
                  <a:gd name="T32" fmla="*/ 19 w 24"/>
                  <a:gd name="T33" fmla="*/ 21 h 31"/>
                  <a:gd name="T34" fmla="*/ 23 w 24"/>
                  <a:gd name="T35" fmla="*/ 26 h 3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4"/>
                  <a:gd name="T55" fmla="*/ 0 h 31"/>
                  <a:gd name="T56" fmla="*/ 24 w 24"/>
                  <a:gd name="T57" fmla="*/ 31 h 3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4" h="31">
                    <a:moveTo>
                      <a:pt x="23" y="26"/>
                    </a:moveTo>
                    <a:lnTo>
                      <a:pt x="19" y="21"/>
                    </a:lnTo>
                    <a:lnTo>
                      <a:pt x="17" y="21"/>
                    </a:lnTo>
                    <a:lnTo>
                      <a:pt x="13" y="14"/>
                    </a:lnTo>
                    <a:lnTo>
                      <a:pt x="9" y="8"/>
                    </a:lnTo>
                    <a:lnTo>
                      <a:pt x="7" y="0"/>
                    </a:lnTo>
                    <a:lnTo>
                      <a:pt x="0" y="3"/>
                    </a:lnTo>
                    <a:lnTo>
                      <a:pt x="2" y="10"/>
                    </a:lnTo>
                    <a:lnTo>
                      <a:pt x="6" y="19"/>
                    </a:lnTo>
                    <a:lnTo>
                      <a:pt x="12" y="26"/>
                    </a:lnTo>
                    <a:lnTo>
                      <a:pt x="19" y="31"/>
                    </a:lnTo>
                    <a:lnTo>
                      <a:pt x="16" y="26"/>
                    </a:lnTo>
                    <a:lnTo>
                      <a:pt x="19" y="31"/>
                    </a:lnTo>
                    <a:lnTo>
                      <a:pt x="23" y="30"/>
                    </a:lnTo>
                    <a:lnTo>
                      <a:pt x="24" y="26"/>
                    </a:lnTo>
                    <a:lnTo>
                      <a:pt x="23" y="22"/>
                    </a:lnTo>
                    <a:lnTo>
                      <a:pt x="19" y="21"/>
                    </a:lnTo>
                    <a:lnTo>
                      <a:pt x="23" y="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04" name="Freeform 692"/>
              <p:cNvSpPr>
                <a:spLocks/>
              </p:cNvSpPr>
              <p:nvPr/>
            </p:nvSpPr>
            <p:spPr bwMode="auto">
              <a:xfrm>
                <a:off x="3192" y="2908"/>
                <a:ext cx="25" cy="18"/>
              </a:xfrm>
              <a:custGeom>
                <a:avLst/>
                <a:gdLst>
                  <a:gd name="T0" fmla="*/ 19 w 25"/>
                  <a:gd name="T1" fmla="*/ 1 h 18"/>
                  <a:gd name="T2" fmla="*/ 18 w 25"/>
                  <a:gd name="T3" fmla="*/ 5 h 18"/>
                  <a:gd name="T4" fmla="*/ 15 w 25"/>
                  <a:gd name="T5" fmla="*/ 11 h 18"/>
                  <a:gd name="T6" fmla="*/ 13 w 25"/>
                  <a:gd name="T7" fmla="*/ 10 h 18"/>
                  <a:gd name="T8" fmla="*/ 9 w 25"/>
                  <a:gd name="T9" fmla="*/ 6 h 18"/>
                  <a:gd name="T10" fmla="*/ 7 w 25"/>
                  <a:gd name="T11" fmla="*/ 0 h 18"/>
                  <a:gd name="T12" fmla="*/ 0 w 25"/>
                  <a:gd name="T13" fmla="*/ 0 h 18"/>
                  <a:gd name="T14" fmla="*/ 2 w 25"/>
                  <a:gd name="T15" fmla="*/ 9 h 18"/>
                  <a:gd name="T16" fmla="*/ 8 w 25"/>
                  <a:gd name="T17" fmla="*/ 17 h 18"/>
                  <a:gd name="T18" fmla="*/ 20 w 25"/>
                  <a:gd name="T19" fmla="*/ 18 h 18"/>
                  <a:gd name="T20" fmla="*/ 25 w 25"/>
                  <a:gd name="T21" fmla="*/ 5 h 18"/>
                  <a:gd name="T22" fmla="*/ 24 w 25"/>
                  <a:gd name="T23" fmla="*/ 9 h 18"/>
                  <a:gd name="T24" fmla="*/ 25 w 25"/>
                  <a:gd name="T25" fmla="*/ 5 h 18"/>
                  <a:gd name="T26" fmla="*/ 24 w 25"/>
                  <a:gd name="T27" fmla="*/ 2 h 18"/>
                  <a:gd name="T28" fmla="*/ 21 w 25"/>
                  <a:gd name="T29" fmla="*/ 1 h 18"/>
                  <a:gd name="T30" fmla="*/ 19 w 25"/>
                  <a:gd name="T31" fmla="*/ 2 h 18"/>
                  <a:gd name="T32" fmla="*/ 18 w 25"/>
                  <a:gd name="T33" fmla="*/ 5 h 18"/>
                  <a:gd name="T34" fmla="*/ 19 w 25"/>
                  <a:gd name="T35" fmla="*/ 1 h 1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18"/>
                  <a:gd name="T56" fmla="*/ 25 w 25"/>
                  <a:gd name="T57" fmla="*/ 18 h 1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18">
                    <a:moveTo>
                      <a:pt x="19" y="1"/>
                    </a:moveTo>
                    <a:lnTo>
                      <a:pt x="18" y="5"/>
                    </a:lnTo>
                    <a:lnTo>
                      <a:pt x="15" y="11"/>
                    </a:lnTo>
                    <a:lnTo>
                      <a:pt x="13" y="10"/>
                    </a:lnTo>
                    <a:lnTo>
                      <a:pt x="9" y="6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2" y="9"/>
                    </a:lnTo>
                    <a:lnTo>
                      <a:pt x="8" y="17"/>
                    </a:lnTo>
                    <a:lnTo>
                      <a:pt x="20" y="18"/>
                    </a:lnTo>
                    <a:lnTo>
                      <a:pt x="25" y="5"/>
                    </a:lnTo>
                    <a:lnTo>
                      <a:pt x="24" y="9"/>
                    </a:lnTo>
                    <a:lnTo>
                      <a:pt x="25" y="5"/>
                    </a:lnTo>
                    <a:lnTo>
                      <a:pt x="24" y="2"/>
                    </a:lnTo>
                    <a:lnTo>
                      <a:pt x="21" y="1"/>
                    </a:lnTo>
                    <a:lnTo>
                      <a:pt x="19" y="2"/>
                    </a:lnTo>
                    <a:lnTo>
                      <a:pt x="18" y="5"/>
                    </a:lnTo>
                    <a:lnTo>
                      <a:pt x="19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05" name="Freeform 693"/>
              <p:cNvSpPr>
                <a:spLocks/>
              </p:cNvSpPr>
              <p:nvPr/>
            </p:nvSpPr>
            <p:spPr bwMode="auto">
              <a:xfrm>
                <a:off x="3211" y="2895"/>
                <a:ext cx="23" cy="22"/>
              </a:xfrm>
              <a:custGeom>
                <a:avLst/>
                <a:gdLst>
                  <a:gd name="T0" fmla="*/ 23 w 23"/>
                  <a:gd name="T1" fmla="*/ 4 h 22"/>
                  <a:gd name="T2" fmla="*/ 16 w 23"/>
                  <a:gd name="T3" fmla="*/ 2 h 22"/>
                  <a:gd name="T4" fmla="*/ 12 w 23"/>
                  <a:gd name="T5" fmla="*/ 7 h 22"/>
                  <a:gd name="T6" fmla="*/ 9 w 23"/>
                  <a:gd name="T7" fmla="*/ 9 h 22"/>
                  <a:gd name="T8" fmla="*/ 5 w 23"/>
                  <a:gd name="T9" fmla="*/ 12 h 22"/>
                  <a:gd name="T10" fmla="*/ 0 w 23"/>
                  <a:gd name="T11" fmla="*/ 14 h 22"/>
                  <a:gd name="T12" fmla="*/ 5 w 23"/>
                  <a:gd name="T13" fmla="*/ 22 h 22"/>
                  <a:gd name="T14" fmla="*/ 7 w 23"/>
                  <a:gd name="T15" fmla="*/ 19 h 22"/>
                  <a:gd name="T16" fmla="*/ 13 w 23"/>
                  <a:gd name="T17" fmla="*/ 17 h 22"/>
                  <a:gd name="T18" fmla="*/ 17 w 23"/>
                  <a:gd name="T19" fmla="*/ 12 h 22"/>
                  <a:gd name="T20" fmla="*/ 23 w 23"/>
                  <a:gd name="T21" fmla="*/ 7 h 22"/>
                  <a:gd name="T22" fmla="*/ 16 w 23"/>
                  <a:gd name="T23" fmla="*/ 4 h 22"/>
                  <a:gd name="T24" fmla="*/ 23 w 23"/>
                  <a:gd name="T25" fmla="*/ 7 h 22"/>
                  <a:gd name="T26" fmla="*/ 23 w 23"/>
                  <a:gd name="T27" fmla="*/ 3 h 22"/>
                  <a:gd name="T28" fmla="*/ 22 w 23"/>
                  <a:gd name="T29" fmla="*/ 1 h 22"/>
                  <a:gd name="T30" fmla="*/ 18 w 23"/>
                  <a:gd name="T31" fmla="*/ 0 h 22"/>
                  <a:gd name="T32" fmla="*/ 16 w 23"/>
                  <a:gd name="T33" fmla="*/ 2 h 22"/>
                  <a:gd name="T34" fmla="*/ 23 w 23"/>
                  <a:gd name="T35" fmla="*/ 4 h 2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3"/>
                  <a:gd name="T55" fmla="*/ 0 h 22"/>
                  <a:gd name="T56" fmla="*/ 23 w 23"/>
                  <a:gd name="T57" fmla="*/ 22 h 2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3" h="22">
                    <a:moveTo>
                      <a:pt x="23" y="4"/>
                    </a:moveTo>
                    <a:lnTo>
                      <a:pt x="16" y="2"/>
                    </a:lnTo>
                    <a:lnTo>
                      <a:pt x="12" y="7"/>
                    </a:lnTo>
                    <a:lnTo>
                      <a:pt x="9" y="9"/>
                    </a:lnTo>
                    <a:lnTo>
                      <a:pt x="5" y="12"/>
                    </a:lnTo>
                    <a:lnTo>
                      <a:pt x="0" y="14"/>
                    </a:lnTo>
                    <a:lnTo>
                      <a:pt x="5" y="22"/>
                    </a:lnTo>
                    <a:lnTo>
                      <a:pt x="7" y="19"/>
                    </a:lnTo>
                    <a:lnTo>
                      <a:pt x="13" y="17"/>
                    </a:lnTo>
                    <a:lnTo>
                      <a:pt x="17" y="12"/>
                    </a:lnTo>
                    <a:lnTo>
                      <a:pt x="23" y="7"/>
                    </a:lnTo>
                    <a:lnTo>
                      <a:pt x="16" y="4"/>
                    </a:lnTo>
                    <a:lnTo>
                      <a:pt x="23" y="7"/>
                    </a:lnTo>
                    <a:lnTo>
                      <a:pt x="23" y="3"/>
                    </a:lnTo>
                    <a:lnTo>
                      <a:pt x="22" y="1"/>
                    </a:lnTo>
                    <a:lnTo>
                      <a:pt x="18" y="0"/>
                    </a:lnTo>
                    <a:lnTo>
                      <a:pt x="16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06" name="Freeform 694"/>
              <p:cNvSpPr>
                <a:spLocks/>
              </p:cNvSpPr>
              <p:nvPr/>
            </p:nvSpPr>
            <p:spPr bwMode="auto">
              <a:xfrm>
                <a:off x="3223" y="2899"/>
                <a:ext cx="15" cy="31"/>
              </a:xfrm>
              <a:custGeom>
                <a:avLst/>
                <a:gdLst>
                  <a:gd name="T0" fmla="*/ 14 w 15"/>
                  <a:gd name="T1" fmla="*/ 30 h 31"/>
                  <a:gd name="T2" fmla="*/ 12 w 15"/>
                  <a:gd name="T3" fmla="*/ 24 h 31"/>
                  <a:gd name="T4" fmla="*/ 10 w 15"/>
                  <a:gd name="T5" fmla="*/ 21 h 31"/>
                  <a:gd name="T6" fmla="*/ 10 w 15"/>
                  <a:gd name="T7" fmla="*/ 18 h 31"/>
                  <a:gd name="T8" fmla="*/ 10 w 15"/>
                  <a:gd name="T9" fmla="*/ 10 h 31"/>
                  <a:gd name="T10" fmla="*/ 11 w 15"/>
                  <a:gd name="T11" fmla="*/ 0 h 31"/>
                  <a:gd name="T12" fmla="*/ 4 w 15"/>
                  <a:gd name="T13" fmla="*/ 0 h 31"/>
                  <a:gd name="T14" fmla="*/ 3 w 15"/>
                  <a:gd name="T15" fmla="*/ 10 h 31"/>
                  <a:gd name="T16" fmla="*/ 0 w 15"/>
                  <a:gd name="T17" fmla="*/ 18 h 31"/>
                  <a:gd name="T18" fmla="*/ 3 w 15"/>
                  <a:gd name="T19" fmla="*/ 24 h 31"/>
                  <a:gd name="T20" fmla="*/ 8 w 15"/>
                  <a:gd name="T21" fmla="*/ 31 h 31"/>
                  <a:gd name="T22" fmla="*/ 6 w 15"/>
                  <a:gd name="T23" fmla="*/ 25 h 31"/>
                  <a:gd name="T24" fmla="*/ 8 w 15"/>
                  <a:gd name="T25" fmla="*/ 31 h 31"/>
                  <a:gd name="T26" fmla="*/ 11 w 15"/>
                  <a:gd name="T27" fmla="*/ 31 h 31"/>
                  <a:gd name="T28" fmla="*/ 14 w 15"/>
                  <a:gd name="T29" fmla="*/ 29 h 31"/>
                  <a:gd name="T30" fmla="*/ 15 w 15"/>
                  <a:gd name="T31" fmla="*/ 26 h 31"/>
                  <a:gd name="T32" fmla="*/ 12 w 15"/>
                  <a:gd name="T33" fmla="*/ 24 h 31"/>
                  <a:gd name="T34" fmla="*/ 14 w 15"/>
                  <a:gd name="T35" fmla="*/ 30 h 3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"/>
                  <a:gd name="T55" fmla="*/ 0 h 31"/>
                  <a:gd name="T56" fmla="*/ 15 w 15"/>
                  <a:gd name="T57" fmla="*/ 31 h 3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" h="31">
                    <a:moveTo>
                      <a:pt x="14" y="30"/>
                    </a:moveTo>
                    <a:lnTo>
                      <a:pt x="12" y="24"/>
                    </a:lnTo>
                    <a:lnTo>
                      <a:pt x="10" y="21"/>
                    </a:lnTo>
                    <a:lnTo>
                      <a:pt x="10" y="18"/>
                    </a:lnTo>
                    <a:lnTo>
                      <a:pt x="10" y="10"/>
                    </a:lnTo>
                    <a:lnTo>
                      <a:pt x="11" y="0"/>
                    </a:lnTo>
                    <a:lnTo>
                      <a:pt x="4" y="0"/>
                    </a:lnTo>
                    <a:lnTo>
                      <a:pt x="3" y="10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8" y="31"/>
                    </a:lnTo>
                    <a:lnTo>
                      <a:pt x="6" y="25"/>
                    </a:lnTo>
                    <a:lnTo>
                      <a:pt x="8" y="31"/>
                    </a:lnTo>
                    <a:lnTo>
                      <a:pt x="11" y="31"/>
                    </a:lnTo>
                    <a:lnTo>
                      <a:pt x="14" y="29"/>
                    </a:lnTo>
                    <a:lnTo>
                      <a:pt x="15" y="26"/>
                    </a:lnTo>
                    <a:lnTo>
                      <a:pt x="12" y="24"/>
                    </a:lnTo>
                    <a:lnTo>
                      <a:pt x="14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07" name="Freeform 695"/>
              <p:cNvSpPr>
                <a:spLocks/>
              </p:cNvSpPr>
              <p:nvPr/>
            </p:nvSpPr>
            <p:spPr bwMode="auto">
              <a:xfrm>
                <a:off x="3222" y="2924"/>
                <a:ext cx="15" cy="30"/>
              </a:xfrm>
              <a:custGeom>
                <a:avLst/>
                <a:gdLst>
                  <a:gd name="T0" fmla="*/ 12 w 15"/>
                  <a:gd name="T1" fmla="*/ 23 h 30"/>
                  <a:gd name="T2" fmla="*/ 11 w 15"/>
                  <a:gd name="T3" fmla="*/ 23 h 30"/>
                  <a:gd name="T4" fmla="*/ 9 w 15"/>
                  <a:gd name="T5" fmla="*/ 21 h 30"/>
                  <a:gd name="T6" fmla="*/ 7 w 15"/>
                  <a:gd name="T7" fmla="*/ 17 h 30"/>
                  <a:gd name="T8" fmla="*/ 10 w 15"/>
                  <a:gd name="T9" fmla="*/ 11 h 30"/>
                  <a:gd name="T10" fmla="*/ 15 w 15"/>
                  <a:gd name="T11" fmla="*/ 5 h 30"/>
                  <a:gd name="T12" fmla="*/ 7 w 15"/>
                  <a:gd name="T13" fmla="*/ 0 h 30"/>
                  <a:gd name="T14" fmla="*/ 2 w 15"/>
                  <a:gd name="T15" fmla="*/ 8 h 30"/>
                  <a:gd name="T16" fmla="*/ 0 w 15"/>
                  <a:gd name="T17" fmla="*/ 17 h 30"/>
                  <a:gd name="T18" fmla="*/ 1 w 15"/>
                  <a:gd name="T19" fmla="*/ 25 h 30"/>
                  <a:gd name="T20" fmla="*/ 11 w 15"/>
                  <a:gd name="T21" fmla="*/ 30 h 30"/>
                  <a:gd name="T22" fmla="*/ 10 w 15"/>
                  <a:gd name="T23" fmla="*/ 30 h 30"/>
                  <a:gd name="T24" fmla="*/ 12 w 15"/>
                  <a:gd name="T25" fmla="*/ 23 h 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"/>
                  <a:gd name="T40" fmla="*/ 0 h 30"/>
                  <a:gd name="T41" fmla="*/ 15 w 15"/>
                  <a:gd name="T42" fmla="*/ 30 h 3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" h="30">
                    <a:moveTo>
                      <a:pt x="12" y="23"/>
                    </a:moveTo>
                    <a:lnTo>
                      <a:pt x="11" y="23"/>
                    </a:lnTo>
                    <a:lnTo>
                      <a:pt x="9" y="21"/>
                    </a:lnTo>
                    <a:lnTo>
                      <a:pt x="7" y="17"/>
                    </a:lnTo>
                    <a:lnTo>
                      <a:pt x="10" y="11"/>
                    </a:lnTo>
                    <a:lnTo>
                      <a:pt x="15" y="5"/>
                    </a:lnTo>
                    <a:lnTo>
                      <a:pt x="7" y="0"/>
                    </a:lnTo>
                    <a:lnTo>
                      <a:pt x="2" y="8"/>
                    </a:lnTo>
                    <a:lnTo>
                      <a:pt x="0" y="17"/>
                    </a:lnTo>
                    <a:lnTo>
                      <a:pt x="1" y="25"/>
                    </a:lnTo>
                    <a:lnTo>
                      <a:pt x="11" y="30"/>
                    </a:lnTo>
                    <a:lnTo>
                      <a:pt x="10" y="30"/>
                    </a:lnTo>
                    <a:lnTo>
                      <a:pt x="1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08" name="Freeform 696"/>
              <p:cNvSpPr>
                <a:spLocks/>
              </p:cNvSpPr>
              <p:nvPr/>
            </p:nvSpPr>
            <p:spPr bwMode="auto">
              <a:xfrm>
                <a:off x="3232" y="2934"/>
                <a:ext cx="18" cy="22"/>
              </a:xfrm>
              <a:custGeom>
                <a:avLst/>
                <a:gdLst>
                  <a:gd name="T0" fmla="*/ 17 w 18"/>
                  <a:gd name="T1" fmla="*/ 2 h 22"/>
                  <a:gd name="T2" fmla="*/ 8 w 18"/>
                  <a:gd name="T3" fmla="*/ 4 h 22"/>
                  <a:gd name="T4" fmla="*/ 10 w 18"/>
                  <a:gd name="T5" fmla="*/ 11 h 22"/>
                  <a:gd name="T6" fmla="*/ 7 w 18"/>
                  <a:gd name="T7" fmla="*/ 13 h 22"/>
                  <a:gd name="T8" fmla="*/ 7 w 18"/>
                  <a:gd name="T9" fmla="*/ 14 h 22"/>
                  <a:gd name="T10" fmla="*/ 2 w 18"/>
                  <a:gd name="T11" fmla="*/ 13 h 22"/>
                  <a:gd name="T12" fmla="*/ 0 w 18"/>
                  <a:gd name="T13" fmla="*/ 20 h 22"/>
                  <a:gd name="T14" fmla="*/ 7 w 18"/>
                  <a:gd name="T15" fmla="*/ 22 h 22"/>
                  <a:gd name="T16" fmla="*/ 14 w 18"/>
                  <a:gd name="T17" fmla="*/ 18 h 22"/>
                  <a:gd name="T18" fmla="*/ 17 w 18"/>
                  <a:gd name="T19" fmla="*/ 11 h 22"/>
                  <a:gd name="T20" fmla="*/ 18 w 18"/>
                  <a:gd name="T21" fmla="*/ 4 h 22"/>
                  <a:gd name="T22" fmla="*/ 10 w 18"/>
                  <a:gd name="T23" fmla="*/ 7 h 22"/>
                  <a:gd name="T24" fmla="*/ 18 w 18"/>
                  <a:gd name="T25" fmla="*/ 4 h 22"/>
                  <a:gd name="T26" fmla="*/ 17 w 18"/>
                  <a:gd name="T27" fmla="*/ 1 h 22"/>
                  <a:gd name="T28" fmla="*/ 13 w 18"/>
                  <a:gd name="T29" fmla="*/ 0 h 22"/>
                  <a:gd name="T30" fmla="*/ 10 w 18"/>
                  <a:gd name="T31" fmla="*/ 1 h 22"/>
                  <a:gd name="T32" fmla="*/ 8 w 18"/>
                  <a:gd name="T33" fmla="*/ 4 h 22"/>
                  <a:gd name="T34" fmla="*/ 17 w 18"/>
                  <a:gd name="T35" fmla="*/ 2 h 2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8"/>
                  <a:gd name="T55" fmla="*/ 0 h 22"/>
                  <a:gd name="T56" fmla="*/ 18 w 18"/>
                  <a:gd name="T57" fmla="*/ 22 h 2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8" h="22">
                    <a:moveTo>
                      <a:pt x="17" y="2"/>
                    </a:moveTo>
                    <a:lnTo>
                      <a:pt x="8" y="4"/>
                    </a:lnTo>
                    <a:lnTo>
                      <a:pt x="10" y="11"/>
                    </a:lnTo>
                    <a:lnTo>
                      <a:pt x="7" y="13"/>
                    </a:lnTo>
                    <a:lnTo>
                      <a:pt x="7" y="14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7" y="22"/>
                    </a:lnTo>
                    <a:lnTo>
                      <a:pt x="14" y="18"/>
                    </a:lnTo>
                    <a:lnTo>
                      <a:pt x="17" y="11"/>
                    </a:lnTo>
                    <a:lnTo>
                      <a:pt x="18" y="4"/>
                    </a:lnTo>
                    <a:lnTo>
                      <a:pt x="10" y="7"/>
                    </a:lnTo>
                    <a:lnTo>
                      <a:pt x="18" y="4"/>
                    </a:lnTo>
                    <a:lnTo>
                      <a:pt x="17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4"/>
                    </a:ln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09" name="Freeform 697"/>
              <p:cNvSpPr>
                <a:spLocks/>
              </p:cNvSpPr>
              <p:nvPr/>
            </p:nvSpPr>
            <p:spPr bwMode="auto">
              <a:xfrm>
                <a:off x="3242" y="2936"/>
                <a:ext cx="82" cy="28"/>
              </a:xfrm>
              <a:custGeom>
                <a:avLst/>
                <a:gdLst>
                  <a:gd name="T0" fmla="*/ 81 w 82"/>
                  <a:gd name="T1" fmla="*/ 17 h 28"/>
                  <a:gd name="T2" fmla="*/ 78 w 82"/>
                  <a:gd name="T3" fmla="*/ 16 h 28"/>
                  <a:gd name="T4" fmla="*/ 68 w 82"/>
                  <a:gd name="T5" fmla="*/ 20 h 28"/>
                  <a:gd name="T6" fmla="*/ 57 w 82"/>
                  <a:gd name="T7" fmla="*/ 18 h 28"/>
                  <a:gd name="T8" fmla="*/ 45 w 82"/>
                  <a:gd name="T9" fmla="*/ 18 h 28"/>
                  <a:gd name="T10" fmla="*/ 35 w 82"/>
                  <a:gd name="T11" fmla="*/ 16 h 28"/>
                  <a:gd name="T12" fmla="*/ 25 w 82"/>
                  <a:gd name="T13" fmla="*/ 12 h 28"/>
                  <a:gd name="T14" fmla="*/ 15 w 82"/>
                  <a:gd name="T15" fmla="*/ 7 h 28"/>
                  <a:gd name="T16" fmla="*/ 10 w 82"/>
                  <a:gd name="T17" fmla="*/ 4 h 28"/>
                  <a:gd name="T18" fmla="*/ 7 w 82"/>
                  <a:gd name="T19" fmla="*/ 0 h 28"/>
                  <a:gd name="T20" fmla="*/ 0 w 82"/>
                  <a:gd name="T21" fmla="*/ 5 h 28"/>
                  <a:gd name="T22" fmla="*/ 6 w 82"/>
                  <a:gd name="T23" fmla="*/ 11 h 28"/>
                  <a:gd name="T24" fmla="*/ 13 w 82"/>
                  <a:gd name="T25" fmla="*/ 15 h 28"/>
                  <a:gd name="T26" fmla="*/ 23 w 82"/>
                  <a:gd name="T27" fmla="*/ 20 h 28"/>
                  <a:gd name="T28" fmla="*/ 32 w 82"/>
                  <a:gd name="T29" fmla="*/ 23 h 28"/>
                  <a:gd name="T30" fmla="*/ 45 w 82"/>
                  <a:gd name="T31" fmla="*/ 26 h 28"/>
                  <a:gd name="T32" fmla="*/ 57 w 82"/>
                  <a:gd name="T33" fmla="*/ 28 h 28"/>
                  <a:gd name="T34" fmla="*/ 68 w 82"/>
                  <a:gd name="T35" fmla="*/ 27 h 28"/>
                  <a:gd name="T36" fmla="*/ 80 w 82"/>
                  <a:gd name="T37" fmla="*/ 23 h 28"/>
                  <a:gd name="T38" fmla="*/ 76 w 82"/>
                  <a:gd name="T39" fmla="*/ 22 h 28"/>
                  <a:gd name="T40" fmla="*/ 80 w 82"/>
                  <a:gd name="T41" fmla="*/ 23 h 28"/>
                  <a:gd name="T42" fmla="*/ 82 w 82"/>
                  <a:gd name="T43" fmla="*/ 21 h 28"/>
                  <a:gd name="T44" fmla="*/ 82 w 82"/>
                  <a:gd name="T45" fmla="*/ 18 h 28"/>
                  <a:gd name="T46" fmla="*/ 81 w 82"/>
                  <a:gd name="T47" fmla="*/ 16 h 28"/>
                  <a:gd name="T48" fmla="*/ 78 w 82"/>
                  <a:gd name="T49" fmla="*/ 16 h 28"/>
                  <a:gd name="T50" fmla="*/ 81 w 82"/>
                  <a:gd name="T51" fmla="*/ 17 h 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2"/>
                  <a:gd name="T79" fmla="*/ 0 h 28"/>
                  <a:gd name="T80" fmla="*/ 82 w 82"/>
                  <a:gd name="T81" fmla="*/ 28 h 2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2" h="28">
                    <a:moveTo>
                      <a:pt x="81" y="17"/>
                    </a:moveTo>
                    <a:lnTo>
                      <a:pt x="78" y="16"/>
                    </a:lnTo>
                    <a:lnTo>
                      <a:pt x="68" y="20"/>
                    </a:lnTo>
                    <a:lnTo>
                      <a:pt x="57" y="18"/>
                    </a:lnTo>
                    <a:lnTo>
                      <a:pt x="45" y="18"/>
                    </a:lnTo>
                    <a:lnTo>
                      <a:pt x="35" y="16"/>
                    </a:lnTo>
                    <a:lnTo>
                      <a:pt x="25" y="12"/>
                    </a:lnTo>
                    <a:lnTo>
                      <a:pt x="15" y="7"/>
                    </a:lnTo>
                    <a:lnTo>
                      <a:pt x="10" y="4"/>
                    </a:lnTo>
                    <a:lnTo>
                      <a:pt x="7" y="0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13" y="15"/>
                    </a:lnTo>
                    <a:lnTo>
                      <a:pt x="23" y="20"/>
                    </a:lnTo>
                    <a:lnTo>
                      <a:pt x="32" y="23"/>
                    </a:lnTo>
                    <a:lnTo>
                      <a:pt x="45" y="26"/>
                    </a:lnTo>
                    <a:lnTo>
                      <a:pt x="57" y="28"/>
                    </a:lnTo>
                    <a:lnTo>
                      <a:pt x="68" y="27"/>
                    </a:lnTo>
                    <a:lnTo>
                      <a:pt x="80" y="23"/>
                    </a:lnTo>
                    <a:lnTo>
                      <a:pt x="76" y="22"/>
                    </a:lnTo>
                    <a:lnTo>
                      <a:pt x="80" y="23"/>
                    </a:lnTo>
                    <a:lnTo>
                      <a:pt x="82" y="21"/>
                    </a:lnTo>
                    <a:lnTo>
                      <a:pt x="82" y="18"/>
                    </a:lnTo>
                    <a:lnTo>
                      <a:pt x="81" y="16"/>
                    </a:lnTo>
                    <a:lnTo>
                      <a:pt x="78" y="16"/>
                    </a:lnTo>
                    <a:lnTo>
                      <a:pt x="81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10" name="Freeform 698"/>
              <p:cNvSpPr>
                <a:spLocks/>
              </p:cNvSpPr>
              <p:nvPr/>
            </p:nvSpPr>
            <p:spPr bwMode="auto">
              <a:xfrm>
                <a:off x="3318" y="2953"/>
                <a:ext cx="11" cy="18"/>
              </a:xfrm>
              <a:custGeom>
                <a:avLst/>
                <a:gdLst>
                  <a:gd name="T0" fmla="*/ 2 w 11"/>
                  <a:gd name="T1" fmla="*/ 18 h 18"/>
                  <a:gd name="T2" fmla="*/ 2 w 11"/>
                  <a:gd name="T3" fmla="*/ 18 h 18"/>
                  <a:gd name="T4" fmla="*/ 8 w 11"/>
                  <a:gd name="T5" fmla="*/ 16 h 18"/>
                  <a:gd name="T6" fmla="*/ 11 w 11"/>
                  <a:gd name="T7" fmla="*/ 10 h 18"/>
                  <a:gd name="T8" fmla="*/ 10 w 11"/>
                  <a:gd name="T9" fmla="*/ 5 h 18"/>
                  <a:gd name="T10" fmla="*/ 5 w 11"/>
                  <a:gd name="T11" fmla="*/ 0 h 18"/>
                  <a:gd name="T12" fmla="*/ 0 w 11"/>
                  <a:gd name="T13" fmla="*/ 5 h 18"/>
                  <a:gd name="T14" fmla="*/ 3 w 11"/>
                  <a:gd name="T15" fmla="*/ 10 h 18"/>
                  <a:gd name="T16" fmla="*/ 4 w 11"/>
                  <a:gd name="T17" fmla="*/ 10 h 18"/>
                  <a:gd name="T18" fmla="*/ 3 w 11"/>
                  <a:gd name="T19" fmla="*/ 9 h 18"/>
                  <a:gd name="T20" fmla="*/ 2 w 11"/>
                  <a:gd name="T21" fmla="*/ 9 h 18"/>
                  <a:gd name="T22" fmla="*/ 2 w 11"/>
                  <a:gd name="T23" fmla="*/ 9 h 18"/>
                  <a:gd name="T24" fmla="*/ 2 w 11"/>
                  <a:gd name="T25" fmla="*/ 18 h 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18"/>
                  <a:gd name="T41" fmla="*/ 11 w 11"/>
                  <a:gd name="T42" fmla="*/ 18 h 1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18">
                    <a:moveTo>
                      <a:pt x="2" y="18"/>
                    </a:moveTo>
                    <a:lnTo>
                      <a:pt x="2" y="18"/>
                    </a:lnTo>
                    <a:lnTo>
                      <a:pt x="8" y="16"/>
                    </a:lnTo>
                    <a:lnTo>
                      <a:pt x="11" y="10"/>
                    </a:lnTo>
                    <a:lnTo>
                      <a:pt x="10" y="5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2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11" name="Freeform 699"/>
              <p:cNvSpPr>
                <a:spLocks/>
              </p:cNvSpPr>
              <p:nvPr/>
            </p:nvSpPr>
            <p:spPr bwMode="auto">
              <a:xfrm>
                <a:off x="3292" y="2962"/>
                <a:ext cx="28" cy="9"/>
              </a:xfrm>
              <a:custGeom>
                <a:avLst/>
                <a:gdLst>
                  <a:gd name="T0" fmla="*/ 9 w 28"/>
                  <a:gd name="T1" fmla="*/ 9 h 9"/>
                  <a:gd name="T2" fmla="*/ 9 w 28"/>
                  <a:gd name="T3" fmla="*/ 9 h 9"/>
                  <a:gd name="T4" fmla="*/ 9 w 28"/>
                  <a:gd name="T5" fmla="*/ 8 h 9"/>
                  <a:gd name="T6" fmla="*/ 13 w 28"/>
                  <a:gd name="T7" fmla="*/ 7 h 9"/>
                  <a:gd name="T8" fmla="*/ 20 w 28"/>
                  <a:gd name="T9" fmla="*/ 7 h 9"/>
                  <a:gd name="T10" fmla="*/ 28 w 28"/>
                  <a:gd name="T11" fmla="*/ 9 h 9"/>
                  <a:gd name="T12" fmla="*/ 28 w 28"/>
                  <a:gd name="T13" fmla="*/ 0 h 9"/>
                  <a:gd name="T14" fmla="*/ 20 w 28"/>
                  <a:gd name="T15" fmla="*/ 0 h 9"/>
                  <a:gd name="T16" fmla="*/ 13 w 28"/>
                  <a:gd name="T17" fmla="*/ 0 h 9"/>
                  <a:gd name="T18" fmla="*/ 4 w 28"/>
                  <a:gd name="T19" fmla="*/ 1 h 9"/>
                  <a:gd name="T20" fmla="*/ 0 w 28"/>
                  <a:gd name="T21" fmla="*/ 9 h 9"/>
                  <a:gd name="T22" fmla="*/ 0 w 28"/>
                  <a:gd name="T23" fmla="*/ 9 h 9"/>
                  <a:gd name="T24" fmla="*/ 9 w 28"/>
                  <a:gd name="T25" fmla="*/ 9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8"/>
                  <a:gd name="T40" fmla="*/ 0 h 9"/>
                  <a:gd name="T41" fmla="*/ 28 w 28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8" h="9">
                    <a:moveTo>
                      <a:pt x="9" y="9"/>
                    </a:moveTo>
                    <a:lnTo>
                      <a:pt x="9" y="9"/>
                    </a:lnTo>
                    <a:lnTo>
                      <a:pt x="9" y="8"/>
                    </a:lnTo>
                    <a:lnTo>
                      <a:pt x="13" y="7"/>
                    </a:lnTo>
                    <a:lnTo>
                      <a:pt x="20" y="7"/>
                    </a:lnTo>
                    <a:lnTo>
                      <a:pt x="28" y="9"/>
                    </a:lnTo>
                    <a:lnTo>
                      <a:pt x="28" y="0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4" y="1"/>
                    </a:lnTo>
                    <a:lnTo>
                      <a:pt x="0" y="9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12" name="Freeform 700"/>
              <p:cNvSpPr>
                <a:spLocks/>
              </p:cNvSpPr>
              <p:nvPr/>
            </p:nvSpPr>
            <p:spPr bwMode="auto">
              <a:xfrm>
                <a:off x="3292" y="2971"/>
                <a:ext cx="19" cy="20"/>
              </a:xfrm>
              <a:custGeom>
                <a:avLst/>
                <a:gdLst>
                  <a:gd name="T0" fmla="*/ 18 w 19"/>
                  <a:gd name="T1" fmla="*/ 20 h 20"/>
                  <a:gd name="T2" fmla="*/ 17 w 19"/>
                  <a:gd name="T3" fmla="*/ 13 h 20"/>
                  <a:gd name="T4" fmla="*/ 12 w 19"/>
                  <a:gd name="T5" fmla="*/ 10 h 20"/>
                  <a:gd name="T6" fmla="*/ 10 w 19"/>
                  <a:gd name="T7" fmla="*/ 8 h 20"/>
                  <a:gd name="T8" fmla="*/ 8 w 19"/>
                  <a:gd name="T9" fmla="*/ 7 h 20"/>
                  <a:gd name="T10" fmla="*/ 9 w 19"/>
                  <a:gd name="T11" fmla="*/ 0 h 20"/>
                  <a:gd name="T12" fmla="*/ 0 w 19"/>
                  <a:gd name="T13" fmla="*/ 0 h 20"/>
                  <a:gd name="T14" fmla="*/ 1 w 19"/>
                  <a:gd name="T15" fmla="*/ 7 h 20"/>
                  <a:gd name="T16" fmla="*/ 3 w 19"/>
                  <a:gd name="T17" fmla="*/ 13 h 20"/>
                  <a:gd name="T18" fmla="*/ 7 w 19"/>
                  <a:gd name="T19" fmla="*/ 17 h 20"/>
                  <a:gd name="T20" fmla="*/ 14 w 19"/>
                  <a:gd name="T21" fmla="*/ 20 h 20"/>
                  <a:gd name="T22" fmla="*/ 13 w 19"/>
                  <a:gd name="T23" fmla="*/ 13 h 20"/>
                  <a:gd name="T24" fmla="*/ 14 w 19"/>
                  <a:gd name="T25" fmla="*/ 20 h 20"/>
                  <a:gd name="T26" fmla="*/ 18 w 19"/>
                  <a:gd name="T27" fmla="*/ 20 h 20"/>
                  <a:gd name="T28" fmla="*/ 19 w 19"/>
                  <a:gd name="T29" fmla="*/ 17 h 20"/>
                  <a:gd name="T30" fmla="*/ 19 w 19"/>
                  <a:gd name="T31" fmla="*/ 14 h 20"/>
                  <a:gd name="T32" fmla="*/ 17 w 19"/>
                  <a:gd name="T33" fmla="*/ 13 h 20"/>
                  <a:gd name="T34" fmla="*/ 18 w 19"/>
                  <a:gd name="T35" fmla="*/ 20 h 2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9"/>
                  <a:gd name="T55" fmla="*/ 0 h 20"/>
                  <a:gd name="T56" fmla="*/ 19 w 19"/>
                  <a:gd name="T57" fmla="*/ 20 h 2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9" h="20">
                    <a:moveTo>
                      <a:pt x="18" y="20"/>
                    </a:moveTo>
                    <a:lnTo>
                      <a:pt x="17" y="13"/>
                    </a:lnTo>
                    <a:lnTo>
                      <a:pt x="12" y="10"/>
                    </a:lnTo>
                    <a:lnTo>
                      <a:pt x="10" y="8"/>
                    </a:lnTo>
                    <a:lnTo>
                      <a:pt x="8" y="7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1" y="7"/>
                    </a:lnTo>
                    <a:lnTo>
                      <a:pt x="3" y="13"/>
                    </a:lnTo>
                    <a:lnTo>
                      <a:pt x="7" y="17"/>
                    </a:lnTo>
                    <a:lnTo>
                      <a:pt x="14" y="20"/>
                    </a:lnTo>
                    <a:lnTo>
                      <a:pt x="13" y="13"/>
                    </a:lnTo>
                    <a:lnTo>
                      <a:pt x="14" y="20"/>
                    </a:lnTo>
                    <a:lnTo>
                      <a:pt x="18" y="20"/>
                    </a:lnTo>
                    <a:lnTo>
                      <a:pt x="19" y="17"/>
                    </a:lnTo>
                    <a:lnTo>
                      <a:pt x="19" y="14"/>
                    </a:lnTo>
                    <a:lnTo>
                      <a:pt x="17" y="13"/>
                    </a:lnTo>
                    <a:lnTo>
                      <a:pt x="18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13" name="Freeform 701"/>
              <p:cNvSpPr>
                <a:spLocks/>
              </p:cNvSpPr>
              <p:nvPr/>
            </p:nvSpPr>
            <p:spPr bwMode="auto">
              <a:xfrm>
                <a:off x="3292" y="2984"/>
                <a:ext cx="18" cy="33"/>
              </a:xfrm>
              <a:custGeom>
                <a:avLst/>
                <a:gdLst>
                  <a:gd name="T0" fmla="*/ 7 w 18"/>
                  <a:gd name="T1" fmla="*/ 25 h 33"/>
                  <a:gd name="T2" fmla="*/ 10 w 18"/>
                  <a:gd name="T3" fmla="*/ 28 h 33"/>
                  <a:gd name="T4" fmla="*/ 7 w 18"/>
                  <a:gd name="T5" fmla="*/ 19 h 33"/>
                  <a:gd name="T6" fmla="*/ 8 w 18"/>
                  <a:gd name="T7" fmla="*/ 14 h 33"/>
                  <a:gd name="T8" fmla="*/ 12 w 18"/>
                  <a:gd name="T9" fmla="*/ 11 h 33"/>
                  <a:gd name="T10" fmla="*/ 18 w 18"/>
                  <a:gd name="T11" fmla="*/ 7 h 33"/>
                  <a:gd name="T12" fmla="*/ 13 w 18"/>
                  <a:gd name="T13" fmla="*/ 0 h 33"/>
                  <a:gd name="T14" fmla="*/ 7 w 18"/>
                  <a:gd name="T15" fmla="*/ 6 h 33"/>
                  <a:gd name="T16" fmla="*/ 1 w 18"/>
                  <a:gd name="T17" fmla="*/ 12 h 33"/>
                  <a:gd name="T18" fmla="*/ 0 w 18"/>
                  <a:gd name="T19" fmla="*/ 19 h 33"/>
                  <a:gd name="T20" fmla="*/ 3 w 18"/>
                  <a:gd name="T21" fmla="*/ 30 h 33"/>
                  <a:gd name="T22" fmla="*/ 7 w 18"/>
                  <a:gd name="T23" fmla="*/ 33 h 33"/>
                  <a:gd name="T24" fmla="*/ 3 w 18"/>
                  <a:gd name="T25" fmla="*/ 30 h 33"/>
                  <a:gd name="T26" fmla="*/ 6 w 18"/>
                  <a:gd name="T27" fmla="*/ 33 h 33"/>
                  <a:gd name="T28" fmla="*/ 8 w 18"/>
                  <a:gd name="T29" fmla="*/ 33 h 33"/>
                  <a:gd name="T30" fmla="*/ 10 w 18"/>
                  <a:gd name="T31" fmla="*/ 31 h 33"/>
                  <a:gd name="T32" fmla="*/ 10 w 18"/>
                  <a:gd name="T33" fmla="*/ 28 h 33"/>
                  <a:gd name="T34" fmla="*/ 7 w 18"/>
                  <a:gd name="T35" fmla="*/ 25 h 3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8"/>
                  <a:gd name="T55" fmla="*/ 0 h 33"/>
                  <a:gd name="T56" fmla="*/ 18 w 18"/>
                  <a:gd name="T57" fmla="*/ 33 h 3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8" h="33">
                    <a:moveTo>
                      <a:pt x="7" y="25"/>
                    </a:moveTo>
                    <a:lnTo>
                      <a:pt x="10" y="28"/>
                    </a:lnTo>
                    <a:lnTo>
                      <a:pt x="7" y="19"/>
                    </a:lnTo>
                    <a:lnTo>
                      <a:pt x="8" y="14"/>
                    </a:lnTo>
                    <a:lnTo>
                      <a:pt x="12" y="11"/>
                    </a:lnTo>
                    <a:lnTo>
                      <a:pt x="18" y="7"/>
                    </a:lnTo>
                    <a:lnTo>
                      <a:pt x="13" y="0"/>
                    </a:lnTo>
                    <a:lnTo>
                      <a:pt x="7" y="6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3" y="30"/>
                    </a:lnTo>
                    <a:lnTo>
                      <a:pt x="7" y="33"/>
                    </a:lnTo>
                    <a:lnTo>
                      <a:pt x="3" y="30"/>
                    </a:lnTo>
                    <a:lnTo>
                      <a:pt x="6" y="33"/>
                    </a:lnTo>
                    <a:lnTo>
                      <a:pt x="8" y="33"/>
                    </a:lnTo>
                    <a:lnTo>
                      <a:pt x="10" y="31"/>
                    </a:lnTo>
                    <a:lnTo>
                      <a:pt x="10" y="28"/>
                    </a:lnTo>
                    <a:lnTo>
                      <a:pt x="7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14" name="Freeform 702"/>
              <p:cNvSpPr>
                <a:spLocks/>
              </p:cNvSpPr>
              <p:nvPr/>
            </p:nvSpPr>
            <p:spPr bwMode="auto">
              <a:xfrm>
                <a:off x="3299" y="3009"/>
                <a:ext cx="51" cy="28"/>
              </a:xfrm>
              <a:custGeom>
                <a:avLst/>
                <a:gdLst>
                  <a:gd name="T0" fmla="*/ 47 w 51"/>
                  <a:gd name="T1" fmla="*/ 27 h 28"/>
                  <a:gd name="T2" fmla="*/ 46 w 51"/>
                  <a:gd name="T3" fmla="*/ 19 h 28"/>
                  <a:gd name="T4" fmla="*/ 41 w 51"/>
                  <a:gd name="T5" fmla="*/ 19 h 28"/>
                  <a:gd name="T6" fmla="*/ 38 w 51"/>
                  <a:gd name="T7" fmla="*/ 17 h 28"/>
                  <a:gd name="T8" fmla="*/ 30 w 51"/>
                  <a:gd name="T9" fmla="*/ 14 h 28"/>
                  <a:gd name="T10" fmla="*/ 24 w 51"/>
                  <a:gd name="T11" fmla="*/ 11 h 28"/>
                  <a:gd name="T12" fmla="*/ 18 w 51"/>
                  <a:gd name="T13" fmla="*/ 8 h 28"/>
                  <a:gd name="T14" fmla="*/ 11 w 51"/>
                  <a:gd name="T15" fmla="*/ 4 h 28"/>
                  <a:gd name="T16" fmla="*/ 6 w 51"/>
                  <a:gd name="T17" fmla="*/ 1 h 28"/>
                  <a:gd name="T18" fmla="*/ 0 w 51"/>
                  <a:gd name="T19" fmla="*/ 0 h 28"/>
                  <a:gd name="T20" fmla="*/ 0 w 51"/>
                  <a:gd name="T21" fmla="*/ 8 h 28"/>
                  <a:gd name="T22" fmla="*/ 3 w 51"/>
                  <a:gd name="T23" fmla="*/ 9 h 28"/>
                  <a:gd name="T24" fmla="*/ 8 w 51"/>
                  <a:gd name="T25" fmla="*/ 11 h 28"/>
                  <a:gd name="T26" fmla="*/ 16 w 51"/>
                  <a:gd name="T27" fmla="*/ 15 h 28"/>
                  <a:gd name="T28" fmla="*/ 22 w 51"/>
                  <a:gd name="T29" fmla="*/ 19 h 28"/>
                  <a:gd name="T30" fmla="*/ 28 w 51"/>
                  <a:gd name="T31" fmla="*/ 21 h 28"/>
                  <a:gd name="T32" fmla="*/ 35 w 51"/>
                  <a:gd name="T33" fmla="*/ 25 h 28"/>
                  <a:gd name="T34" fmla="*/ 41 w 51"/>
                  <a:gd name="T35" fmla="*/ 26 h 28"/>
                  <a:gd name="T36" fmla="*/ 46 w 51"/>
                  <a:gd name="T37" fmla="*/ 28 h 28"/>
                  <a:gd name="T38" fmla="*/ 45 w 51"/>
                  <a:gd name="T39" fmla="*/ 20 h 28"/>
                  <a:gd name="T40" fmla="*/ 46 w 51"/>
                  <a:gd name="T41" fmla="*/ 28 h 28"/>
                  <a:gd name="T42" fmla="*/ 50 w 51"/>
                  <a:gd name="T43" fmla="*/ 27 h 28"/>
                  <a:gd name="T44" fmla="*/ 51 w 51"/>
                  <a:gd name="T45" fmla="*/ 23 h 28"/>
                  <a:gd name="T46" fmla="*/ 50 w 51"/>
                  <a:gd name="T47" fmla="*/ 20 h 28"/>
                  <a:gd name="T48" fmla="*/ 46 w 51"/>
                  <a:gd name="T49" fmla="*/ 19 h 28"/>
                  <a:gd name="T50" fmla="*/ 47 w 51"/>
                  <a:gd name="T51" fmla="*/ 27 h 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"/>
                  <a:gd name="T79" fmla="*/ 0 h 28"/>
                  <a:gd name="T80" fmla="*/ 51 w 51"/>
                  <a:gd name="T81" fmla="*/ 28 h 2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" h="28">
                    <a:moveTo>
                      <a:pt x="47" y="27"/>
                    </a:moveTo>
                    <a:lnTo>
                      <a:pt x="46" y="19"/>
                    </a:lnTo>
                    <a:lnTo>
                      <a:pt x="41" y="19"/>
                    </a:lnTo>
                    <a:lnTo>
                      <a:pt x="38" y="17"/>
                    </a:lnTo>
                    <a:lnTo>
                      <a:pt x="30" y="14"/>
                    </a:lnTo>
                    <a:lnTo>
                      <a:pt x="24" y="11"/>
                    </a:lnTo>
                    <a:lnTo>
                      <a:pt x="18" y="8"/>
                    </a:lnTo>
                    <a:lnTo>
                      <a:pt x="11" y="4"/>
                    </a:lnTo>
                    <a:lnTo>
                      <a:pt x="6" y="1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3" y="9"/>
                    </a:lnTo>
                    <a:lnTo>
                      <a:pt x="8" y="11"/>
                    </a:lnTo>
                    <a:lnTo>
                      <a:pt x="16" y="15"/>
                    </a:lnTo>
                    <a:lnTo>
                      <a:pt x="22" y="19"/>
                    </a:lnTo>
                    <a:lnTo>
                      <a:pt x="28" y="21"/>
                    </a:lnTo>
                    <a:lnTo>
                      <a:pt x="35" y="25"/>
                    </a:lnTo>
                    <a:lnTo>
                      <a:pt x="41" y="26"/>
                    </a:lnTo>
                    <a:lnTo>
                      <a:pt x="46" y="28"/>
                    </a:lnTo>
                    <a:lnTo>
                      <a:pt x="45" y="20"/>
                    </a:lnTo>
                    <a:lnTo>
                      <a:pt x="46" y="28"/>
                    </a:lnTo>
                    <a:lnTo>
                      <a:pt x="50" y="27"/>
                    </a:lnTo>
                    <a:lnTo>
                      <a:pt x="51" y="23"/>
                    </a:lnTo>
                    <a:lnTo>
                      <a:pt x="50" y="20"/>
                    </a:lnTo>
                    <a:lnTo>
                      <a:pt x="46" y="19"/>
                    </a:lnTo>
                    <a:lnTo>
                      <a:pt x="47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15" name="Freeform 703"/>
              <p:cNvSpPr>
                <a:spLocks/>
              </p:cNvSpPr>
              <p:nvPr/>
            </p:nvSpPr>
            <p:spPr bwMode="auto">
              <a:xfrm>
                <a:off x="3323" y="3029"/>
                <a:ext cx="23" cy="44"/>
              </a:xfrm>
              <a:custGeom>
                <a:avLst/>
                <a:gdLst>
                  <a:gd name="T0" fmla="*/ 12 w 23"/>
                  <a:gd name="T1" fmla="*/ 36 h 44"/>
                  <a:gd name="T2" fmla="*/ 14 w 23"/>
                  <a:gd name="T3" fmla="*/ 36 h 44"/>
                  <a:gd name="T4" fmla="*/ 8 w 23"/>
                  <a:gd name="T5" fmla="*/ 30 h 44"/>
                  <a:gd name="T6" fmla="*/ 8 w 23"/>
                  <a:gd name="T7" fmla="*/ 22 h 44"/>
                  <a:gd name="T8" fmla="*/ 12 w 23"/>
                  <a:gd name="T9" fmla="*/ 13 h 44"/>
                  <a:gd name="T10" fmla="*/ 23 w 23"/>
                  <a:gd name="T11" fmla="*/ 7 h 44"/>
                  <a:gd name="T12" fmla="*/ 21 w 23"/>
                  <a:gd name="T13" fmla="*/ 0 h 44"/>
                  <a:gd name="T14" fmla="*/ 8 w 23"/>
                  <a:gd name="T15" fmla="*/ 8 h 44"/>
                  <a:gd name="T16" fmla="*/ 0 w 23"/>
                  <a:gd name="T17" fmla="*/ 19 h 44"/>
                  <a:gd name="T18" fmla="*/ 0 w 23"/>
                  <a:gd name="T19" fmla="*/ 33 h 44"/>
                  <a:gd name="T20" fmla="*/ 9 w 23"/>
                  <a:gd name="T21" fmla="*/ 44 h 44"/>
                  <a:gd name="T22" fmla="*/ 10 w 23"/>
                  <a:gd name="T23" fmla="*/ 44 h 44"/>
                  <a:gd name="T24" fmla="*/ 12 w 23"/>
                  <a:gd name="T25" fmla="*/ 36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3"/>
                  <a:gd name="T40" fmla="*/ 0 h 44"/>
                  <a:gd name="T41" fmla="*/ 23 w 23"/>
                  <a:gd name="T42" fmla="*/ 44 h 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3" h="44">
                    <a:moveTo>
                      <a:pt x="12" y="36"/>
                    </a:moveTo>
                    <a:lnTo>
                      <a:pt x="14" y="36"/>
                    </a:lnTo>
                    <a:lnTo>
                      <a:pt x="8" y="30"/>
                    </a:lnTo>
                    <a:lnTo>
                      <a:pt x="8" y="22"/>
                    </a:lnTo>
                    <a:lnTo>
                      <a:pt x="12" y="13"/>
                    </a:lnTo>
                    <a:lnTo>
                      <a:pt x="23" y="7"/>
                    </a:lnTo>
                    <a:lnTo>
                      <a:pt x="21" y="0"/>
                    </a:lnTo>
                    <a:lnTo>
                      <a:pt x="8" y="8"/>
                    </a:lnTo>
                    <a:lnTo>
                      <a:pt x="0" y="19"/>
                    </a:lnTo>
                    <a:lnTo>
                      <a:pt x="0" y="33"/>
                    </a:lnTo>
                    <a:lnTo>
                      <a:pt x="9" y="44"/>
                    </a:lnTo>
                    <a:lnTo>
                      <a:pt x="10" y="44"/>
                    </a:ln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16" name="Freeform 704"/>
              <p:cNvSpPr>
                <a:spLocks/>
              </p:cNvSpPr>
              <p:nvPr/>
            </p:nvSpPr>
            <p:spPr bwMode="auto">
              <a:xfrm>
                <a:off x="3333" y="3046"/>
                <a:ext cx="29" cy="29"/>
              </a:xfrm>
              <a:custGeom>
                <a:avLst/>
                <a:gdLst>
                  <a:gd name="T0" fmla="*/ 22 w 29"/>
                  <a:gd name="T1" fmla="*/ 0 h 29"/>
                  <a:gd name="T2" fmla="*/ 22 w 29"/>
                  <a:gd name="T3" fmla="*/ 0 h 29"/>
                  <a:gd name="T4" fmla="*/ 21 w 29"/>
                  <a:gd name="T5" fmla="*/ 10 h 29"/>
                  <a:gd name="T6" fmla="*/ 17 w 29"/>
                  <a:gd name="T7" fmla="*/ 17 h 29"/>
                  <a:gd name="T8" fmla="*/ 12 w 29"/>
                  <a:gd name="T9" fmla="*/ 22 h 29"/>
                  <a:gd name="T10" fmla="*/ 2 w 29"/>
                  <a:gd name="T11" fmla="*/ 19 h 29"/>
                  <a:gd name="T12" fmla="*/ 0 w 29"/>
                  <a:gd name="T13" fmla="*/ 27 h 29"/>
                  <a:gd name="T14" fmla="*/ 12 w 29"/>
                  <a:gd name="T15" fmla="*/ 29 h 29"/>
                  <a:gd name="T16" fmla="*/ 24 w 29"/>
                  <a:gd name="T17" fmla="*/ 22 h 29"/>
                  <a:gd name="T18" fmla="*/ 28 w 29"/>
                  <a:gd name="T19" fmla="*/ 10 h 29"/>
                  <a:gd name="T20" fmla="*/ 29 w 29"/>
                  <a:gd name="T21" fmla="*/ 0 h 29"/>
                  <a:gd name="T22" fmla="*/ 29 w 29"/>
                  <a:gd name="T23" fmla="*/ 0 h 29"/>
                  <a:gd name="T24" fmla="*/ 22 w 29"/>
                  <a:gd name="T25" fmla="*/ 0 h 2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"/>
                  <a:gd name="T40" fmla="*/ 0 h 29"/>
                  <a:gd name="T41" fmla="*/ 29 w 29"/>
                  <a:gd name="T42" fmla="*/ 29 h 2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" h="29">
                    <a:moveTo>
                      <a:pt x="22" y="0"/>
                    </a:moveTo>
                    <a:lnTo>
                      <a:pt x="22" y="0"/>
                    </a:lnTo>
                    <a:lnTo>
                      <a:pt x="21" y="10"/>
                    </a:lnTo>
                    <a:lnTo>
                      <a:pt x="17" y="17"/>
                    </a:lnTo>
                    <a:lnTo>
                      <a:pt x="12" y="22"/>
                    </a:lnTo>
                    <a:lnTo>
                      <a:pt x="2" y="19"/>
                    </a:lnTo>
                    <a:lnTo>
                      <a:pt x="0" y="27"/>
                    </a:lnTo>
                    <a:lnTo>
                      <a:pt x="12" y="29"/>
                    </a:lnTo>
                    <a:lnTo>
                      <a:pt x="24" y="22"/>
                    </a:lnTo>
                    <a:lnTo>
                      <a:pt x="28" y="10"/>
                    </a:lnTo>
                    <a:lnTo>
                      <a:pt x="29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17" name="Freeform 705"/>
              <p:cNvSpPr>
                <a:spLocks/>
              </p:cNvSpPr>
              <p:nvPr/>
            </p:nvSpPr>
            <p:spPr bwMode="auto">
              <a:xfrm>
                <a:off x="3355" y="3015"/>
                <a:ext cx="33" cy="31"/>
              </a:xfrm>
              <a:custGeom>
                <a:avLst/>
                <a:gdLst>
                  <a:gd name="T0" fmla="*/ 26 w 33"/>
                  <a:gd name="T1" fmla="*/ 4 h 31"/>
                  <a:gd name="T2" fmla="*/ 30 w 33"/>
                  <a:gd name="T3" fmla="*/ 0 h 31"/>
                  <a:gd name="T4" fmla="*/ 13 w 33"/>
                  <a:gd name="T5" fmla="*/ 0 h 31"/>
                  <a:gd name="T6" fmla="*/ 4 w 33"/>
                  <a:gd name="T7" fmla="*/ 9 h 31"/>
                  <a:gd name="T8" fmla="*/ 0 w 33"/>
                  <a:gd name="T9" fmla="*/ 21 h 31"/>
                  <a:gd name="T10" fmla="*/ 0 w 33"/>
                  <a:gd name="T11" fmla="*/ 31 h 31"/>
                  <a:gd name="T12" fmla="*/ 7 w 33"/>
                  <a:gd name="T13" fmla="*/ 31 h 31"/>
                  <a:gd name="T14" fmla="*/ 7 w 33"/>
                  <a:gd name="T15" fmla="*/ 21 h 31"/>
                  <a:gd name="T16" fmla="*/ 11 w 33"/>
                  <a:gd name="T17" fmla="*/ 14 h 31"/>
                  <a:gd name="T18" fmla="*/ 16 w 33"/>
                  <a:gd name="T19" fmla="*/ 8 h 31"/>
                  <a:gd name="T20" fmla="*/ 28 w 33"/>
                  <a:gd name="T21" fmla="*/ 8 h 31"/>
                  <a:gd name="T22" fmla="*/ 33 w 33"/>
                  <a:gd name="T23" fmla="*/ 4 h 31"/>
                  <a:gd name="T24" fmla="*/ 28 w 33"/>
                  <a:gd name="T25" fmla="*/ 8 h 31"/>
                  <a:gd name="T26" fmla="*/ 32 w 33"/>
                  <a:gd name="T27" fmla="*/ 8 h 31"/>
                  <a:gd name="T28" fmla="*/ 33 w 33"/>
                  <a:gd name="T29" fmla="*/ 5 h 31"/>
                  <a:gd name="T30" fmla="*/ 33 w 33"/>
                  <a:gd name="T31" fmla="*/ 2 h 31"/>
                  <a:gd name="T32" fmla="*/ 30 w 33"/>
                  <a:gd name="T33" fmla="*/ 0 h 31"/>
                  <a:gd name="T34" fmla="*/ 26 w 33"/>
                  <a:gd name="T35" fmla="*/ 4 h 3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3"/>
                  <a:gd name="T55" fmla="*/ 0 h 31"/>
                  <a:gd name="T56" fmla="*/ 33 w 33"/>
                  <a:gd name="T57" fmla="*/ 31 h 3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3" h="31">
                    <a:moveTo>
                      <a:pt x="26" y="4"/>
                    </a:moveTo>
                    <a:lnTo>
                      <a:pt x="30" y="0"/>
                    </a:lnTo>
                    <a:lnTo>
                      <a:pt x="13" y="0"/>
                    </a:lnTo>
                    <a:lnTo>
                      <a:pt x="4" y="9"/>
                    </a:lnTo>
                    <a:lnTo>
                      <a:pt x="0" y="21"/>
                    </a:lnTo>
                    <a:lnTo>
                      <a:pt x="0" y="31"/>
                    </a:lnTo>
                    <a:lnTo>
                      <a:pt x="7" y="31"/>
                    </a:lnTo>
                    <a:lnTo>
                      <a:pt x="7" y="21"/>
                    </a:lnTo>
                    <a:lnTo>
                      <a:pt x="11" y="14"/>
                    </a:lnTo>
                    <a:lnTo>
                      <a:pt x="16" y="8"/>
                    </a:lnTo>
                    <a:lnTo>
                      <a:pt x="28" y="8"/>
                    </a:lnTo>
                    <a:lnTo>
                      <a:pt x="33" y="4"/>
                    </a:lnTo>
                    <a:lnTo>
                      <a:pt x="28" y="8"/>
                    </a:lnTo>
                    <a:lnTo>
                      <a:pt x="32" y="8"/>
                    </a:lnTo>
                    <a:lnTo>
                      <a:pt x="33" y="5"/>
                    </a:lnTo>
                    <a:lnTo>
                      <a:pt x="33" y="2"/>
                    </a:lnTo>
                    <a:lnTo>
                      <a:pt x="30" y="0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18" name="Freeform 706"/>
              <p:cNvSpPr>
                <a:spLocks/>
              </p:cNvSpPr>
              <p:nvPr/>
            </p:nvSpPr>
            <p:spPr bwMode="auto">
              <a:xfrm>
                <a:off x="3381" y="3013"/>
                <a:ext cx="24" cy="23"/>
              </a:xfrm>
              <a:custGeom>
                <a:avLst/>
                <a:gdLst>
                  <a:gd name="T0" fmla="*/ 23 w 24"/>
                  <a:gd name="T1" fmla="*/ 16 h 23"/>
                  <a:gd name="T2" fmla="*/ 24 w 24"/>
                  <a:gd name="T3" fmla="*/ 19 h 23"/>
                  <a:gd name="T4" fmla="*/ 21 w 24"/>
                  <a:gd name="T5" fmla="*/ 8 h 23"/>
                  <a:gd name="T6" fmla="*/ 13 w 24"/>
                  <a:gd name="T7" fmla="*/ 0 h 23"/>
                  <a:gd name="T8" fmla="*/ 4 w 24"/>
                  <a:gd name="T9" fmla="*/ 0 h 23"/>
                  <a:gd name="T10" fmla="*/ 0 w 24"/>
                  <a:gd name="T11" fmla="*/ 6 h 23"/>
                  <a:gd name="T12" fmla="*/ 7 w 24"/>
                  <a:gd name="T13" fmla="*/ 6 h 23"/>
                  <a:gd name="T14" fmla="*/ 7 w 24"/>
                  <a:gd name="T15" fmla="*/ 7 h 23"/>
                  <a:gd name="T16" fmla="*/ 11 w 24"/>
                  <a:gd name="T17" fmla="*/ 7 h 23"/>
                  <a:gd name="T18" fmla="*/ 14 w 24"/>
                  <a:gd name="T19" fmla="*/ 11 h 23"/>
                  <a:gd name="T20" fmla="*/ 17 w 24"/>
                  <a:gd name="T21" fmla="*/ 19 h 23"/>
                  <a:gd name="T22" fmla="*/ 18 w 24"/>
                  <a:gd name="T23" fmla="*/ 23 h 23"/>
                  <a:gd name="T24" fmla="*/ 17 w 24"/>
                  <a:gd name="T25" fmla="*/ 19 h 23"/>
                  <a:gd name="T26" fmla="*/ 18 w 24"/>
                  <a:gd name="T27" fmla="*/ 22 h 23"/>
                  <a:gd name="T28" fmla="*/ 20 w 24"/>
                  <a:gd name="T29" fmla="*/ 23 h 23"/>
                  <a:gd name="T30" fmla="*/ 23 w 24"/>
                  <a:gd name="T31" fmla="*/ 22 h 23"/>
                  <a:gd name="T32" fmla="*/ 24 w 24"/>
                  <a:gd name="T33" fmla="*/ 19 h 23"/>
                  <a:gd name="T34" fmla="*/ 23 w 24"/>
                  <a:gd name="T35" fmla="*/ 16 h 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4"/>
                  <a:gd name="T55" fmla="*/ 0 h 23"/>
                  <a:gd name="T56" fmla="*/ 24 w 24"/>
                  <a:gd name="T57" fmla="*/ 23 h 2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4" h="23">
                    <a:moveTo>
                      <a:pt x="23" y="16"/>
                    </a:moveTo>
                    <a:lnTo>
                      <a:pt x="24" y="19"/>
                    </a:lnTo>
                    <a:lnTo>
                      <a:pt x="21" y="8"/>
                    </a:lnTo>
                    <a:lnTo>
                      <a:pt x="13" y="0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7" y="6"/>
                    </a:lnTo>
                    <a:lnTo>
                      <a:pt x="7" y="7"/>
                    </a:lnTo>
                    <a:lnTo>
                      <a:pt x="11" y="7"/>
                    </a:lnTo>
                    <a:lnTo>
                      <a:pt x="14" y="11"/>
                    </a:lnTo>
                    <a:lnTo>
                      <a:pt x="17" y="19"/>
                    </a:lnTo>
                    <a:lnTo>
                      <a:pt x="18" y="23"/>
                    </a:lnTo>
                    <a:lnTo>
                      <a:pt x="17" y="19"/>
                    </a:lnTo>
                    <a:lnTo>
                      <a:pt x="18" y="22"/>
                    </a:lnTo>
                    <a:lnTo>
                      <a:pt x="20" y="23"/>
                    </a:lnTo>
                    <a:lnTo>
                      <a:pt x="23" y="22"/>
                    </a:lnTo>
                    <a:lnTo>
                      <a:pt x="24" y="19"/>
                    </a:lnTo>
                    <a:lnTo>
                      <a:pt x="23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19" name="Freeform 707"/>
              <p:cNvSpPr>
                <a:spLocks/>
              </p:cNvSpPr>
              <p:nvPr/>
            </p:nvSpPr>
            <p:spPr bwMode="auto">
              <a:xfrm>
                <a:off x="3399" y="3029"/>
                <a:ext cx="27" cy="14"/>
              </a:xfrm>
              <a:custGeom>
                <a:avLst/>
                <a:gdLst>
                  <a:gd name="T0" fmla="*/ 19 w 27"/>
                  <a:gd name="T1" fmla="*/ 10 h 14"/>
                  <a:gd name="T2" fmla="*/ 23 w 27"/>
                  <a:gd name="T3" fmla="*/ 7 h 14"/>
                  <a:gd name="T4" fmla="*/ 18 w 27"/>
                  <a:gd name="T5" fmla="*/ 6 h 14"/>
                  <a:gd name="T6" fmla="*/ 14 w 27"/>
                  <a:gd name="T7" fmla="*/ 5 h 14"/>
                  <a:gd name="T8" fmla="*/ 8 w 27"/>
                  <a:gd name="T9" fmla="*/ 2 h 14"/>
                  <a:gd name="T10" fmla="*/ 5 w 27"/>
                  <a:gd name="T11" fmla="*/ 0 h 14"/>
                  <a:gd name="T12" fmla="*/ 0 w 27"/>
                  <a:gd name="T13" fmla="*/ 7 h 14"/>
                  <a:gd name="T14" fmla="*/ 6 w 27"/>
                  <a:gd name="T15" fmla="*/ 10 h 14"/>
                  <a:gd name="T16" fmla="*/ 12 w 27"/>
                  <a:gd name="T17" fmla="*/ 12 h 14"/>
                  <a:gd name="T18" fmla="*/ 18 w 27"/>
                  <a:gd name="T19" fmla="*/ 13 h 14"/>
                  <a:gd name="T20" fmla="*/ 23 w 27"/>
                  <a:gd name="T21" fmla="*/ 14 h 14"/>
                  <a:gd name="T22" fmla="*/ 27 w 27"/>
                  <a:gd name="T23" fmla="*/ 12 h 14"/>
                  <a:gd name="T24" fmla="*/ 23 w 27"/>
                  <a:gd name="T25" fmla="*/ 14 h 14"/>
                  <a:gd name="T26" fmla="*/ 25 w 27"/>
                  <a:gd name="T27" fmla="*/ 13 h 14"/>
                  <a:gd name="T28" fmla="*/ 27 w 27"/>
                  <a:gd name="T29" fmla="*/ 11 h 14"/>
                  <a:gd name="T30" fmla="*/ 25 w 27"/>
                  <a:gd name="T31" fmla="*/ 8 h 14"/>
                  <a:gd name="T32" fmla="*/ 23 w 27"/>
                  <a:gd name="T33" fmla="*/ 7 h 14"/>
                  <a:gd name="T34" fmla="*/ 19 w 27"/>
                  <a:gd name="T35" fmla="*/ 10 h 1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7"/>
                  <a:gd name="T55" fmla="*/ 0 h 14"/>
                  <a:gd name="T56" fmla="*/ 27 w 27"/>
                  <a:gd name="T57" fmla="*/ 14 h 1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7" h="14">
                    <a:moveTo>
                      <a:pt x="19" y="10"/>
                    </a:moveTo>
                    <a:lnTo>
                      <a:pt x="23" y="7"/>
                    </a:lnTo>
                    <a:lnTo>
                      <a:pt x="18" y="6"/>
                    </a:lnTo>
                    <a:lnTo>
                      <a:pt x="14" y="5"/>
                    </a:lnTo>
                    <a:lnTo>
                      <a:pt x="8" y="2"/>
                    </a:lnTo>
                    <a:lnTo>
                      <a:pt x="5" y="0"/>
                    </a:lnTo>
                    <a:lnTo>
                      <a:pt x="0" y="7"/>
                    </a:lnTo>
                    <a:lnTo>
                      <a:pt x="6" y="10"/>
                    </a:lnTo>
                    <a:lnTo>
                      <a:pt x="12" y="12"/>
                    </a:lnTo>
                    <a:lnTo>
                      <a:pt x="18" y="13"/>
                    </a:lnTo>
                    <a:lnTo>
                      <a:pt x="23" y="14"/>
                    </a:lnTo>
                    <a:lnTo>
                      <a:pt x="27" y="12"/>
                    </a:lnTo>
                    <a:lnTo>
                      <a:pt x="23" y="14"/>
                    </a:lnTo>
                    <a:lnTo>
                      <a:pt x="25" y="13"/>
                    </a:lnTo>
                    <a:lnTo>
                      <a:pt x="27" y="11"/>
                    </a:lnTo>
                    <a:lnTo>
                      <a:pt x="25" y="8"/>
                    </a:lnTo>
                    <a:lnTo>
                      <a:pt x="23" y="7"/>
                    </a:ln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20" name="Freeform 708"/>
              <p:cNvSpPr>
                <a:spLocks/>
              </p:cNvSpPr>
              <p:nvPr/>
            </p:nvSpPr>
            <p:spPr bwMode="auto">
              <a:xfrm>
                <a:off x="3418" y="3018"/>
                <a:ext cx="43" cy="23"/>
              </a:xfrm>
              <a:custGeom>
                <a:avLst/>
                <a:gdLst>
                  <a:gd name="T0" fmla="*/ 43 w 43"/>
                  <a:gd name="T1" fmla="*/ 8 h 23"/>
                  <a:gd name="T2" fmla="*/ 43 w 43"/>
                  <a:gd name="T3" fmla="*/ 8 h 23"/>
                  <a:gd name="T4" fmla="*/ 30 w 43"/>
                  <a:gd name="T5" fmla="*/ 0 h 23"/>
                  <a:gd name="T6" fmla="*/ 17 w 43"/>
                  <a:gd name="T7" fmla="*/ 2 h 23"/>
                  <a:gd name="T8" fmla="*/ 6 w 43"/>
                  <a:gd name="T9" fmla="*/ 11 h 23"/>
                  <a:gd name="T10" fmla="*/ 0 w 43"/>
                  <a:gd name="T11" fmla="*/ 21 h 23"/>
                  <a:gd name="T12" fmla="*/ 8 w 43"/>
                  <a:gd name="T13" fmla="*/ 23 h 23"/>
                  <a:gd name="T14" fmla="*/ 11 w 43"/>
                  <a:gd name="T15" fmla="*/ 16 h 23"/>
                  <a:gd name="T16" fmla="*/ 20 w 43"/>
                  <a:gd name="T17" fmla="*/ 10 h 23"/>
                  <a:gd name="T18" fmla="*/ 30 w 43"/>
                  <a:gd name="T19" fmla="*/ 7 h 23"/>
                  <a:gd name="T20" fmla="*/ 36 w 43"/>
                  <a:gd name="T21" fmla="*/ 13 h 23"/>
                  <a:gd name="T22" fmla="*/ 36 w 43"/>
                  <a:gd name="T23" fmla="*/ 13 h 23"/>
                  <a:gd name="T24" fmla="*/ 43 w 43"/>
                  <a:gd name="T25" fmla="*/ 8 h 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"/>
                  <a:gd name="T40" fmla="*/ 0 h 23"/>
                  <a:gd name="T41" fmla="*/ 43 w 43"/>
                  <a:gd name="T42" fmla="*/ 23 h 2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" h="23">
                    <a:moveTo>
                      <a:pt x="43" y="8"/>
                    </a:moveTo>
                    <a:lnTo>
                      <a:pt x="43" y="8"/>
                    </a:lnTo>
                    <a:lnTo>
                      <a:pt x="30" y="0"/>
                    </a:lnTo>
                    <a:lnTo>
                      <a:pt x="17" y="2"/>
                    </a:lnTo>
                    <a:lnTo>
                      <a:pt x="6" y="11"/>
                    </a:lnTo>
                    <a:lnTo>
                      <a:pt x="0" y="21"/>
                    </a:lnTo>
                    <a:lnTo>
                      <a:pt x="8" y="23"/>
                    </a:lnTo>
                    <a:lnTo>
                      <a:pt x="11" y="16"/>
                    </a:lnTo>
                    <a:lnTo>
                      <a:pt x="20" y="10"/>
                    </a:lnTo>
                    <a:lnTo>
                      <a:pt x="30" y="7"/>
                    </a:lnTo>
                    <a:lnTo>
                      <a:pt x="36" y="13"/>
                    </a:lnTo>
                    <a:lnTo>
                      <a:pt x="43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21" name="Freeform 709"/>
              <p:cNvSpPr>
                <a:spLocks/>
              </p:cNvSpPr>
              <p:nvPr/>
            </p:nvSpPr>
            <p:spPr bwMode="auto">
              <a:xfrm>
                <a:off x="3431" y="3026"/>
                <a:ext cx="36" cy="44"/>
              </a:xfrm>
              <a:custGeom>
                <a:avLst/>
                <a:gdLst>
                  <a:gd name="T0" fmla="*/ 6 w 36"/>
                  <a:gd name="T1" fmla="*/ 44 h 44"/>
                  <a:gd name="T2" fmla="*/ 3 w 36"/>
                  <a:gd name="T3" fmla="*/ 44 h 44"/>
                  <a:gd name="T4" fmla="*/ 19 w 36"/>
                  <a:gd name="T5" fmla="*/ 42 h 44"/>
                  <a:gd name="T6" fmla="*/ 31 w 36"/>
                  <a:gd name="T7" fmla="*/ 31 h 44"/>
                  <a:gd name="T8" fmla="*/ 36 w 36"/>
                  <a:gd name="T9" fmla="*/ 16 h 44"/>
                  <a:gd name="T10" fmla="*/ 30 w 36"/>
                  <a:gd name="T11" fmla="*/ 0 h 44"/>
                  <a:gd name="T12" fmla="*/ 23 w 36"/>
                  <a:gd name="T13" fmla="*/ 5 h 44"/>
                  <a:gd name="T14" fmla="*/ 26 w 36"/>
                  <a:gd name="T15" fmla="*/ 16 h 44"/>
                  <a:gd name="T16" fmla="*/ 24 w 36"/>
                  <a:gd name="T17" fmla="*/ 26 h 44"/>
                  <a:gd name="T18" fmla="*/ 17 w 36"/>
                  <a:gd name="T19" fmla="*/ 34 h 44"/>
                  <a:gd name="T20" fmla="*/ 3 w 36"/>
                  <a:gd name="T21" fmla="*/ 37 h 44"/>
                  <a:gd name="T22" fmla="*/ 1 w 36"/>
                  <a:gd name="T23" fmla="*/ 37 h 44"/>
                  <a:gd name="T24" fmla="*/ 3 w 36"/>
                  <a:gd name="T25" fmla="*/ 37 h 44"/>
                  <a:gd name="T26" fmla="*/ 1 w 36"/>
                  <a:gd name="T27" fmla="*/ 38 h 44"/>
                  <a:gd name="T28" fmla="*/ 0 w 36"/>
                  <a:gd name="T29" fmla="*/ 41 h 44"/>
                  <a:gd name="T30" fmla="*/ 1 w 36"/>
                  <a:gd name="T31" fmla="*/ 43 h 44"/>
                  <a:gd name="T32" fmla="*/ 3 w 36"/>
                  <a:gd name="T33" fmla="*/ 44 h 44"/>
                  <a:gd name="T34" fmla="*/ 6 w 36"/>
                  <a:gd name="T35" fmla="*/ 44 h 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6"/>
                  <a:gd name="T55" fmla="*/ 0 h 44"/>
                  <a:gd name="T56" fmla="*/ 36 w 36"/>
                  <a:gd name="T57" fmla="*/ 44 h 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6" h="44">
                    <a:moveTo>
                      <a:pt x="6" y="44"/>
                    </a:moveTo>
                    <a:lnTo>
                      <a:pt x="3" y="44"/>
                    </a:lnTo>
                    <a:lnTo>
                      <a:pt x="19" y="42"/>
                    </a:lnTo>
                    <a:lnTo>
                      <a:pt x="31" y="31"/>
                    </a:lnTo>
                    <a:lnTo>
                      <a:pt x="36" y="16"/>
                    </a:lnTo>
                    <a:lnTo>
                      <a:pt x="30" y="0"/>
                    </a:lnTo>
                    <a:lnTo>
                      <a:pt x="23" y="5"/>
                    </a:lnTo>
                    <a:lnTo>
                      <a:pt x="26" y="16"/>
                    </a:lnTo>
                    <a:lnTo>
                      <a:pt x="24" y="26"/>
                    </a:lnTo>
                    <a:lnTo>
                      <a:pt x="17" y="34"/>
                    </a:lnTo>
                    <a:lnTo>
                      <a:pt x="3" y="37"/>
                    </a:lnTo>
                    <a:lnTo>
                      <a:pt x="1" y="37"/>
                    </a:lnTo>
                    <a:lnTo>
                      <a:pt x="3" y="37"/>
                    </a:lnTo>
                    <a:lnTo>
                      <a:pt x="1" y="38"/>
                    </a:lnTo>
                    <a:lnTo>
                      <a:pt x="0" y="41"/>
                    </a:lnTo>
                    <a:lnTo>
                      <a:pt x="1" y="43"/>
                    </a:lnTo>
                    <a:lnTo>
                      <a:pt x="3" y="44"/>
                    </a:lnTo>
                    <a:lnTo>
                      <a:pt x="6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22" name="Freeform 710"/>
              <p:cNvSpPr>
                <a:spLocks/>
              </p:cNvSpPr>
              <p:nvPr/>
            </p:nvSpPr>
            <p:spPr bwMode="auto">
              <a:xfrm>
                <a:off x="3407" y="3063"/>
                <a:ext cx="30" cy="28"/>
              </a:xfrm>
              <a:custGeom>
                <a:avLst/>
                <a:gdLst>
                  <a:gd name="T0" fmla="*/ 8 w 30"/>
                  <a:gd name="T1" fmla="*/ 27 h 28"/>
                  <a:gd name="T2" fmla="*/ 10 w 30"/>
                  <a:gd name="T3" fmla="*/ 23 h 28"/>
                  <a:gd name="T4" fmla="*/ 11 w 30"/>
                  <a:gd name="T5" fmla="*/ 21 h 28"/>
                  <a:gd name="T6" fmla="*/ 15 w 30"/>
                  <a:gd name="T7" fmla="*/ 17 h 28"/>
                  <a:gd name="T8" fmla="*/ 22 w 30"/>
                  <a:gd name="T9" fmla="*/ 12 h 28"/>
                  <a:gd name="T10" fmla="*/ 30 w 30"/>
                  <a:gd name="T11" fmla="*/ 7 h 28"/>
                  <a:gd name="T12" fmla="*/ 25 w 30"/>
                  <a:gd name="T13" fmla="*/ 0 h 28"/>
                  <a:gd name="T14" fmla="*/ 17 w 30"/>
                  <a:gd name="T15" fmla="*/ 5 h 28"/>
                  <a:gd name="T16" fmla="*/ 10 w 30"/>
                  <a:gd name="T17" fmla="*/ 10 h 28"/>
                  <a:gd name="T18" fmla="*/ 4 w 30"/>
                  <a:gd name="T19" fmla="*/ 16 h 28"/>
                  <a:gd name="T20" fmla="*/ 0 w 30"/>
                  <a:gd name="T21" fmla="*/ 23 h 28"/>
                  <a:gd name="T22" fmla="*/ 3 w 30"/>
                  <a:gd name="T23" fmla="*/ 19 h 28"/>
                  <a:gd name="T24" fmla="*/ 0 w 30"/>
                  <a:gd name="T25" fmla="*/ 23 h 28"/>
                  <a:gd name="T26" fmla="*/ 2 w 30"/>
                  <a:gd name="T27" fmla="*/ 27 h 28"/>
                  <a:gd name="T28" fmla="*/ 5 w 30"/>
                  <a:gd name="T29" fmla="*/ 28 h 28"/>
                  <a:gd name="T30" fmla="*/ 9 w 30"/>
                  <a:gd name="T31" fmla="*/ 27 h 28"/>
                  <a:gd name="T32" fmla="*/ 10 w 30"/>
                  <a:gd name="T33" fmla="*/ 23 h 28"/>
                  <a:gd name="T34" fmla="*/ 8 w 30"/>
                  <a:gd name="T35" fmla="*/ 27 h 2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28"/>
                  <a:gd name="T56" fmla="*/ 30 w 30"/>
                  <a:gd name="T57" fmla="*/ 28 h 2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28">
                    <a:moveTo>
                      <a:pt x="8" y="27"/>
                    </a:moveTo>
                    <a:lnTo>
                      <a:pt x="10" y="23"/>
                    </a:lnTo>
                    <a:lnTo>
                      <a:pt x="11" y="21"/>
                    </a:lnTo>
                    <a:lnTo>
                      <a:pt x="15" y="17"/>
                    </a:lnTo>
                    <a:lnTo>
                      <a:pt x="22" y="12"/>
                    </a:lnTo>
                    <a:lnTo>
                      <a:pt x="30" y="7"/>
                    </a:lnTo>
                    <a:lnTo>
                      <a:pt x="25" y="0"/>
                    </a:lnTo>
                    <a:lnTo>
                      <a:pt x="17" y="5"/>
                    </a:lnTo>
                    <a:lnTo>
                      <a:pt x="10" y="10"/>
                    </a:lnTo>
                    <a:lnTo>
                      <a:pt x="4" y="16"/>
                    </a:lnTo>
                    <a:lnTo>
                      <a:pt x="0" y="23"/>
                    </a:lnTo>
                    <a:lnTo>
                      <a:pt x="3" y="19"/>
                    </a:lnTo>
                    <a:lnTo>
                      <a:pt x="0" y="23"/>
                    </a:lnTo>
                    <a:lnTo>
                      <a:pt x="2" y="27"/>
                    </a:lnTo>
                    <a:lnTo>
                      <a:pt x="5" y="28"/>
                    </a:lnTo>
                    <a:lnTo>
                      <a:pt x="9" y="27"/>
                    </a:lnTo>
                    <a:lnTo>
                      <a:pt x="10" y="23"/>
                    </a:lnTo>
                    <a:lnTo>
                      <a:pt x="8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23" name="Freeform 711"/>
              <p:cNvSpPr>
                <a:spLocks/>
              </p:cNvSpPr>
              <p:nvPr/>
            </p:nvSpPr>
            <p:spPr bwMode="auto">
              <a:xfrm>
                <a:off x="3389" y="3082"/>
                <a:ext cx="26" cy="27"/>
              </a:xfrm>
              <a:custGeom>
                <a:avLst/>
                <a:gdLst>
                  <a:gd name="T0" fmla="*/ 7 w 26"/>
                  <a:gd name="T1" fmla="*/ 19 h 27"/>
                  <a:gd name="T2" fmla="*/ 10 w 26"/>
                  <a:gd name="T3" fmla="*/ 22 h 27"/>
                  <a:gd name="T4" fmla="*/ 11 w 26"/>
                  <a:gd name="T5" fmla="*/ 20 h 27"/>
                  <a:gd name="T6" fmla="*/ 15 w 26"/>
                  <a:gd name="T7" fmla="*/ 14 h 27"/>
                  <a:gd name="T8" fmla="*/ 21 w 26"/>
                  <a:gd name="T9" fmla="*/ 11 h 27"/>
                  <a:gd name="T10" fmla="*/ 26 w 26"/>
                  <a:gd name="T11" fmla="*/ 8 h 27"/>
                  <a:gd name="T12" fmla="*/ 21 w 26"/>
                  <a:gd name="T13" fmla="*/ 0 h 27"/>
                  <a:gd name="T14" fmla="*/ 16 w 26"/>
                  <a:gd name="T15" fmla="*/ 4 h 27"/>
                  <a:gd name="T16" fmla="*/ 10 w 26"/>
                  <a:gd name="T17" fmla="*/ 9 h 27"/>
                  <a:gd name="T18" fmla="*/ 4 w 26"/>
                  <a:gd name="T19" fmla="*/ 15 h 27"/>
                  <a:gd name="T20" fmla="*/ 0 w 26"/>
                  <a:gd name="T21" fmla="*/ 22 h 27"/>
                  <a:gd name="T22" fmla="*/ 3 w 26"/>
                  <a:gd name="T23" fmla="*/ 26 h 27"/>
                  <a:gd name="T24" fmla="*/ 0 w 26"/>
                  <a:gd name="T25" fmla="*/ 22 h 27"/>
                  <a:gd name="T26" fmla="*/ 1 w 26"/>
                  <a:gd name="T27" fmla="*/ 26 h 27"/>
                  <a:gd name="T28" fmla="*/ 5 w 26"/>
                  <a:gd name="T29" fmla="*/ 27 h 27"/>
                  <a:gd name="T30" fmla="*/ 9 w 26"/>
                  <a:gd name="T31" fmla="*/ 26 h 27"/>
                  <a:gd name="T32" fmla="*/ 10 w 26"/>
                  <a:gd name="T33" fmla="*/ 22 h 27"/>
                  <a:gd name="T34" fmla="*/ 7 w 26"/>
                  <a:gd name="T35" fmla="*/ 19 h 2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"/>
                  <a:gd name="T55" fmla="*/ 0 h 27"/>
                  <a:gd name="T56" fmla="*/ 26 w 26"/>
                  <a:gd name="T57" fmla="*/ 27 h 2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" h="27">
                    <a:moveTo>
                      <a:pt x="7" y="19"/>
                    </a:moveTo>
                    <a:lnTo>
                      <a:pt x="10" y="22"/>
                    </a:lnTo>
                    <a:lnTo>
                      <a:pt x="11" y="20"/>
                    </a:lnTo>
                    <a:lnTo>
                      <a:pt x="15" y="14"/>
                    </a:lnTo>
                    <a:lnTo>
                      <a:pt x="21" y="11"/>
                    </a:lnTo>
                    <a:lnTo>
                      <a:pt x="26" y="8"/>
                    </a:lnTo>
                    <a:lnTo>
                      <a:pt x="21" y="0"/>
                    </a:lnTo>
                    <a:lnTo>
                      <a:pt x="16" y="4"/>
                    </a:lnTo>
                    <a:lnTo>
                      <a:pt x="10" y="9"/>
                    </a:lnTo>
                    <a:lnTo>
                      <a:pt x="4" y="15"/>
                    </a:lnTo>
                    <a:lnTo>
                      <a:pt x="0" y="22"/>
                    </a:lnTo>
                    <a:lnTo>
                      <a:pt x="3" y="26"/>
                    </a:lnTo>
                    <a:lnTo>
                      <a:pt x="0" y="22"/>
                    </a:lnTo>
                    <a:lnTo>
                      <a:pt x="1" y="26"/>
                    </a:lnTo>
                    <a:lnTo>
                      <a:pt x="5" y="27"/>
                    </a:lnTo>
                    <a:lnTo>
                      <a:pt x="9" y="26"/>
                    </a:lnTo>
                    <a:lnTo>
                      <a:pt x="10" y="22"/>
                    </a:lnTo>
                    <a:lnTo>
                      <a:pt x="7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24" name="Freeform 712"/>
              <p:cNvSpPr>
                <a:spLocks/>
              </p:cNvSpPr>
              <p:nvPr/>
            </p:nvSpPr>
            <p:spPr bwMode="auto">
              <a:xfrm>
                <a:off x="3392" y="3101"/>
                <a:ext cx="35" cy="11"/>
              </a:xfrm>
              <a:custGeom>
                <a:avLst/>
                <a:gdLst>
                  <a:gd name="T0" fmla="*/ 26 w 35"/>
                  <a:gd name="T1" fmla="*/ 5 h 11"/>
                  <a:gd name="T2" fmla="*/ 30 w 35"/>
                  <a:gd name="T3" fmla="*/ 1 h 11"/>
                  <a:gd name="T4" fmla="*/ 24 w 35"/>
                  <a:gd name="T5" fmla="*/ 1 h 11"/>
                  <a:gd name="T6" fmla="*/ 17 w 35"/>
                  <a:gd name="T7" fmla="*/ 1 h 11"/>
                  <a:gd name="T8" fmla="*/ 8 w 35"/>
                  <a:gd name="T9" fmla="*/ 2 h 11"/>
                  <a:gd name="T10" fmla="*/ 4 w 35"/>
                  <a:gd name="T11" fmla="*/ 0 h 11"/>
                  <a:gd name="T12" fmla="*/ 0 w 35"/>
                  <a:gd name="T13" fmla="*/ 7 h 11"/>
                  <a:gd name="T14" fmla="*/ 8 w 35"/>
                  <a:gd name="T15" fmla="*/ 9 h 11"/>
                  <a:gd name="T16" fmla="*/ 17 w 35"/>
                  <a:gd name="T17" fmla="*/ 11 h 11"/>
                  <a:gd name="T18" fmla="*/ 24 w 35"/>
                  <a:gd name="T19" fmla="*/ 11 h 11"/>
                  <a:gd name="T20" fmla="*/ 30 w 35"/>
                  <a:gd name="T21" fmla="*/ 11 h 11"/>
                  <a:gd name="T22" fmla="*/ 34 w 35"/>
                  <a:gd name="T23" fmla="*/ 7 h 11"/>
                  <a:gd name="T24" fmla="*/ 30 w 35"/>
                  <a:gd name="T25" fmla="*/ 11 h 11"/>
                  <a:gd name="T26" fmla="*/ 34 w 35"/>
                  <a:gd name="T27" fmla="*/ 9 h 11"/>
                  <a:gd name="T28" fmla="*/ 35 w 35"/>
                  <a:gd name="T29" fmla="*/ 6 h 11"/>
                  <a:gd name="T30" fmla="*/ 34 w 35"/>
                  <a:gd name="T31" fmla="*/ 2 h 11"/>
                  <a:gd name="T32" fmla="*/ 30 w 35"/>
                  <a:gd name="T33" fmla="*/ 1 h 11"/>
                  <a:gd name="T34" fmla="*/ 26 w 35"/>
                  <a:gd name="T35" fmla="*/ 5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5"/>
                  <a:gd name="T55" fmla="*/ 0 h 11"/>
                  <a:gd name="T56" fmla="*/ 35 w 35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5" h="11">
                    <a:moveTo>
                      <a:pt x="26" y="5"/>
                    </a:moveTo>
                    <a:lnTo>
                      <a:pt x="30" y="1"/>
                    </a:lnTo>
                    <a:lnTo>
                      <a:pt x="24" y="1"/>
                    </a:lnTo>
                    <a:lnTo>
                      <a:pt x="17" y="1"/>
                    </a:lnTo>
                    <a:lnTo>
                      <a:pt x="8" y="2"/>
                    </a:lnTo>
                    <a:lnTo>
                      <a:pt x="4" y="0"/>
                    </a:lnTo>
                    <a:lnTo>
                      <a:pt x="0" y="7"/>
                    </a:lnTo>
                    <a:lnTo>
                      <a:pt x="8" y="9"/>
                    </a:lnTo>
                    <a:lnTo>
                      <a:pt x="17" y="11"/>
                    </a:lnTo>
                    <a:lnTo>
                      <a:pt x="24" y="11"/>
                    </a:lnTo>
                    <a:lnTo>
                      <a:pt x="30" y="11"/>
                    </a:lnTo>
                    <a:lnTo>
                      <a:pt x="34" y="7"/>
                    </a:lnTo>
                    <a:lnTo>
                      <a:pt x="30" y="11"/>
                    </a:lnTo>
                    <a:lnTo>
                      <a:pt x="34" y="9"/>
                    </a:lnTo>
                    <a:lnTo>
                      <a:pt x="35" y="6"/>
                    </a:lnTo>
                    <a:lnTo>
                      <a:pt x="34" y="2"/>
                    </a:lnTo>
                    <a:lnTo>
                      <a:pt x="30" y="1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25" name="Freeform 713"/>
              <p:cNvSpPr>
                <a:spLocks/>
              </p:cNvSpPr>
              <p:nvPr/>
            </p:nvSpPr>
            <p:spPr bwMode="auto">
              <a:xfrm>
                <a:off x="3418" y="3073"/>
                <a:ext cx="49" cy="35"/>
              </a:xfrm>
              <a:custGeom>
                <a:avLst/>
                <a:gdLst>
                  <a:gd name="T0" fmla="*/ 48 w 49"/>
                  <a:gd name="T1" fmla="*/ 9 h 35"/>
                  <a:gd name="T2" fmla="*/ 47 w 49"/>
                  <a:gd name="T3" fmla="*/ 2 h 35"/>
                  <a:gd name="T4" fmla="*/ 38 w 49"/>
                  <a:gd name="T5" fmla="*/ 0 h 35"/>
                  <a:gd name="T6" fmla="*/ 31 w 49"/>
                  <a:gd name="T7" fmla="*/ 1 h 35"/>
                  <a:gd name="T8" fmla="*/ 25 w 49"/>
                  <a:gd name="T9" fmla="*/ 3 h 35"/>
                  <a:gd name="T10" fmla="*/ 19 w 49"/>
                  <a:gd name="T11" fmla="*/ 8 h 35"/>
                  <a:gd name="T12" fmla="*/ 13 w 49"/>
                  <a:gd name="T13" fmla="*/ 14 h 35"/>
                  <a:gd name="T14" fmla="*/ 8 w 49"/>
                  <a:gd name="T15" fmla="*/ 19 h 35"/>
                  <a:gd name="T16" fmla="*/ 4 w 49"/>
                  <a:gd name="T17" fmla="*/ 25 h 35"/>
                  <a:gd name="T18" fmla="*/ 0 w 49"/>
                  <a:gd name="T19" fmla="*/ 33 h 35"/>
                  <a:gd name="T20" fmla="*/ 8 w 49"/>
                  <a:gd name="T21" fmla="*/ 35 h 35"/>
                  <a:gd name="T22" fmla="*/ 11 w 49"/>
                  <a:gd name="T23" fmla="*/ 30 h 35"/>
                  <a:gd name="T24" fmla="*/ 15 w 49"/>
                  <a:gd name="T25" fmla="*/ 24 h 35"/>
                  <a:gd name="T26" fmla="*/ 17 w 49"/>
                  <a:gd name="T27" fmla="*/ 19 h 35"/>
                  <a:gd name="T28" fmla="*/ 24 w 49"/>
                  <a:gd name="T29" fmla="*/ 13 h 35"/>
                  <a:gd name="T30" fmla="*/ 27 w 49"/>
                  <a:gd name="T31" fmla="*/ 11 h 35"/>
                  <a:gd name="T32" fmla="*/ 33 w 49"/>
                  <a:gd name="T33" fmla="*/ 8 h 35"/>
                  <a:gd name="T34" fmla="*/ 38 w 49"/>
                  <a:gd name="T35" fmla="*/ 7 h 35"/>
                  <a:gd name="T36" fmla="*/ 44 w 49"/>
                  <a:gd name="T37" fmla="*/ 9 h 35"/>
                  <a:gd name="T38" fmla="*/ 43 w 49"/>
                  <a:gd name="T39" fmla="*/ 2 h 35"/>
                  <a:gd name="T40" fmla="*/ 44 w 49"/>
                  <a:gd name="T41" fmla="*/ 9 h 35"/>
                  <a:gd name="T42" fmla="*/ 48 w 49"/>
                  <a:gd name="T43" fmla="*/ 9 h 35"/>
                  <a:gd name="T44" fmla="*/ 49 w 49"/>
                  <a:gd name="T45" fmla="*/ 7 h 35"/>
                  <a:gd name="T46" fmla="*/ 49 w 49"/>
                  <a:gd name="T47" fmla="*/ 3 h 35"/>
                  <a:gd name="T48" fmla="*/ 47 w 49"/>
                  <a:gd name="T49" fmla="*/ 2 h 35"/>
                  <a:gd name="T50" fmla="*/ 48 w 49"/>
                  <a:gd name="T51" fmla="*/ 9 h 3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9"/>
                  <a:gd name="T79" fmla="*/ 0 h 35"/>
                  <a:gd name="T80" fmla="*/ 49 w 49"/>
                  <a:gd name="T81" fmla="*/ 35 h 3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9" h="35">
                    <a:moveTo>
                      <a:pt x="48" y="9"/>
                    </a:moveTo>
                    <a:lnTo>
                      <a:pt x="47" y="2"/>
                    </a:lnTo>
                    <a:lnTo>
                      <a:pt x="38" y="0"/>
                    </a:lnTo>
                    <a:lnTo>
                      <a:pt x="31" y="1"/>
                    </a:lnTo>
                    <a:lnTo>
                      <a:pt x="25" y="3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0" y="33"/>
                    </a:lnTo>
                    <a:lnTo>
                      <a:pt x="8" y="35"/>
                    </a:lnTo>
                    <a:lnTo>
                      <a:pt x="11" y="30"/>
                    </a:lnTo>
                    <a:lnTo>
                      <a:pt x="15" y="24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27" y="11"/>
                    </a:lnTo>
                    <a:lnTo>
                      <a:pt x="33" y="8"/>
                    </a:lnTo>
                    <a:lnTo>
                      <a:pt x="38" y="7"/>
                    </a:lnTo>
                    <a:lnTo>
                      <a:pt x="44" y="9"/>
                    </a:lnTo>
                    <a:lnTo>
                      <a:pt x="43" y="2"/>
                    </a:lnTo>
                    <a:lnTo>
                      <a:pt x="44" y="9"/>
                    </a:lnTo>
                    <a:lnTo>
                      <a:pt x="48" y="9"/>
                    </a:lnTo>
                    <a:lnTo>
                      <a:pt x="49" y="7"/>
                    </a:lnTo>
                    <a:lnTo>
                      <a:pt x="49" y="3"/>
                    </a:lnTo>
                    <a:lnTo>
                      <a:pt x="47" y="2"/>
                    </a:lnTo>
                    <a:lnTo>
                      <a:pt x="48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26" name="Freeform 714"/>
              <p:cNvSpPr>
                <a:spLocks/>
              </p:cNvSpPr>
              <p:nvPr/>
            </p:nvSpPr>
            <p:spPr bwMode="auto">
              <a:xfrm>
                <a:off x="3448" y="3075"/>
                <a:ext cx="18" cy="29"/>
              </a:xfrm>
              <a:custGeom>
                <a:avLst/>
                <a:gdLst>
                  <a:gd name="T0" fmla="*/ 2 w 18"/>
                  <a:gd name="T1" fmla="*/ 21 h 29"/>
                  <a:gd name="T2" fmla="*/ 9 w 18"/>
                  <a:gd name="T3" fmla="*/ 24 h 29"/>
                  <a:gd name="T4" fmla="*/ 9 w 18"/>
                  <a:gd name="T5" fmla="*/ 21 h 29"/>
                  <a:gd name="T6" fmla="*/ 12 w 18"/>
                  <a:gd name="T7" fmla="*/ 15 h 29"/>
                  <a:gd name="T8" fmla="*/ 15 w 18"/>
                  <a:gd name="T9" fmla="*/ 10 h 29"/>
                  <a:gd name="T10" fmla="*/ 18 w 18"/>
                  <a:gd name="T11" fmla="*/ 7 h 29"/>
                  <a:gd name="T12" fmla="*/ 13 w 18"/>
                  <a:gd name="T13" fmla="*/ 0 h 29"/>
                  <a:gd name="T14" fmla="*/ 8 w 18"/>
                  <a:gd name="T15" fmla="*/ 5 h 29"/>
                  <a:gd name="T16" fmla="*/ 4 w 18"/>
                  <a:gd name="T17" fmla="*/ 12 h 29"/>
                  <a:gd name="T18" fmla="*/ 2 w 18"/>
                  <a:gd name="T19" fmla="*/ 18 h 29"/>
                  <a:gd name="T20" fmla="*/ 0 w 18"/>
                  <a:gd name="T21" fmla="*/ 24 h 29"/>
                  <a:gd name="T22" fmla="*/ 7 w 18"/>
                  <a:gd name="T23" fmla="*/ 28 h 29"/>
                  <a:gd name="T24" fmla="*/ 0 w 18"/>
                  <a:gd name="T25" fmla="*/ 24 h 29"/>
                  <a:gd name="T26" fmla="*/ 1 w 18"/>
                  <a:gd name="T27" fmla="*/ 28 h 29"/>
                  <a:gd name="T28" fmla="*/ 4 w 18"/>
                  <a:gd name="T29" fmla="*/ 29 h 29"/>
                  <a:gd name="T30" fmla="*/ 8 w 18"/>
                  <a:gd name="T31" fmla="*/ 28 h 29"/>
                  <a:gd name="T32" fmla="*/ 9 w 18"/>
                  <a:gd name="T33" fmla="*/ 24 h 29"/>
                  <a:gd name="T34" fmla="*/ 2 w 18"/>
                  <a:gd name="T35" fmla="*/ 21 h 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8"/>
                  <a:gd name="T55" fmla="*/ 0 h 29"/>
                  <a:gd name="T56" fmla="*/ 18 w 18"/>
                  <a:gd name="T57" fmla="*/ 29 h 2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8" h="29">
                    <a:moveTo>
                      <a:pt x="2" y="21"/>
                    </a:moveTo>
                    <a:lnTo>
                      <a:pt x="9" y="24"/>
                    </a:lnTo>
                    <a:lnTo>
                      <a:pt x="9" y="21"/>
                    </a:lnTo>
                    <a:lnTo>
                      <a:pt x="12" y="15"/>
                    </a:lnTo>
                    <a:lnTo>
                      <a:pt x="15" y="10"/>
                    </a:lnTo>
                    <a:lnTo>
                      <a:pt x="18" y="7"/>
                    </a:lnTo>
                    <a:lnTo>
                      <a:pt x="13" y="0"/>
                    </a:lnTo>
                    <a:lnTo>
                      <a:pt x="8" y="5"/>
                    </a:lnTo>
                    <a:lnTo>
                      <a:pt x="4" y="12"/>
                    </a:lnTo>
                    <a:lnTo>
                      <a:pt x="2" y="18"/>
                    </a:lnTo>
                    <a:lnTo>
                      <a:pt x="0" y="24"/>
                    </a:lnTo>
                    <a:lnTo>
                      <a:pt x="7" y="28"/>
                    </a:lnTo>
                    <a:lnTo>
                      <a:pt x="0" y="24"/>
                    </a:lnTo>
                    <a:lnTo>
                      <a:pt x="1" y="28"/>
                    </a:lnTo>
                    <a:lnTo>
                      <a:pt x="4" y="29"/>
                    </a:lnTo>
                    <a:lnTo>
                      <a:pt x="8" y="28"/>
                    </a:lnTo>
                    <a:lnTo>
                      <a:pt x="9" y="24"/>
                    </a:lnTo>
                    <a:lnTo>
                      <a:pt x="2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27" name="Freeform 715"/>
              <p:cNvSpPr>
                <a:spLocks/>
              </p:cNvSpPr>
              <p:nvPr/>
            </p:nvSpPr>
            <p:spPr bwMode="auto">
              <a:xfrm>
                <a:off x="3450" y="3079"/>
                <a:ext cx="37" cy="24"/>
              </a:xfrm>
              <a:custGeom>
                <a:avLst/>
                <a:gdLst>
                  <a:gd name="T0" fmla="*/ 37 w 37"/>
                  <a:gd name="T1" fmla="*/ 0 h 24"/>
                  <a:gd name="T2" fmla="*/ 37 w 37"/>
                  <a:gd name="T3" fmla="*/ 0 h 24"/>
                  <a:gd name="T4" fmla="*/ 27 w 37"/>
                  <a:gd name="T5" fmla="*/ 0 h 24"/>
                  <a:gd name="T6" fmla="*/ 17 w 37"/>
                  <a:gd name="T7" fmla="*/ 5 h 24"/>
                  <a:gd name="T8" fmla="*/ 9 w 37"/>
                  <a:gd name="T9" fmla="*/ 11 h 24"/>
                  <a:gd name="T10" fmla="*/ 0 w 37"/>
                  <a:gd name="T11" fmla="*/ 17 h 24"/>
                  <a:gd name="T12" fmla="*/ 5 w 37"/>
                  <a:gd name="T13" fmla="*/ 24 h 24"/>
                  <a:gd name="T14" fmla="*/ 13 w 37"/>
                  <a:gd name="T15" fmla="*/ 18 h 24"/>
                  <a:gd name="T16" fmla="*/ 22 w 37"/>
                  <a:gd name="T17" fmla="*/ 12 h 24"/>
                  <a:gd name="T18" fmla="*/ 29 w 37"/>
                  <a:gd name="T19" fmla="*/ 7 h 24"/>
                  <a:gd name="T20" fmla="*/ 34 w 37"/>
                  <a:gd name="T21" fmla="*/ 7 h 24"/>
                  <a:gd name="T22" fmla="*/ 34 w 37"/>
                  <a:gd name="T23" fmla="*/ 7 h 24"/>
                  <a:gd name="T24" fmla="*/ 37 w 37"/>
                  <a:gd name="T25" fmla="*/ 0 h 2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7"/>
                  <a:gd name="T40" fmla="*/ 0 h 24"/>
                  <a:gd name="T41" fmla="*/ 37 w 37"/>
                  <a:gd name="T42" fmla="*/ 24 h 2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7" h="24">
                    <a:moveTo>
                      <a:pt x="37" y="0"/>
                    </a:moveTo>
                    <a:lnTo>
                      <a:pt x="37" y="0"/>
                    </a:lnTo>
                    <a:lnTo>
                      <a:pt x="27" y="0"/>
                    </a:lnTo>
                    <a:lnTo>
                      <a:pt x="17" y="5"/>
                    </a:lnTo>
                    <a:lnTo>
                      <a:pt x="9" y="11"/>
                    </a:lnTo>
                    <a:lnTo>
                      <a:pt x="0" y="17"/>
                    </a:lnTo>
                    <a:lnTo>
                      <a:pt x="5" y="24"/>
                    </a:lnTo>
                    <a:lnTo>
                      <a:pt x="13" y="18"/>
                    </a:lnTo>
                    <a:lnTo>
                      <a:pt x="22" y="12"/>
                    </a:lnTo>
                    <a:lnTo>
                      <a:pt x="29" y="7"/>
                    </a:lnTo>
                    <a:lnTo>
                      <a:pt x="34" y="7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28" name="Freeform 716"/>
              <p:cNvSpPr>
                <a:spLocks/>
              </p:cNvSpPr>
              <p:nvPr/>
            </p:nvSpPr>
            <p:spPr bwMode="auto">
              <a:xfrm>
                <a:off x="3484" y="3079"/>
                <a:ext cx="45" cy="27"/>
              </a:xfrm>
              <a:custGeom>
                <a:avLst/>
                <a:gdLst>
                  <a:gd name="T0" fmla="*/ 37 w 45"/>
                  <a:gd name="T1" fmla="*/ 17 h 27"/>
                  <a:gd name="T2" fmla="*/ 38 w 45"/>
                  <a:gd name="T3" fmla="*/ 13 h 27"/>
                  <a:gd name="T4" fmla="*/ 32 w 45"/>
                  <a:gd name="T5" fmla="*/ 18 h 27"/>
                  <a:gd name="T6" fmla="*/ 26 w 45"/>
                  <a:gd name="T7" fmla="*/ 19 h 27"/>
                  <a:gd name="T8" fmla="*/ 22 w 45"/>
                  <a:gd name="T9" fmla="*/ 17 h 27"/>
                  <a:gd name="T10" fmla="*/ 18 w 45"/>
                  <a:gd name="T11" fmla="*/ 14 h 27"/>
                  <a:gd name="T12" fmla="*/ 14 w 45"/>
                  <a:gd name="T13" fmla="*/ 11 h 27"/>
                  <a:gd name="T14" fmla="*/ 10 w 45"/>
                  <a:gd name="T15" fmla="*/ 7 h 27"/>
                  <a:gd name="T16" fmla="*/ 6 w 45"/>
                  <a:gd name="T17" fmla="*/ 3 h 27"/>
                  <a:gd name="T18" fmla="*/ 3 w 45"/>
                  <a:gd name="T19" fmla="*/ 0 h 27"/>
                  <a:gd name="T20" fmla="*/ 0 w 45"/>
                  <a:gd name="T21" fmla="*/ 7 h 27"/>
                  <a:gd name="T22" fmla="*/ 1 w 45"/>
                  <a:gd name="T23" fmla="*/ 8 h 27"/>
                  <a:gd name="T24" fmla="*/ 5 w 45"/>
                  <a:gd name="T25" fmla="*/ 12 h 27"/>
                  <a:gd name="T26" fmla="*/ 9 w 45"/>
                  <a:gd name="T27" fmla="*/ 16 h 27"/>
                  <a:gd name="T28" fmla="*/ 14 w 45"/>
                  <a:gd name="T29" fmla="*/ 22 h 27"/>
                  <a:gd name="T30" fmla="*/ 20 w 45"/>
                  <a:gd name="T31" fmla="*/ 24 h 27"/>
                  <a:gd name="T32" fmla="*/ 26 w 45"/>
                  <a:gd name="T33" fmla="*/ 27 h 27"/>
                  <a:gd name="T34" fmla="*/ 34 w 45"/>
                  <a:gd name="T35" fmla="*/ 25 h 27"/>
                  <a:gd name="T36" fmla="*/ 43 w 45"/>
                  <a:gd name="T37" fmla="*/ 20 h 27"/>
                  <a:gd name="T38" fmla="*/ 44 w 45"/>
                  <a:gd name="T39" fmla="*/ 17 h 27"/>
                  <a:gd name="T40" fmla="*/ 43 w 45"/>
                  <a:gd name="T41" fmla="*/ 20 h 27"/>
                  <a:gd name="T42" fmla="*/ 45 w 45"/>
                  <a:gd name="T43" fmla="*/ 18 h 27"/>
                  <a:gd name="T44" fmla="*/ 44 w 45"/>
                  <a:gd name="T45" fmla="*/ 14 h 27"/>
                  <a:gd name="T46" fmla="*/ 42 w 45"/>
                  <a:gd name="T47" fmla="*/ 13 h 27"/>
                  <a:gd name="T48" fmla="*/ 38 w 45"/>
                  <a:gd name="T49" fmla="*/ 13 h 27"/>
                  <a:gd name="T50" fmla="*/ 37 w 45"/>
                  <a:gd name="T51" fmla="*/ 17 h 2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5"/>
                  <a:gd name="T79" fmla="*/ 0 h 27"/>
                  <a:gd name="T80" fmla="*/ 45 w 45"/>
                  <a:gd name="T81" fmla="*/ 27 h 2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5" h="27">
                    <a:moveTo>
                      <a:pt x="37" y="17"/>
                    </a:moveTo>
                    <a:lnTo>
                      <a:pt x="38" y="13"/>
                    </a:lnTo>
                    <a:lnTo>
                      <a:pt x="32" y="18"/>
                    </a:lnTo>
                    <a:lnTo>
                      <a:pt x="26" y="19"/>
                    </a:lnTo>
                    <a:lnTo>
                      <a:pt x="22" y="17"/>
                    </a:lnTo>
                    <a:lnTo>
                      <a:pt x="18" y="14"/>
                    </a:lnTo>
                    <a:lnTo>
                      <a:pt x="14" y="11"/>
                    </a:lnTo>
                    <a:lnTo>
                      <a:pt x="10" y="7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7"/>
                    </a:lnTo>
                    <a:lnTo>
                      <a:pt x="1" y="8"/>
                    </a:lnTo>
                    <a:lnTo>
                      <a:pt x="5" y="12"/>
                    </a:lnTo>
                    <a:lnTo>
                      <a:pt x="9" y="16"/>
                    </a:lnTo>
                    <a:lnTo>
                      <a:pt x="14" y="22"/>
                    </a:lnTo>
                    <a:lnTo>
                      <a:pt x="20" y="24"/>
                    </a:lnTo>
                    <a:lnTo>
                      <a:pt x="26" y="27"/>
                    </a:lnTo>
                    <a:lnTo>
                      <a:pt x="34" y="25"/>
                    </a:lnTo>
                    <a:lnTo>
                      <a:pt x="43" y="20"/>
                    </a:lnTo>
                    <a:lnTo>
                      <a:pt x="44" y="17"/>
                    </a:lnTo>
                    <a:lnTo>
                      <a:pt x="43" y="20"/>
                    </a:lnTo>
                    <a:lnTo>
                      <a:pt x="45" y="18"/>
                    </a:lnTo>
                    <a:lnTo>
                      <a:pt x="44" y="14"/>
                    </a:lnTo>
                    <a:lnTo>
                      <a:pt x="42" y="13"/>
                    </a:lnTo>
                    <a:lnTo>
                      <a:pt x="38" y="13"/>
                    </a:lnTo>
                    <a:lnTo>
                      <a:pt x="37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29" name="Freeform 717"/>
              <p:cNvSpPr>
                <a:spLocks/>
              </p:cNvSpPr>
              <p:nvPr/>
            </p:nvSpPr>
            <p:spPr bwMode="auto">
              <a:xfrm>
                <a:off x="3490" y="3065"/>
                <a:ext cx="38" cy="31"/>
              </a:xfrm>
              <a:custGeom>
                <a:avLst/>
                <a:gdLst>
                  <a:gd name="T0" fmla="*/ 0 w 38"/>
                  <a:gd name="T1" fmla="*/ 6 h 31"/>
                  <a:gd name="T2" fmla="*/ 4 w 38"/>
                  <a:gd name="T3" fmla="*/ 8 h 31"/>
                  <a:gd name="T4" fmla="*/ 11 w 38"/>
                  <a:gd name="T5" fmla="*/ 9 h 31"/>
                  <a:gd name="T6" fmla="*/ 20 w 38"/>
                  <a:gd name="T7" fmla="*/ 15 h 31"/>
                  <a:gd name="T8" fmla="*/ 27 w 38"/>
                  <a:gd name="T9" fmla="*/ 22 h 31"/>
                  <a:gd name="T10" fmla="*/ 31 w 38"/>
                  <a:gd name="T11" fmla="*/ 31 h 31"/>
                  <a:gd name="T12" fmla="*/ 38 w 38"/>
                  <a:gd name="T13" fmla="*/ 31 h 31"/>
                  <a:gd name="T14" fmla="*/ 34 w 38"/>
                  <a:gd name="T15" fmla="*/ 17 h 31"/>
                  <a:gd name="T16" fmla="*/ 25 w 38"/>
                  <a:gd name="T17" fmla="*/ 8 h 31"/>
                  <a:gd name="T18" fmla="*/ 14 w 38"/>
                  <a:gd name="T19" fmla="*/ 2 h 31"/>
                  <a:gd name="T20" fmla="*/ 4 w 38"/>
                  <a:gd name="T21" fmla="*/ 0 h 31"/>
                  <a:gd name="T22" fmla="*/ 8 w 38"/>
                  <a:gd name="T23" fmla="*/ 2 h 31"/>
                  <a:gd name="T24" fmla="*/ 4 w 38"/>
                  <a:gd name="T25" fmla="*/ 0 h 31"/>
                  <a:gd name="T26" fmla="*/ 2 w 38"/>
                  <a:gd name="T27" fmla="*/ 2 h 31"/>
                  <a:gd name="T28" fmla="*/ 0 w 38"/>
                  <a:gd name="T29" fmla="*/ 4 h 31"/>
                  <a:gd name="T30" fmla="*/ 2 w 38"/>
                  <a:gd name="T31" fmla="*/ 6 h 31"/>
                  <a:gd name="T32" fmla="*/ 4 w 38"/>
                  <a:gd name="T33" fmla="*/ 8 h 31"/>
                  <a:gd name="T34" fmla="*/ 0 w 38"/>
                  <a:gd name="T35" fmla="*/ 6 h 3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8"/>
                  <a:gd name="T55" fmla="*/ 0 h 31"/>
                  <a:gd name="T56" fmla="*/ 38 w 38"/>
                  <a:gd name="T57" fmla="*/ 31 h 3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8" h="31">
                    <a:moveTo>
                      <a:pt x="0" y="6"/>
                    </a:moveTo>
                    <a:lnTo>
                      <a:pt x="4" y="8"/>
                    </a:lnTo>
                    <a:lnTo>
                      <a:pt x="11" y="9"/>
                    </a:lnTo>
                    <a:lnTo>
                      <a:pt x="20" y="15"/>
                    </a:lnTo>
                    <a:lnTo>
                      <a:pt x="27" y="22"/>
                    </a:lnTo>
                    <a:lnTo>
                      <a:pt x="31" y="31"/>
                    </a:lnTo>
                    <a:lnTo>
                      <a:pt x="38" y="31"/>
                    </a:lnTo>
                    <a:lnTo>
                      <a:pt x="34" y="17"/>
                    </a:lnTo>
                    <a:lnTo>
                      <a:pt x="25" y="8"/>
                    </a:lnTo>
                    <a:lnTo>
                      <a:pt x="14" y="2"/>
                    </a:lnTo>
                    <a:lnTo>
                      <a:pt x="4" y="0"/>
                    </a:ln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30" name="Freeform 718"/>
              <p:cNvSpPr>
                <a:spLocks/>
              </p:cNvSpPr>
              <p:nvPr/>
            </p:nvSpPr>
            <p:spPr bwMode="auto">
              <a:xfrm>
                <a:off x="3487" y="3041"/>
                <a:ext cx="15" cy="30"/>
              </a:xfrm>
              <a:custGeom>
                <a:avLst/>
                <a:gdLst>
                  <a:gd name="T0" fmla="*/ 7 w 15"/>
                  <a:gd name="T1" fmla="*/ 5 h 30"/>
                  <a:gd name="T2" fmla="*/ 8 w 15"/>
                  <a:gd name="T3" fmla="*/ 0 h 30"/>
                  <a:gd name="T4" fmla="*/ 2 w 15"/>
                  <a:gd name="T5" fmla="*/ 7 h 30"/>
                  <a:gd name="T6" fmla="*/ 0 w 15"/>
                  <a:gd name="T7" fmla="*/ 16 h 30"/>
                  <a:gd name="T8" fmla="*/ 1 w 15"/>
                  <a:gd name="T9" fmla="*/ 23 h 30"/>
                  <a:gd name="T10" fmla="*/ 3 w 15"/>
                  <a:gd name="T11" fmla="*/ 30 h 30"/>
                  <a:gd name="T12" fmla="*/ 11 w 15"/>
                  <a:gd name="T13" fmla="*/ 26 h 30"/>
                  <a:gd name="T14" fmla="*/ 8 w 15"/>
                  <a:gd name="T15" fmla="*/ 21 h 30"/>
                  <a:gd name="T16" fmla="*/ 7 w 15"/>
                  <a:gd name="T17" fmla="*/ 16 h 30"/>
                  <a:gd name="T18" fmla="*/ 9 w 15"/>
                  <a:gd name="T19" fmla="*/ 12 h 30"/>
                  <a:gd name="T20" fmla="*/ 13 w 15"/>
                  <a:gd name="T21" fmla="*/ 7 h 30"/>
                  <a:gd name="T22" fmla="*/ 14 w 15"/>
                  <a:gd name="T23" fmla="*/ 2 h 30"/>
                  <a:gd name="T24" fmla="*/ 13 w 15"/>
                  <a:gd name="T25" fmla="*/ 7 h 30"/>
                  <a:gd name="T26" fmla="*/ 15 w 15"/>
                  <a:gd name="T27" fmla="*/ 5 h 30"/>
                  <a:gd name="T28" fmla="*/ 14 w 15"/>
                  <a:gd name="T29" fmla="*/ 1 h 30"/>
                  <a:gd name="T30" fmla="*/ 12 w 15"/>
                  <a:gd name="T31" fmla="*/ 0 h 30"/>
                  <a:gd name="T32" fmla="*/ 8 w 15"/>
                  <a:gd name="T33" fmla="*/ 0 h 30"/>
                  <a:gd name="T34" fmla="*/ 7 w 15"/>
                  <a:gd name="T35" fmla="*/ 5 h 3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"/>
                  <a:gd name="T55" fmla="*/ 0 h 30"/>
                  <a:gd name="T56" fmla="*/ 15 w 15"/>
                  <a:gd name="T57" fmla="*/ 30 h 3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" h="30">
                    <a:moveTo>
                      <a:pt x="7" y="5"/>
                    </a:moveTo>
                    <a:lnTo>
                      <a:pt x="8" y="0"/>
                    </a:lnTo>
                    <a:lnTo>
                      <a:pt x="2" y="7"/>
                    </a:lnTo>
                    <a:lnTo>
                      <a:pt x="0" y="16"/>
                    </a:lnTo>
                    <a:lnTo>
                      <a:pt x="1" y="23"/>
                    </a:lnTo>
                    <a:lnTo>
                      <a:pt x="3" y="30"/>
                    </a:lnTo>
                    <a:lnTo>
                      <a:pt x="11" y="26"/>
                    </a:lnTo>
                    <a:lnTo>
                      <a:pt x="8" y="21"/>
                    </a:lnTo>
                    <a:lnTo>
                      <a:pt x="7" y="16"/>
                    </a:lnTo>
                    <a:lnTo>
                      <a:pt x="9" y="12"/>
                    </a:lnTo>
                    <a:lnTo>
                      <a:pt x="13" y="7"/>
                    </a:lnTo>
                    <a:lnTo>
                      <a:pt x="14" y="2"/>
                    </a:lnTo>
                    <a:lnTo>
                      <a:pt x="13" y="7"/>
                    </a:lnTo>
                    <a:lnTo>
                      <a:pt x="15" y="5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31" name="Freeform 719"/>
              <p:cNvSpPr>
                <a:spLocks/>
              </p:cNvSpPr>
              <p:nvPr/>
            </p:nvSpPr>
            <p:spPr bwMode="auto">
              <a:xfrm>
                <a:off x="3488" y="3003"/>
                <a:ext cx="16" cy="43"/>
              </a:xfrm>
              <a:custGeom>
                <a:avLst/>
                <a:gdLst>
                  <a:gd name="T0" fmla="*/ 16 w 16"/>
                  <a:gd name="T1" fmla="*/ 0 h 43"/>
                  <a:gd name="T2" fmla="*/ 16 w 16"/>
                  <a:gd name="T3" fmla="*/ 0 h 43"/>
                  <a:gd name="T4" fmla="*/ 4 w 16"/>
                  <a:gd name="T5" fmla="*/ 5 h 43"/>
                  <a:gd name="T6" fmla="*/ 0 w 16"/>
                  <a:gd name="T7" fmla="*/ 18 h 43"/>
                  <a:gd name="T8" fmla="*/ 2 w 16"/>
                  <a:gd name="T9" fmla="*/ 32 h 43"/>
                  <a:gd name="T10" fmla="*/ 6 w 16"/>
                  <a:gd name="T11" fmla="*/ 43 h 43"/>
                  <a:gd name="T12" fmla="*/ 13 w 16"/>
                  <a:gd name="T13" fmla="*/ 40 h 43"/>
                  <a:gd name="T14" fmla="*/ 10 w 16"/>
                  <a:gd name="T15" fmla="*/ 32 h 43"/>
                  <a:gd name="T16" fmla="*/ 10 w 16"/>
                  <a:gd name="T17" fmla="*/ 18 h 43"/>
                  <a:gd name="T18" fmla="*/ 11 w 16"/>
                  <a:gd name="T19" fmla="*/ 10 h 43"/>
                  <a:gd name="T20" fmla="*/ 16 w 16"/>
                  <a:gd name="T21" fmla="*/ 7 h 43"/>
                  <a:gd name="T22" fmla="*/ 16 w 16"/>
                  <a:gd name="T23" fmla="*/ 7 h 43"/>
                  <a:gd name="T24" fmla="*/ 16 w 16"/>
                  <a:gd name="T25" fmla="*/ 0 h 4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43"/>
                  <a:gd name="T41" fmla="*/ 16 w 16"/>
                  <a:gd name="T42" fmla="*/ 43 h 4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43">
                    <a:moveTo>
                      <a:pt x="16" y="0"/>
                    </a:moveTo>
                    <a:lnTo>
                      <a:pt x="16" y="0"/>
                    </a:lnTo>
                    <a:lnTo>
                      <a:pt x="4" y="5"/>
                    </a:lnTo>
                    <a:lnTo>
                      <a:pt x="0" y="18"/>
                    </a:lnTo>
                    <a:lnTo>
                      <a:pt x="2" y="32"/>
                    </a:lnTo>
                    <a:lnTo>
                      <a:pt x="6" y="43"/>
                    </a:lnTo>
                    <a:lnTo>
                      <a:pt x="13" y="40"/>
                    </a:lnTo>
                    <a:lnTo>
                      <a:pt x="10" y="32"/>
                    </a:lnTo>
                    <a:lnTo>
                      <a:pt x="10" y="18"/>
                    </a:lnTo>
                    <a:lnTo>
                      <a:pt x="11" y="10"/>
                    </a:lnTo>
                    <a:lnTo>
                      <a:pt x="16" y="7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32" name="Freeform 720"/>
              <p:cNvSpPr>
                <a:spLocks/>
              </p:cNvSpPr>
              <p:nvPr/>
            </p:nvSpPr>
            <p:spPr bwMode="auto">
              <a:xfrm>
                <a:off x="3504" y="2992"/>
                <a:ext cx="44" cy="18"/>
              </a:xfrm>
              <a:custGeom>
                <a:avLst/>
                <a:gdLst>
                  <a:gd name="T0" fmla="*/ 42 w 44"/>
                  <a:gd name="T1" fmla="*/ 11 h 18"/>
                  <a:gd name="T2" fmla="*/ 42 w 44"/>
                  <a:gd name="T3" fmla="*/ 5 h 18"/>
                  <a:gd name="T4" fmla="*/ 38 w 44"/>
                  <a:gd name="T5" fmla="*/ 1 h 18"/>
                  <a:gd name="T6" fmla="*/ 33 w 44"/>
                  <a:gd name="T7" fmla="*/ 0 h 18"/>
                  <a:gd name="T8" fmla="*/ 27 w 44"/>
                  <a:gd name="T9" fmla="*/ 3 h 18"/>
                  <a:gd name="T10" fmla="*/ 24 w 44"/>
                  <a:gd name="T11" fmla="*/ 5 h 18"/>
                  <a:gd name="T12" fmla="*/ 19 w 44"/>
                  <a:gd name="T13" fmla="*/ 7 h 18"/>
                  <a:gd name="T14" fmla="*/ 14 w 44"/>
                  <a:gd name="T15" fmla="*/ 10 h 18"/>
                  <a:gd name="T16" fmla="*/ 8 w 44"/>
                  <a:gd name="T17" fmla="*/ 11 h 18"/>
                  <a:gd name="T18" fmla="*/ 0 w 44"/>
                  <a:gd name="T19" fmla="*/ 11 h 18"/>
                  <a:gd name="T20" fmla="*/ 0 w 44"/>
                  <a:gd name="T21" fmla="*/ 18 h 18"/>
                  <a:gd name="T22" fmla="*/ 8 w 44"/>
                  <a:gd name="T23" fmla="*/ 18 h 18"/>
                  <a:gd name="T24" fmla="*/ 17 w 44"/>
                  <a:gd name="T25" fmla="*/ 17 h 18"/>
                  <a:gd name="T26" fmla="*/ 22 w 44"/>
                  <a:gd name="T27" fmla="*/ 15 h 18"/>
                  <a:gd name="T28" fmla="*/ 27 w 44"/>
                  <a:gd name="T29" fmla="*/ 12 h 18"/>
                  <a:gd name="T30" fmla="*/ 31 w 44"/>
                  <a:gd name="T31" fmla="*/ 10 h 18"/>
                  <a:gd name="T32" fmla="*/ 33 w 44"/>
                  <a:gd name="T33" fmla="*/ 7 h 18"/>
                  <a:gd name="T34" fmla="*/ 35 w 44"/>
                  <a:gd name="T35" fmla="*/ 9 h 18"/>
                  <a:gd name="T36" fmla="*/ 38 w 44"/>
                  <a:gd name="T37" fmla="*/ 10 h 18"/>
                  <a:gd name="T38" fmla="*/ 38 w 44"/>
                  <a:gd name="T39" fmla="*/ 4 h 18"/>
                  <a:gd name="T40" fmla="*/ 38 w 44"/>
                  <a:gd name="T41" fmla="*/ 10 h 18"/>
                  <a:gd name="T42" fmla="*/ 40 w 44"/>
                  <a:gd name="T43" fmla="*/ 10 h 18"/>
                  <a:gd name="T44" fmla="*/ 42 w 44"/>
                  <a:gd name="T45" fmla="*/ 9 h 18"/>
                  <a:gd name="T46" fmla="*/ 44 w 44"/>
                  <a:gd name="T47" fmla="*/ 7 h 18"/>
                  <a:gd name="T48" fmla="*/ 42 w 44"/>
                  <a:gd name="T49" fmla="*/ 5 h 18"/>
                  <a:gd name="T50" fmla="*/ 42 w 44"/>
                  <a:gd name="T51" fmla="*/ 11 h 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4"/>
                  <a:gd name="T79" fmla="*/ 0 h 18"/>
                  <a:gd name="T80" fmla="*/ 44 w 44"/>
                  <a:gd name="T81" fmla="*/ 18 h 1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4" h="18">
                    <a:moveTo>
                      <a:pt x="42" y="11"/>
                    </a:moveTo>
                    <a:lnTo>
                      <a:pt x="42" y="5"/>
                    </a:lnTo>
                    <a:lnTo>
                      <a:pt x="38" y="1"/>
                    </a:lnTo>
                    <a:lnTo>
                      <a:pt x="33" y="0"/>
                    </a:lnTo>
                    <a:lnTo>
                      <a:pt x="27" y="3"/>
                    </a:lnTo>
                    <a:lnTo>
                      <a:pt x="24" y="5"/>
                    </a:lnTo>
                    <a:lnTo>
                      <a:pt x="19" y="7"/>
                    </a:lnTo>
                    <a:lnTo>
                      <a:pt x="14" y="10"/>
                    </a:lnTo>
                    <a:lnTo>
                      <a:pt x="8" y="11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8" y="18"/>
                    </a:lnTo>
                    <a:lnTo>
                      <a:pt x="17" y="17"/>
                    </a:lnTo>
                    <a:lnTo>
                      <a:pt x="22" y="15"/>
                    </a:lnTo>
                    <a:lnTo>
                      <a:pt x="27" y="12"/>
                    </a:lnTo>
                    <a:lnTo>
                      <a:pt x="31" y="10"/>
                    </a:lnTo>
                    <a:lnTo>
                      <a:pt x="33" y="7"/>
                    </a:lnTo>
                    <a:lnTo>
                      <a:pt x="35" y="9"/>
                    </a:lnTo>
                    <a:lnTo>
                      <a:pt x="38" y="10"/>
                    </a:lnTo>
                    <a:lnTo>
                      <a:pt x="38" y="4"/>
                    </a:lnTo>
                    <a:lnTo>
                      <a:pt x="38" y="10"/>
                    </a:lnTo>
                    <a:lnTo>
                      <a:pt x="40" y="10"/>
                    </a:lnTo>
                    <a:lnTo>
                      <a:pt x="42" y="9"/>
                    </a:lnTo>
                    <a:lnTo>
                      <a:pt x="44" y="7"/>
                    </a:lnTo>
                    <a:lnTo>
                      <a:pt x="42" y="5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33" name="Freeform 721"/>
              <p:cNvSpPr>
                <a:spLocks/>
              </p:cNvSpPr>
              <p:nvPr/>
            </p:nvSpPr>
            <p:spPr bwMode="auto">
              <a:xfrm>
                <a:off x="3518" y="2996"/>
                <a:ext cx="28" cy="41"/>
              </a:xfrm>
              <a:custGeom>
                <a:avLst/>
                <a:gdLst>
                  <a:gd name="T0" fmla="*/ 9 w 28"/>
                  <a:gd name="T1" fmla="*/ 34 h 41"/>
                  <a:gd name="T2" fmla="*/ 9 w 28"/>
                  <a:gd name="T3" fmla="*/ 34 h 41"/>
                  <a:gd name="T4" fmla="*/ 8 w 28"/>
                  <a:gd name="T5" fmla="*/ 30 h 41"/>
                  <a:gd name="T6" fmla="*/ 13 w 28"/>
                  <a:gd name="T7" fmla="*/ 23 h 41"/>
                  <a:gd name="T8" fmla="*/ 20 w 28"/>
                  <a:gd name="T9" fmla="*/ 13 h 41"/>
                  <a:gd name="T10" fmla="*/ 28 w 28"/>
                  <a:gd name="T11" fmla="*/ 7 h 41"/>
                  <a:gd name="T12" fmla="*/ 24 w 28"/>
                  <a:gd name="T13" fmla="*/ 0 h 41"/>
                  <a:gd name="T14" fmla="*/ 15 w 28"/>
                  <a:gd name="T15" fmla="*/ 8 h 41"/>
                  <a:gd name="T16" fmla="*/ 5 w 28"/>
                  <a:gd name="T17" fmla="*/ 18 h 41"/>
                  <a:gd name="T18" fmla="*/ 0 w 28"/>
                  <a:gd name="T19" fmla="*/ 30 h 41"/>
                  <a:gd name="T20" fmla="*/ 6 w 28"/>
                  <a:gd name="T21" fmla="*/ 41 h 41"/>
                  <a:gd name="T22" fmla="*/ 6 w 28"/>
                  <a:gd name="T23" fmla="*/ 41 h 41"/>
                  <a:gd name="T24" fmla="*/ 9 w 28"/>
                  <a:gd name="T25" fmla="*/ 34 h 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8"/>
                  <a:gd name="T40" fmla="*/ 0 h 41"/>
                  <a:gd name="T41" fmla="*/ 28 w 28"/>
                  <a:gd name="T42" fmla="*/ 41 h 4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8" h="41">
                    <a:moveTo>
                      <a:pt x="9" y="34"/>
                    </a:moveTo>
                    <a:lnTo>
                      <a:pt x="9" y="34"/>
                    </a:lnTo>
                    <a:lnTo>
                      <a:pt x="8" y="30"/>
                    </a:lnTo>
                    <a:lnTo>
                      <a:pt x="13" y="23"/>
                    </a:lnTo>
                    <a:lnTo>
                      <a:pt x="20" y="13"/>
                    </a:lnTo>
                    <a:lnTo>
                      <a:pt x="28" y="7"/>
                    </a:lnTo>
                    <a:lnTo>
                      <a:pt x="24" y="0"/>
                    </a:lnTo>
                    <a:lnTo>
                      <a:pt x="15" y="8"/>
                    </a:lnTo>
                    <a:lnTo>
                      <a:pt x="5" y="18"/>
                    </a:lnTo>
                    <a:lnTo>
                      <a:pt x="0" y="30"/>
                    </a:lnTo>
                    <a:lnTo>
                      <a:pt x="6" y="41"/>
                    </a:lnTo>
                    <a:lnTo>
                      <a:pt x="9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34" name="Freeform 722"/>
              <p:cNvSpPr>
                <a:spLocks/>
              </p:cNvSpPr>
              <p:nvPr/>
            </p:nvSpPr>
            <p:spPr bwMode="auto">
              <a:xfrm>
                <a:off x="3524" y="3017"/>
                <a:ext cx="31" cy="22"/>
              </a:xfrm>
              <a:custGeom>
                <a:avLst/>
                <a:gdLst>
                  <a:gd name="T0" fmla="*/ 24 w 31"/>
                  <a:gd name="T1" fmla="*/ 0 h 22"/>
                  <a:gd name="T2" fmla="*/ 24 w 31"/>
                  <a:gd name="T3" fmla="*/ 0 h 22"/>
                  <a:gd name="T4" fmla="*/ 20 w 31"/>
                  <a:gd name="T5" fmla="*/ 6 h 22"/>
                  <a:gd name="T6" fmla="*/ 15 w 31"/>
                  <a:gd name="T7" fmla="*/ 11 h 22"/>
                  <a:gd name="T8" fmla="*/ 10 w 31"/>
                  <a:gd name="T9" fmla="*/ 14 h 22"/>
                  <a:gd name="T10" fmla="*/ 3 w 31"/>
                  <a:gd name="T11" fmla="*/ 13 h 22"/>
                  <a:gd name="T12" fmla="*/ 0 w 31"/>
                  <a:gd name="T13" fmla="*/ 20 h 22"/>
                  <a:gd name="T14" fmla="*/ 10 w 31"/>
                  <a:gd name="T15" fmla="*/ 22 h 22"/>
                  <a:gd name="T16" fmla="*/ 20 w 31"/>
                  <a:gd name="T17" fmla="*/ 18 h 22"/>
                  <a:gd name="T18" fmla="*/ 27 w 31"/>
                  <a:gd name="T19" fmla="*/ 11 h 22"/>
                  <a:gd name="T20" fmla="*/ 31 w 31"/>
                  <a:gd name="T21" fmla="*/ 2 h 22"/>
                  <a:gd name="T22" fmla="*/ 31 w 31"/>
                  <a:gd name="T23" fmla="*/ 2 h 22"/>
                  <a:gd name="T24" fmla="*/ 24 w 31"/>
                  <a:gd name="T25" fmla="*/ 0 h 2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"/>
                  <a:gd name="T40" fmla="*/ 0 h 22"/>
                  <a:gd name="T41" fmla="*/ 31 w 31"/>
                  <a:gd name="T42" fmla="*/ 22 h 2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" h="22">
                    <a:moveTo>
                      <a:pt x="24" y="0"/>
                    </a:moveTo>
                    <a:lnTo>
                      <a:pt x="24" y="0"/>
                    </a:lnTo>
                    <a:lnTo>
                      <a:pt x="20" y="6"/>
                    </a:lnTo>
                    <a:lnTo>
                      <a:pt x="15" y="11"/>
                    </a:lnTo>
                    <a:lnTo>
                      <a:pt x="10" y="14"/>
                    </a:lnTo>
                    <a:lnTo>
                      <a:pt x="3" y="13"/>
                    </a:lnTo>
                    <a:lnTo>
                      <a:pt x="0" y="20"/>
                    </a:lnTo>
                    <a:lnTo>
                      <a:pt x="10" y="22"/>
                    </a:lnTo>
                    <a:lnTo>
                      <a:pt x="20" y="18"/>
                    </a:lnTo>
                    <a:lnTo>
                      <a:pt x="27" y="11"/>
                    </a:lnTo>
                    <a:lnTo>
                      <a:pt x="31" y="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35" name="Freeform 723"/>
              <p:cNvSpPr>
                <a:spLocks/>
              </p:cNvSpPr>
              <p:nvPr/>
            </p:nvSpPr>
            <p:spPr bwMode="auto">
              <a:xfrm>
                <a:off x="3548" y="3006"/>
                <a:ext cx="40" cy="14"/>
              </a:xfrm>
              <a:custGeom>
                <a:avLst/>
                <a:gdLst>
                  <a:gd name="T0" fmla="*/ 36 w 40"/>
                  <a:gd name="T1" fmla="*/ 13 h 14"/>
                  <a:gd name="T2" fmla="*/ 40 w 40"/>
                  <a:gd name="T3" fmla="*/ 7 h 14"/>
                  <a:gd name="T4" fmla="*/ 30 w 40"/>
                  <a:gd name="T5" fmla="*/ 0 h 14"/>
                  <a:gd name="T6" fmla="*/ 19 w 40"/>
                  <a:gd name="T7" fmla="*/ 0 h 14"/>
                  <a:gd name="T8" fmla="*/ 8 w 40"/>
                  <a:gd name="T9" fmla="*/ 2 h 14"/>
                  <a:gd name="T10" fmla="*/ 0 w 40"/>
                  <a:gd name="T11" fmla="*/ 11 h 14"/>
                  <a:gd name="T12" fmla="*/ 7 w 40"/>
                  <a:gd name="T13" fmla="*/ 13 h 14"/>
                  <a:gd name="T14" fmla="*/ 11 w 40"/>
                  <a:gd name="T15" fmla="*/ 9 h 14"/>
                  <a:gd name="T16" fmla="*/ 19 w 40"/>
                  <a:gd name="T17" fmla="*/ 7 h 14"/>
                  <a:gd name="T18" fmla="*/ 28 w 40"/>
                  <a:gd name="T19" fmla="*/ 7 h 14"/>
                  <a:gd name="T20" fmla="*/ 33 w 40"/>
                  <a:gd name="T21" fmla="*/ 12 h 14"/>
                  <a:gd name="T22" fmla="*/ 36 w 40"/>
                  <a:gd name="T23" fmla="*/ 6 h 14"/>
                  <a:gd name="T24" fmla="*/ 33 w 40"/>
                  <a:gd name="T25" fmla="*/ 12 h 14"/>
                  <a:gd name="T26" fmla="*/ 35 w 40"/>
                  <a:gd name="T27" fmla="*/ 14 h 14"/>
                  <a:gd name="T28" fmla="*/ 39 w 40"/>
                  <a:gd name="T29" fmla="*/ 13 h 14"/>
                  <a:gd name="T30" fmla="*/ 40 w 40"/>
                  <a:gd name="T31" fmla="*/ 11 h 14"/>
                  <a:gd name="T32" fmla="*/ 40 w 40"/>
                  <a:gd name="T33" fmla="*/ 7 h 14"/>
                  <a:gd name="T34" fmla="*/ 36 w 40"/>
                  <a:gd name="T35" fmla="*/ 13 h 1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0"/>
                  <a:gd name="T55" fmla="*/ 0 h 14"/>
                  <a:gd name="T56" fmla="*/ 40 w 40"/>
                  <a:gd name="T57" fmla="*/ 14 h 1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0" h="14">
                    <a:moveTo>
                      <a:pt x="36" y="13"/>
                    </a:moveTo>
                    <a:lnTo>
                      <a:pt x="40" y="7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8" y="2"/>
                    </a:lnTo>
                    <a:lnTo>
                      <a:pt x="0" y="11"/>
                    </a:lnTo>
                    <a:lnTo>
                      <a:pt x="7" y="13"/>
                    </a:lnTo>
                    <a:lnTo>
                      <a:pt x="11" y="9"/>
                    </a:lnTo>
                    <a:lnTo>
                      <a:pt x="19" y="7"/>
                    </a:lnTo>
                    <a:lnTo>
                      <a:pt x="28" y="7"/>
                    </a:lnTo>
                    <a:lnTo>
                      <a:pt x="33" y="12"/>
                    </a:lnTo>
                    <a:lnTo>
                      <a:pt x="36" y="6"/>
                    </a:lnTo>
                    <a:lnTo>
                      <a:pt x="33" y="12"/>
                    </a:lnTo>
                    <a:lnTo>
                      <a:pt x="35" y="14"/>
                    </a:lnTo>
                    <a:lnTo>
                      <a:pt x="39" y="13"/>
                    </a:lnTo>
                    <a:lnTo>
                      <a:pt x="40" y="11"/>
                    </a:lnTo>
                    <a:lnTo>
                      <a:pt x="40" y="7"/>
                    </a:lnTo>
                    <a:lnTo>
                      <a:pt x="36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36" name="Freeform 724"/>
              <p:cNvSpPr>
                <a:spLocks/>
              </p:cNvSpPr>
              <p:nvPr/>
            </p:nvSpPr>
            <p:spPr bwMode="auto">
              <a:xfrm>
                <a:off x="3549" y="3012"/>
                <a:ext cx="35" cy="34"/>
              </a:xfrm>
              <a:custGeom>
                <a:avLst/>
                <a:gdLst>
                  <a:gd name="T0" fmla="*/ 7 w 35"/>
                  <a:gd name="T1" fmla="*/ 27 h 34"/>
                  <a:gd name="T2" fmla="*/ 10 w 35"/>
                  <a:gd name="T3" fmla="*/ 29 h 34"/>
                  <a:gd name="T4" fmla="*/ 12 w 35"/>
                  <a:gd name="T5" fmla="*/ 22 h 34"/>
                  <a:gd name="T6" fmla="*/ 18 w 35"/>
                  <a:gd name="T7" fmla="*/ 16 h 34"/>
                  <a:gd name="T8" fmla="*/ 27 w 35"/>
                  <a:gd name="T9" fmla="*/ 11 h 34"/>
                  <a:gd name="T10" fmla="*/ 35 w 35"/>
                  <a:gd name="T11" fmla="*/ 7 h 34"/>
                  <a:gd name="T12" fmla="*/ 35 w 35"/>
                  <a:gd name="T13" fmla="*/ 0 h 34"/>
                  <a:gd name="T14" fmla="*/ 24 w 35"/>
                  <a:gd name="T15" fmla="*/ 3 h 34"/>
                  <a:gd name="T16" fmla="*/ 13 w 35"/>
                  <a:gd name="T17" fmla="*/ 8 h 34"/>
                  <a:gd name="T18" fmla="*/ 5 w 35"/>
                  <a:gd name="T19" fmla="*/ 17 h 34"/>
                  <a:gd name="T20" fmla="*/ 0 w 35"/>
                  <a:gd name="T21" fmla="*/ 29 h 34"/>
                  <a:gd name="T22" fmla="*/ 2 w 35"/>
                  <a:gd name="T23" fmla="*/ 31 h 34"/>
                  <a:gd name="T24" fmla="*/ 0 w 35"/>
                  <a:gd name="T25" fmla="*/ 29 h 34"/>
                  <a:gd name="T26" fmla="*/ 1 w 35"/>
                  <a:gd name="T27" fmla="*/ 33 h 34"/>
                  <a:gd name="T28" fmla="*/ 5 w 35"/>
                  <a:gd name="T29" fmla="*/ 34 h 34"/>
                  <a:gd name="T30" fmla="*/ 8 w 35"/>
                  <a:gd name="T31" fmla="*/ 33 h 34"/>
                  <a:gd name="T32" fmla="*/ 10 w 35"/>
                  <a:gd name="T33" fmla="*/ 29 h 34"/>
                  <a:gd name="T34" fmla="*/ 7 w 35"/>
                  <a:gd name="T35" fmla="*/ 27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5"/>
                  <a:gd name="T55" fmla="*/ 0 h 34"/>
                  <a:gd name="T56" fmla="*/ 35 w 35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5" h="34">
                    <a:moveTo>
                      <a:pt x="7" y="27"/>
                    </a:moveTo>
                    <a:lnTo>
                      <a:pt x="10" y="29"/>
                    </a:lnTo>
                    <a:lnTo>
                      <a:pt x="12" y="22"/>
                    </a:lnTo>
                    <a:lnTo>
                      <a:pt x="18" y="16"/>
                    </a:lnTo>
                    <a:lnTo>
                      <a:pt x="27" y="11"/>
                    </a:lnTo>
                    <a:lnTo>
                      <a:pt x="35" y="7"/>
                    </a:lnTo>
                    <a:lnTo>
                      <a:pt x="35" y="0"/>
                    </a:lnTo>
                    <a:lnTo>
                      <a:pt x="24" y="3"/>
                    </a:lnTo>
                    <a:lnTo>
                      <a:pt x="13" y="8"/>
                    </a:lnTo>
                    <a:lnTo>
                      <a:pt x="5" y="17"/>
                    </a:lnTo>
                    <a:lnTo>
                      <a:pt x="0" y="29"/>
                    </a:lnTo>
                    <a:lnTo>
                      <a:pt x="2" y="31"/>
                    </a:lnTo>
                    <a:lnTo>
                      <a:pt x="0" y="29"/>
                    </a:lnTo>
                    <a:lnTo>
                      <a:pt x="1" y="33"/>
                    </a:lnTo>
                    <a:lnTo>
                      <a:pt x="5" y="34"/>
                    </a:lnTo>
                    <a:lnTo>
                      <a:pt x="8" y="33"/>
                    </a:lnTo>
                    <a:lnTo>
                      <a:pt x="10" y="29"/>
                    </a:lnTo>
                    <a:lnTo>
                      <a:pt x="7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37" name="Freeform 725"/>
              <p:cNvSpPr>
                <a:spLocks/>
              </p:cNvSpPr>
              <p:nvPr/>
            </p:nvSpPr>
            <p:spPr bwMode="auto">
              <a:xfrm>
                <a:off x="3551" y="3037"/>
                <a:ext cx="31" cy="10"/>
              </a:xfrm>
              <a:custGeom>
                <a:avLst/>
                <a:gdLst>
                  <a:gd name="T0" fmla="*/ 23 w 31"/>
                  <a:gd name="T1" fmla="*/ 2 h 10"/>
                  <a:gd name="T2" fmla="*/ 27 w 31"/>
                  <a:gd name="T3" fmla="*/ 0 h 10"/>
                  <a:gd name="T4" fmla="*/ 22 w 31"/>
                  <a:gd name="T5" fmla="*/ 0 h 10"/>
                  <a:gd name="T6" fmla="*/ 15 w 31"/>
                  <a:gd name="T7" fmla="*/ 2 h 10"/>
                  <a:gd name="T8" fmla="*/ 8 w 31"/>
                  <a:gd name="T9" fmla="*/ 3 h 10"/>
                  <a:gd name="T10" fmla="*/ 5 w 31"/>
                  <a:gd name="T11" fmla="*/ 2 h 10"/>
                  <a:gd name="T12" fmla="*/ 0 w 31"/>
                  <a:gd name="T13" fmla="*/ 6 h 10"/>
                  <a:gd name="T14" fmla="*/ 8 w 31"/>
                  <a:gd name="T15" fmla="*/ 10 h 10"/>
                  <a:gd name="T16" fmla="*/ 15 w 31"/>
                  <a:gd name="T17" fmla="*/ 9 h 10"/>
                  <a:gd name="T18" fmla="*/ 22 w 31"/>
                  <a:gd name="T19" fmla="*/ 8 h 10"/>
                  <a:gd name="T20" fmla="*/ 27 w 31"/>
                  <a:gd name="T21" fmla="*/ 8 h 10"/>
                  <a:gd name="T22" fmla="*/ 31 w 31"/>
                  <a:gd name="T23" fmla="*/ 6 h 10"/>
                  <a:gd name="T24" fmla="*/ 27 w 31"/>
                  <a:gd name="T25" fmla="*/ 8 h 10"/>
                  <a:gd name="T26" fmla="*/ 30 w 31"/>
                  <a:gd name="T27" fmla="*/ 6 h 10"/>
                  <a:gd name="T28" fmla="*/ 31 w 31"/>
                  <a:gd name="T29" fmla="*/ 4 h 10"/>
                  <a:gd name="T30" fmla="*/ 30 w 31"/>
                  <a:gd name="T31" fmla="*/ 2 h 10"/>
                  <a:gd name="T32" fmla="*/ 27 w 31"/>
                  <a:gd name="T33" fmla="*/ 0 h 10"/>
                  <a:gd name="T34" fmla="*/ 23 w 31"/>
                  <a:gd name="T35" fmla="*/ 2 h 1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1"/>
                  <a:gd name="T55" fmla="*/ 0 h 10"/>
                  <a:gd name="T56" fmla="*/ 31 w 31"/>
                  <a:gd name="T57" fmla="*/ 10 h 1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1" h="10">
                    <a:moveTo>
                      <a:pt x="23" y="2"/>
                    </a:moveTo>
                    <a:lnTo>
                      <a:pt x="27" y="0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8" y="3"/>
                    </a:lnTo>
                    <a:lnTo>
                      <a:pt x="5" y="2"/>
                    </a:lnTo>
                    <a:lnTo>
                      <a:pt x="0" y="6"/>
                    </a:lnTo>
                    <a:lnTo>
                      <a:pt x="8" y="10"/>
                    </a:lnTo>
                    <a:lnTo>
                      <a:pt x="15" y="9"/>
                    </a:lnTo>
                    <a:lnTo>
                      <a:pt x="22" y="8"/>
                    </a:lnTo>
                    <a:lnTo>
                      <a:pt x="27" y="8"/>
                    </a:lnTo>
                    <a:lnTo>
                      <a:pt x="31" y="6"/>
                    </a:lnTo>
                    <a:lnTo>
                      <a:pt x="27" y="8"/>
                    </a:lnTo>
                    <a:lnTo>
                      <a:pt x="30" y="6"/>
                    </a:lnTo>
                    <a:lnTo>
                      <a:pt x="31" y="4"/>
                    </a:lnTo>
                    <a:lnTo>
                      <a:pt x="30" y="2"/>
                    </a:lnTo>
                    <a:lnTo>
                      <a:pt x="27" y="0"/>
                    </a:lnTo>
                    <a:lnTo>
                      <a:pt x="23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38" name="Freeform 726"/>
              <p:cNvSpPr>
                <a:spLocks/>
              </p:cNvSpPr>
              <p:nvPr/>
            </p:nvSpPr>
            <p:spPr bwMode="auto">
              <a:xfrm>
                <a:off x="3574" y="3015"/>
                <a:ext cx="54" cy="28"/>
              </a:xfrm>
              <a:custGeom>
                <a:avLst/>
                <a:gdLst>
                  <a:gd name="T0" fmla="*/ 48 w 54"/>
                  <a:gd name="T1" fmla="*/ 3 h 28"/>
                  <a:gd name="T2" fmla="*/ 50 w 54"/>
                  <a:gd name="T3" fmla="*/ 3 h 28"/>
                  <a:gd name="T4" fmla="*/ 41 w 54"/>
                  <a:gd name="T5" fmla="*/ 0 h 28"/>
                  <a:gd name="T6" fmla="*/ 31 w 54"/>
                  <a:gd name="T7" fmla="*/ 3 h 28"/>
                  <a:gd name="T8" fmla="*/ 22 w 54"/>
                  <a:gd name="T9" fmla="*/ 5 h 28"/>
                  <a:gd name="T10" fmla="*/ 15 w 54"/>
                  <a:gd name="T11" fmla="*/ 9 h 28"/>
                  <a:gd name="T12" fmla="*/ 10 w 54"/>
                  <a:gd name="T13" fmla="*/ 13 h 28"/>
                  <a:gd name="T14" fmla="*/ 5 w 54"/>
                  <a:gd name="T15" fmla="*/ 17 h 28"/>
                  <a:gd name="T16" fmla="*/ 3 w 54"/>
                  <a:gd name="T17" fmla="*/ 21 h 28"/>
                  <a:gd name="T18" fmla="*/ 0 w 54"/>
                  <a:gd name="T19" fmla="*/ 24 h 28"/>
                  <a:gd name="T20" fmla="*/ 8 w 54"/>
                  <a:gd name="T21" fmla="*/ 28 h 28"/>
                  <a:gd name="T22" fmla="*/ 10 w 54"/>
                  <a:gd name="T23" fmla="*/ 26 h 28"/>
                  <a:gd name="T24" fmla="*/ 13 w 54"/>
                  <a:gd name="T25" fmla="*/ 22 h 28"/>
                  <a:gd name="T26" fmla="*/ 15 w 54"/>
                  <a:gd name="T27" fmla="*/ 20 h 28"/>
                  <a:gd name="T28" fmla="*/ 20 w 54"/>
                  <a:gd name="T29" fmla="*/ 16 h 28"/>
                  <a:gd name="T30" fmla="*/ 25 w 54"/>
                  <a:gd name="T31" fmla="*/ 13 h 28"/>
                  <a:gd name="T32" fmla="*/ 31 w 54"/>
                  <a:gd name="T33" fmla="*/ 10 h 28"/>
                  <a:gd name="T34" fmla="*/ 41 w 54"/>
                  <a:gd name="T35" fmla="*/ 10 h 28"/>
                  <a:gd name="T36" fmla="*/ 50 w 54"/>
                  <a:gd name="T37" fmla="*/ 10 h 28"/>
                  <a:gd name="T38" fmla="*/ 53 w 54"/>
                  <a:gd name="T39" fmla="*/ 10 h 28"/>
                  <a:gd name="T40" fmla="*/ 50 w 54"/>
                  <a:gd name="T41" fmla="*/ 10 h 28"/>
                  <a:gd name="T42" fmla="*/ 53 w 54"/>
                  <a:gd name="T43" fmla="*/ 9 h 28"/>
                  <a:gd name="T44" fmla="*/ 54 w 54"/>
                  <a:gd name="T45" fmla="*/ 6 h 28"/>
                  <a:gd name="T46" fmla="*/ 53 w 54"/>
                  <a:gd name="T47" fmla="*/ 4 h 28"/>
                  <a:gd name="T48" fmla="*/ 50 w 54"/>
                  <a:gd name="T49" fmla="*/ 3 h 28"/>
                  <a:gd name="T50" fmla="*/ 48 w 54"/>
                  <a:gd name="T51" fmla="*/ 3 h 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4"/>
                  <a:gd name="T79" fmla="*/ 0 h 28"/>
                  <a:gd name="T80" fmla="*/ 54 w 54"/>
                  <a:gd name="T81" fmla="*/ 28 h 2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4" h="28">
                    <a:moveTo>
                      <a:pt x="48" y="3"/>
                    </a:moveTo>
                    <a:lnTo>
                      <a:pt x="50" y="3"/>
                    </a:lnTo>
                    <a:lnTo>
                      <a:pt x="41" y="0"/>
                    </a:lnTo>
                    <a:lnTo>
                      <a:pt x="31" y="3"/>
                    </a:lnTo>
                    <a:lnTo>
                      <a:pt x="22" y="5"/>
                    </a:lnTo>
                    <a:lnTo>
                      <a:pt x="15" y="9"/>
                    </a:lnTo>
                    <a:lnTo>
                      <a:pt x="10" y="13"/>
                    </a:lnTo>
                    <a:lnTo>
                      <a:pt x="5" y="17"/>
                    </a:lnTo>
                    <a:lnTo>
                      <a:pt x="3" y="21"/>
                    </a:lnTo>
                    <a:lnTo>
                      <a:pt x="0" y="24"/>
                    </a:lnTo>
                    <a:lnTo>
                      <a:pt x="8" y="28"/>
                    </a:lnTo>
                    <a:lnTo>
                      <a:pt x="10" y="26"/>
                    </a:lnTo>
                    <a:lnTo>
                      <a:pt x="13" y="22"/>
                    </a:lnTo>
                    <a:lnTo>
                      <a:pt x="15" y="20"/>
                    </a:lnTo>
                    <a:lnTo>
                      <a:pt x="20" y="16"/>
                    </a:lnTo>
                    <a:lnTo>
                      <a:pt x="25" y="13"/>
                    </a:lnTo>
                    <a:lnTo>
                      <a:pt x="31" y="10"/>
                    </a:lnTo>
                    <a:lnTo>
                      <a:pt x="41" y="10"/>
                    </a:lnTo>
                    <a:lnTo>
                      <a:pt x="50" y="10"/>
                    </a:lnTo>
                    <a:lnTo>
                      <a:pt x="53" y="10"/>
                    </a:lnTo>
                    <a:lnTo>
                      <a:pt x="50" y="10"/>
                    </a:lnTo>
                    <a:lnTo>
                      <a:pt x="53" y="9"/>
                    </a:lnTo>
                    <a:lnTo>
                      <a:pt x="54" y="6"/>
                    </a:lnTo>
                    <a:lnTo>
                      <a:pt x="53" y="4"/>
                    </a:lnTo>
                    <a:lnTo>
                      <a:pt x="50" y="3"/>
                    </a:lnTo>
                    <a:lnTo>
                      <a:pt x="48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39" name="Freeform 727"/>
              <p:cNvSpPr>
                <a:spLocks/>
              </p:cNvSpPr>
              <p:nvPr/>
            </p:nvSpPr>
            <p:spPr bwMode="auto">
              <a:xfrm>
                <a:off x="3622" y="2998"/>
                <a:ext cx="18" cy="27"/>
              </a:xfrm>
              <a:custGeom>
                <a:avLst/>
                <a:gdLst>
                  <a:gd name="T0" fmla="*/ 11 w 18"/>
                  <a:gd name="T1" fmla="*/ 4 h 27"/>
                  <a:gd name="T2" fmla="*/ 11 w 18"/>
                  <a:gd name="T3" fmla="*/ 5 h 27"/>
                  <a:gd name="T4" fmla="*/ 11 w 18"/>
                  <a:gd name="T5" fmla="*/ 8 h 27"/>
                  <a:gd name="T6" fmla="*/ 9 w 18"/>
                  <a:gd name="T7" fmla="*/ 11 h 27"/>
                  <a:gd name="T8" fmla="*/ 5 w 18"/>
                  <a:gd name="T9" fmla="*/ 17 h 27"/>
                  <a:gd name="T10" fmla="*/ 0 w 18"/>
                  <a:gd name="T11" fmla="*/ 20 h 27"/>
                  <a:gd name="T12" fmla="*/ 5 w 18"/>
                  <a:gd name="T13" fmla="*/ 27 h 27"/>
                  <a:gd name="T14" fmla="*/ 10 w 18"/>
                  <a:gd name="T15" fmla="*/ 22 h 27"/>
                  <a:gd name="T16" fmla="*/ 16 w 18"/>
                  <a:gd name="T17" fmla="*/ 16 h 27"/>
                  <a:gd name="T18" fmla="*/ 18 w 18"/>
                  <a:gd name="T19" fmla="*/ 8 h 27"/>
                  <a:gd name="T20" fmla="*/ 18 w 18"/>
                  <a:gd name="T21" fmla="*/ 0 h 27"/>
                  <a:gd name="T22" fmla="*/ 18 w 18"/>
                  <a:gd name="T23" fmla="*/ 1 h 27"/>
                  <a:gd name="T24" fmla="*/ 11 w 18"/>
                  <a:gd name="T25" fmla="*/ 4 h 2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27"/>
                  <a:gd name="T41" fmla="*/ 18 w 18"/>
                  <a:gd name="T42" fmla="*/ 27 h 2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27">
                    <a:moveTo>
                      <a:pt x="11" y="4"/>
                    </a:moveTo>
                    <a:lnTo>
                      <a:pt x="11" y="5"/>
                    </a:lnTo>
                    <a:lnTo>
                      <a:pt x="11" y="8"/>
                    </a:lnTo>
                    <a:lnTo>
                      <a:pt x="9" y="11"/>
                    </a:lnTo>
                    <a:lnTo>
                      <a:pt x="5" y="17"/>
                    </a:lnTo>
                    <a:lnTo>
                      <a:pt x="0" y="20"/>
                    </a:lnTo>
                    <a:lnTo>
                      <a:pt x="5" y="27"/>
                    </a:lnTo>
                    <a:lnTo>
                      <a:pt x="10" y="22"/>
                    </a:lnTo>
                    <a:lnTo>
                      <a:pt x="16" y="16"/>
                    </a:lnTo>
                    <a:lnTo>
                      <a:pt x="18" y="8"/>
                    </a:lnTo>
                    <a:lnTo>
                      <a:pt x="18" y="0"/>
                    </a:lnTo>
                    <a:lnTo>
                      <a:pt x="18" y="1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40" name="Freeform 728"/>
              <p:cNvSpPr>
                <a:spLocks/>
              </p:cNvSpPr>
              <p:nvPr/>
            </p:nvSpPr>
            <p:spPr bwMode="auto">
              <a:xfrm>
                <a:off x="3606" y="2979"/>
                <a:ext cx="34" cy="23"/>
              </a:xfrm>
              <a:custGeom>
                <a:avLst/>
                <a:gdLst>
                  <a:gd name="T0" fmla="*/ 1 w 34"/>
                  <a:gd name="T1" fmla="*/ 3 h 23"/>
                  <a:gd name="T2" fmla="*/ 5 w 34"/>
                  <a:gd name="T3" fmla="*/ 9 h 23"/>
                  <a:gd name="T4" fmla="*/ 11 w 34"/>
                  <a:gd name="T5" fmla="*/ 11 h 23"/>
                  <a:gd name="T6" fmla="*/ 17 w 34"/>
                  <a:gd name="T7" fmla="*/ 14 h 23"/>
                  <a:gd name="T8" fmla="*/ 25 w 34"/>
                  <a:gd name="T9" fmla="*/ 19 h 23"/>
                  <a:gd name="T10" fmla="*/ 27 w 34"/>
                  <a:gd name="T11" fmla="*/ 23 h 23"/>
                  <a:gd name="T12" fmla="*/ 34 w 34"/>
                  <a:gd name="T13" fmla="*/ 20 h 23"/>
                  <a:gd name="T14" fmla="*/ 29 w 34"/>
                  <a:gd name="T15" fmla="*/ 14 h 23"/>
                  <a:gd name="T16" fmla="*/ 22 w 34"/>
                  <a:gd name="T17" fmla="*/ 7 h 23"/>
                  <a:gd name="T18" fmla="*/ 14 w 34"/>
                  <a:gd name="T19" fmla="*/ 3 h 23"/>
                  <a:gd name="T20" fmla="*/ 5 w 34"/>
                  <a:gd name="T21" fmla="*/ 0 h 23"/>
                  <a:gd name="T22" fmla="*/ 9 w 34"/>
                  <a:gd name="T23" fmla="*/ 6 h 23"/>
                  <a:gd name="T24" fmla="*/ 5 w 34"/>
                  <a:gd name="T25" fmla="*/ 0 h 23"/>
                  <a:gd name="T26" fmla="*/ 1 w 34"/>
                  <a:gd name="T27" fmla="*/ 1 h 23"/>
                  <a:gd name="T28" fmla="*/ 0 w 34"/>
                  <a:gd name="T29" fmla="*/ 5 h 23"/>
                  <a:gd name="T30" fmla="*/ 1 w 34"/>
                  <a:gd name="T31" fmla="*/ 8 h 23"/>
                  <a:gd name="T32" fmla="*/ 5 w 34"/>
                  <a:gd name="T33" fmla="*/ 9 h 23"/>
                  <a:gd name="T34" fmla="*/ 1 w 34"/>
                  <a:gd name="T35" fmla="*/ 3 h 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4"/>
                  <a:gd name="T55" fmla="*/ 0 h 23"/>
                  <a:gd name="T56" fmla="*/ 34 w 34"/>
                  <a:gd name="T57" fmla="*/ 23 h 2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4" h="23">
                    <a:moveTo>
                      <a:pt x="1" y="3"/>
                    </a:moveTo>
                    <a:lnTo>
                      <a:pt x="5" y="9"/>
                    </a:lnTo>
                    <a:lnTo>
                      <a:pt x="11" y="11"/>
                    </a:lnTo>
                    <a:lnTo>
                      <a:pt x="17" y="14"/>
                    </a:lnTo>
                    <a:lnTo>
                      <a:pt x="25" y="19"/>
                    </a:lnTo>
                    <a:lnTo>
                      <a:pt x="27" y="23"/>
                    </a:lnTo>
                    <a:lnTo>
                      <a:pt x="34" y="20"/>
                    </a:lnTo>
                    <a:lnTo>
                      <a:pt x="29" y="14"/>
                    </a:lnTo>
                    <a:lnTo>
                      <a:pt x="22" y="7"/>
                    </a:lnTo>
                    <a:lnTo>
                      <a:pt x="14" y="3"/>
                    </a:lnTo>
                    <a:lnTo>
                      <a:pt x="5" y="0"/>
                    </a:lnTo>
                    <a:lnTo>
                      <a:pt x="9" y="6"/>
                    </a:lnTo>
                    <a:lnTo>
                      <a:pt x="5" y="0"/>
                    </a:lnTo>
                    <a:lnTo>
                      <a:pt x="1" y="1"/>
                    </a:lnTo>
                    <a:lnTo>
                      <a:pt x="0" y="5"/>
                    </a:lnTo>
                    <a:lnTo>
                      <a:pt x="1" y="8"/>
                    </a:lnTo>
                    <a:lnTo>
                      <a:pt x="5" y="9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41" name="Freeform 729"/>
              <p:cNvSpPr>
                <a:spLocks/>
              </p:cNvSpPr>
              <p:nvPr/>
            </p:nvSpPr>
            <p:spPr bwMode="auto">
              <a:xfrm>
                <a:off x="3607" y="2962"/>
                <a:ext cx="26" cy="23"/>
              </a:xfrm>
              <a:custGeom>
                <a:avLst/>
                <a:gdLst>
                  <a:gd name="T0" fmla="*/ 17 w 26"/>
                  <a:gd name="T1" fmla="*/ 6 h 23"/>
                  <a:gd name="T2" fmla="*/ 21 w 26"/>
                  <a:gd name="T3" fmla="*/ 0 h 23"/>
                  <a:gd name="T4" fmla="*/ 14 w 26"/>
                  <a:gd name="T5" fmla="*/ 2 h 23"/>
                  <a:gd name="T6" fmla="*/ 9 w 26"/>
                  <a:gd name="T7" fmla="*/ 8 h 23"/>
                  <a:gd name="T8" fmla="*/ 3 w 26"/>
                  <a:gd name="T9" fmla="*/ 13 h 23"/>
                  <a:gd name="T10" fmla="*/ 0 w 26"/>
                  <a:gd name="T11" fmla="*/ 20 h 23"/>
                  <a:gd name="T12" fmla="*/ 8 w 26"/>
                  <a:gd name="T13" fmla="*/ 23 h 23"/>
                  <a:gd name="T14" fmla="*/ 10 w 26"/>
                  <a:gd name="T15" fmla="*/ 18 h 23"/>
                  <a:gd name="T16" fmla="*/ 14 w 26"/>
                  <a:gd name="T17" fmla="*/ 13 h 23"/>
                  <a:gd name="T18" fmla="*/ 19 w 26"/>
                  <a:gd name="T19" fmla="*/ 9 h 23"/>
                  <a:gd name="T20" fmla="*/ 21 w 26"/>
                  <a:gd name="T21" fmla="*/ 9 h 23"/>
                  <a:gd name="T22" fmla="*/ 25 w 26"/>
                  <a:gd name="T23" fmla="*/ 3 h 23"/>
                  <a:gd name="T24" fmla="*/ 21 w 26"/>
                  <a:gd name="T25" fmla="*/ 9 h 23"/>
                  <a:gd name="T26" fmla="*/ 25 w 26"/>
                  <a:gd name="T27" fmla="*/ 8 h 23"/>
                  <a:gd name="T28" fmla="*/ 26 w 26"/>
                  <a:gd name="T29" fmla="*/ 5 h 23"/>
                  <a:gd name="T30" fmla="*/ 25 w 26"/>
                  <a:gd name="T31" fmla="*/ 1 h 23"/>
                  <a:gd name="T32" fmla="*/ 21 w 26"/>
                  <a:gd name="T33" fmla="*/ 0 h 23"/>
                  <a:gd name="T34" fmla="*/ 17 w 26"/>
                  <a:gd name="T35" fmla="*/ 6 h 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"/>
                  <a:gd name="T55" fmla="*/ 0 h 23"/>
                  <a:gd name="T56" fmla="*/ 26 w 26"/>
                  <a:gd name="T57" fmla="*/ 23 h 2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" h="23">
                    <a:moveTo>
                      <a:pt x="17" y="6"/>
                    </a:moveTo>
                    <a:lnTo>
                      <a:pt x="21" y="0"/>
                    </a:lnTo>
                    <a:lnTo>
                      <a:pt x="14" y="2"/>
                    </a:lnTo>
                    <a:lnTo>
                      <a:pt x="9" y="8"/>
                    </a:lnTo>
                    <a:lnTo>
                      <a:pt x="3" y="13"/>
                    </a:lnTo>
                    <a:lnTo>
                      <a:pt x="0" y="20"/>
                    </a:lnTo>
                    <a:lnTo>
                      <a:pt x="8" y="23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1" y="9"/>
                    </a:lnTo>
                    <a:lnTo>
                      <a:pt x="25" y="3"/>
                    </a:lnTo>
                    <a:lnTo>
                      <a:pt x="21" y="9"/>
                    </a:lnTo>
                    <a:lnTo>
                      <a:pt x="25" y="8"/>
                    </a:lnTo>
                    <a:lnTo>
                      <a:pt x="26" y="5"/>
                    </a:lnTo>
                    <a:lnTo>
                      <a:pt x="25" y="1"/>
                    </a:lnTo>
                    <a:lnTo>
                      <a:pt x="21" y="0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42" name="Freeform 730"/>
              <p:cNvSpPr>
                <a:spLocks/>
              </p:cNvSpPr>
              <p:nvPr/>
            </p:nvSpPr>
            <p:spPr bwMode="auto">
              <a:xfrm>
                <a:off x="3623" y="2930"/>
                <a:ext cx="22" cy="38"/>
              </a:xfrm>
              <a:custGeom>
                <a:avLst/>
                <a:gdLst>
                  <a:gd name="T0" fmla="*/ 17 w 22"/>
                  <a:gd name="T1" fmla="*/ 0 h 38"/>
                  <a:gd name="T2" fmla="*/ 17 w 22"/>
                  <a:gd name="T3" fmla="*/ 0 h 38"/>
                  <a:gd name="T4" fmla="*/ 8 w 22"/>
                  <a:gd name="T5" fmla="*/ 8 h 38"/>
                  <a:gd name="T6" fmla="*/ 3 w 22"/>
                  <a:gd name="T7" fmla="*/ 18 h 38"/>
                  <a:gd name="T8" fmla="*/ 0 w 22"/>
                  <a:gd name="T9" fmla="*/ 28 h 38"/>
                  <a:gd name="T10" fmla="*/ 1 w 22"/>
                  <a:gd name="T11" fmla="*/ 38 h 38"/>
                  <a:gd name="T12" fmla="*/ 9 w 22"/>
                  <a:gd name="T13" fmla="*/ 35 h 38"/>
                  <a:gd name="T14" fmla="*/ 8 w 22"/>
                  <a:gd name="T15" fmla="*/ 28 h 38"/>
                  <a:gd name="T16" fmla="*/ 10 w 22"/>
                  <a:gd name="T17" fmla="*/ 21 h 38"/>
                  <a:gd name="T18" fmla="*/ 15 w 22"/>
                  <a:gd name="T19" fmla="*/ 13 h 38"/>
                  <a:gd name="T20" fmla="*/ 22 w 22"/>
                  <a:gd name="T21" fmla="*/ 7 h 38"/>
                  <a:gd name="T22" fmla="*/ 22 w 22"/>
                  <a:gd name="T23" fmla="*/ 7 h 38"/>
                  <a:gd name="T24" fmla="*/ 17 w 22"/>
                  <a:gd name="T25" fmla="*/ 0 h 3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2"/>
                  <a:gd name="T40" fmla="*/ 0 h 38"/>
                  <a:gd name="T41" fmla="*/ 22 w 22"/>
                  <a:gd name="T42" fmla="*/ 38 h 3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2" h="38">
                    <a:moveTo>
                      <a:pt x="17" y="0"/>
                    </a:moveTo>
                    <a:lnTo>
                      <a:pt x="17" y="0"/>
                    </a:lnTo>
                    <a:lnTo>
                      <a:pt x="8" y="8"/>
                    </a:lnTo>
                    <a:lnTo>
                      <a:pt x="3" y="18"/>
                    </a:lnTo>
                    <a:lnTo>
                      <a:pt x="0" y="28"/>
                    </a:lnTo>
                    <a:lnTo>
                      <a:pt x="1" y="38"/>
                    </a:lnTo>
                    <a:lnTo>
                      <a:pt x="9" y="35"/>
                    </a:lnTo>
                    <a:lnTo>
                      <a:pt x="8" y="28"/>
                    </a:lnTo>
                    <a:lnTo>
                      <a:pt x="10" y="21"/>
                    </a:lnTo>
                    <a:lnTo>
                      <a:pt x="15" y="13"/>
                    </a:lnTo>
                    <a:lnTo>
                      <a:pt x="22" y="7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43" name="Freeform 731"/>
              <p:cNvSpPr>
                <a:spLocks/>
              </p:cNvSpPr>
              <p:nvPr/>
            </p:nvSpPr>
            <p:spPr bwMode="auto">
              <a:xfrm>
                <a:off x="3640" y="2887"/>
                <a:ext cx="21" cy="50"/>
              </a:xfrm>
              <a:custGeom>
                <a:avLst/>
                <a:gdLst>
                  <a:gd name="T0" fmla="*/ 11 w 21"/>
                  <a:gd name="T1" fmla="*/ 10 h 50"/>
                  <a:gd name="T2" fmla="*/ 10 w 21"/>
                  <a:gd name="T3" fmla="*/ 9 h 50"/>
                  <a:gd name="T4" fmla="*/ 14 w 21"/>
                  <a:gd name="T5" fmla="*/ 14 h 50"/>
                  <a:gd name="T6" fmla="*/ 14 w 21"/>
                  <a:gd name="T7" fmla="*/ 25 h 50"/>
                  <a:gd name="T8" fmla="*/ 9 w 21"/>
                  <a:gd name="T9" fmla="*/ 34 h 50"/>
                  <a:gd name="T10" fmla="*/ 0 w 21"/>
                  <a:gd name="T11" fmla="*/ 43 h 50"/>
                  <a:gd name="T12" fmla="*/ 5 w 21"/>
                  <a:gd name="T13" fmla="*/ 50 h 50"/>
                  <a:gd name="T14" fmla="*/ 16 w 21"/>
                  <a:gd name="T15" fmla="*/ 39 h 50"/>
                  <a:gd name="T16" fmla="*/ 21 w 21"/>
                  <a:gd name="T17" fmla="*/ 25 h 50"/>
                  <a:gd name="T18" fmla="*/ 21 w 21"/>
                  <a:gd name="T19" fmla="*/ 11 h 50"/>
                  <a:gd name="T20" fmla="*/ 12 w 21"/>
                  <a:gd name="T21" fmla="*/ 1 h 50"/>
                  <a:gd name="T22" fmla="*/ 11 w 21"/>
                  <a:gd name="T23" fmla="*/ 0 h 50"/>
                  <a:gd name="T24" fmla="*/ 12 w 21"/>
                  <a:gd name="T25" fmla="*/ 1 h 50"/>
                  <a:gd name="T26" fmla="*/ 9 w 21"/>
                  <a:gd name="T27" fmla="*/ 1 h 50"/>
                  <a:gd name="T28" fmla="*/ 8 w 21"/>
                  <a:gd name="T29" fmla="*/ 4 h 50"/>
                  <a:gd name="T30" fmla="*/ 8 w 21"/>
                  <a:gd name="T31" fmla="*/ 6 h 50"/>
                  <a:gd name="T32" fmla="*/ 10 w 21"/>
                  <a:gd name="T33" fmla="*/ 9 h 50"/>
                  <a:gd name="T34" fmla="*/ 11 w 21"/>
                  <a:gd name="T35" fmla="*/ 10 h 5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1"/>
                  <a:gd name="T55" fmla="*/ 0 h 50"/>
                  <a:gd name="T56" fmla="*/ 21 w 21"/>
                  <a:gd name="T57" fmla="*/ 50 h 5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1" h="50">
                    <a:moveTo>
                      <a:pt x="11" y="10"/>
                    </a:moveTo>
                    <a:lnTo>
                      <a:pt x="10" y="9"/>
                    </a:lnTo>
                    <a:lnTo>
                      <a:pt x="14" y="14"/>
                    </a:lnTo>
                    <a:lnTo>
                      <a:pt x="14" y="25"/>
                    </a:lnTo>
                    <a:lnTo>
                      <a:pt x="9" y="34"/>
                    </a:lnTo>
                    <a:lnTo>
                      <a:pt x="0" y="43"/>
                    </a:lnTo>
                    <a:lnTo>
                      <a:pt x="5" y="50"/>
                    </a:lnTo>
                    <a:lnTo>
                      <a:pt x="16" y="39"/>
                    </a:lnTo>
                    <a:lnTo>
                      <a:pt x="21" y="25"/>
                    </a:lnTo>
                    <a:lnTo>
                      <a:pt x="21" y="11"/>
                    </a:lnTo>
                    <a:lnTo>
                      <a:pt x="12" y="1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9" y="1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10" y="9"/>
                    </a:lnTo>
                    <a:lnTo>
                      <a:pt x="11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44" name="Freeform 732"/>
              <p:cNvSpPr>
                <a:spLocks/>
              </p:cNvSpPr>
              <p:nvPr/>
            </p:nvSpPr>
            <p:spPr bwMode="auto">
              <a:xfrm>
                <a:off x="3631" y="2848"/>
                <a:ext cx="36" cy="49"/>
              </a:xfrm>
              <a:custGeom>
                <a:avLst/>
                <a:gdLst>
                  <a:gd name="T0" fmla="*/ 31 w 36"/>
                  <a:gd name="T1" fmla="*/ 16 h 49"/>
                  <a:gd name="T2" fmla="*/ 36 w 36"/>
                  <a:gd name="T3" fmla="*/ 17 h 49"/>
                  <a:gd name="T4" fmla="*/ 24 w 36"/>
                  <a:gd name="T5" fmla="*/ 5 h 49"/>
                  <a:gd name="T6" fmla="*/ 13 w 36"/>
                  <a:gd name="T7" fmla="*/ 0 h 49"/>
                  <a:gd name="T8" fmla="*/ 3 w 36"/>
                  <a:gd name="T9" fmla="*/ 6 h 49"/>
                  <a:gd name="T10" fmla="*/ 1 w 36"/>
                  <a:gd name="T11" fmla="*/ 15 h 49"/>
                  <a:gd name="T12" fmla="*/ 0 w 36"/>
                  <a:gd name="T13" fmla="*/ 25 h 49"/>
                  <a:gd name="T14" fmla="*/ 2 w 36"/>
                  <a:gd name="T15" fmla="*/ 36 h 49"/>
                  <a:gd name="T16" fmla="*/ 9 w 36"/>
                  <a:gd name="T17" fmla="*/ 45 h 49"/>
                  <a:gd name="T18" fmla="*/ 20 w 36"/>
                  <a:gd name="T19" fmla="*/ 49 h 49"/>
                  <a:gd name="T20" fmla="*/ 20 w 36"/>
                  <a:gd name="T21" fmla="*/ 39 h 49"/>
                  <a:gd name="T22" fmla="*/ 14 w 36"/>
                  <a:gd name="T23" fmla="*/ 38 h 49"/>
                  <a:gd name="T24" fmla="*/ 9 w 36"/>
                  <a:gd name="T25" fmla="*/ 33 h 49"/>
                  <a:gd name="T26" fmla="*/ 7 w 36"/>
                  <a:gd name="T27" fmla="*/ 25 h 49"/>
                  <a:gd name="T28" fmla="*/ 8 w 36"/>
                  <a:gd name="T29" fmla="*/ 15 h 49"/>
                  <a:gd name="T30" fmla="*/ 11 w 36"/>
                  <a:gd name="T31" fmla="*/ 11 h 49"/>
                  <a:gd name="T32" fmla="*/ 13 w 36"/>
                  <a:gd name="T33" fmla="*/ 10 h 49"/>
                  <a:gd name="T34" fmla="*/ 19 w 36"/>
                  <a:gd name="T35" fmla="*/ 12 h 49"/>
                  <a:gd name="T36" fmla="*/ 29 w 36"/>
                  <a:gd name="T37" fmla="*/ 22 h 49"/>
                  <a:gd name="T38" fmla="*/ 34 w 36"/>
                  <a:gd name="T39" fmla="*/ 23 h 49"/>
                  <a:gd name="T40" fmla="*/ 29 w 36"/>
                  <a:gd name="T41" fmla="*/ 22 h 49"/>
                  <a:gd name="T42" fmla="*/ 31 w 36"/>
                  <a:gd name="T43" fmla="*/ 25 h 49"/>
                  <a:gd name="T44" fmla="*/ 35 w 36"/>
                  <a:gd name="T45" fmla="*/ 23 h 49"/>
                  <a:gd name="T46" fmla="*/ 36 w 36"/>
                  <a:gd name="T47" fmla="*/ 21 h 49"/>
                  <a:gd name="T48" fmla="*/ 36 w 36"/>
                  <a:gd name="T49" fmla="*/ 17 h 49"/>
                  <a:gd name="T50" fmla="*/ 31 w 36"/>
                  <a:gd name="T51" fmla="*/ 16 h 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6"/>
                  <a:gd name="T79" fmla="*/ 0 h 49"/>
                  <a:gd name="T80" fmla="*/ 36 w 36"/>
                  <a:gd name="T81" fmla="*/ 49 h 4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6" h="49">
                    <a:moveTo>
                      <a:pt x="31" y="16"/>
                    </a:moveTo>
                    <a:lnTo>
                      <a:pt x="36" y="17"/>
                    </a:lnTo>
                    <a:lnTo>
                      <a:pt x="24" y="5"/>
                    </a:lnTo>
                    <a:lnTo>
                      <a:pt x="13" y="0"/>
                    </a:lnTo>
                    <a:lnTo>
                      <a:pt x="3" y="6"/>
                    </a:lnTo>
                    <a:lnTo>
                      <a:pt x="1" y="15"/>
                    </a:lnTo>
                    <a:lnTo>
                      <a:pt x="0" y="25"/>
                    </a:lnTo>
                    <a:lnTo>
                      <a:pt x="2" y="36"/>
                    </a:lnTo>
                    <a:lnTo>
                      <a:pt x="9" y="45"/>
                    </a:lnTo>
                    <a:lnTo>
                      <a:pt x="20" y="49"/>
                    </a:lnTo>
                    <a:lnTo>
                      <a:pt x="20" y="39"/>
                    </a:lnTo>
                    <a:lnTo>
                      <a:pt x="14" y="38"/>
                    </a:lnTo>
                    <a:lnTo>
                      <a:pt x="9" y="33"/>
                    </a:lnTo>
                    <a:lnTo>
                      <a:pt x="7" y="25"/>
                    </a:lnTo>
                    <a:lnTo>
                      <a:pt x="8" y="15"/>
                    </a:lnTo>
                    <a:lnTo>
                      <a:pt x="11" y="11"/>
                    </a:lnTo>
                    <a:lnTo>
                      <a:pt x="13" y="10"/>
                    </a:lnTo>
                    <a:lnTo>
                      <a:pt x="19" y="12"/>
                    </a:lnTo>
                    <a:lnTo>
                      <a:pt x="29" y="22"/>
                    </a:lnTo>
                    <a:lnTo>
                      <a:pt x="34" y="23"/>
                    </a:lnTo>
                    <a:lnTo>
                      <a:pt x="29" y="22"/>
                    </a:lnTo>
                    <a:lnTo>
                      <a:pt x="31" y="25"/>
                    </a:lnTo>
                    <a:lnTo>
                      <a:pt x="35" y="23"/>
                    </a:lnTo>
                    <a:lnTo>
                      <a:pt x="36" y="21"/>
                    </a:lnTo>
                    <a:lnTo>
                      <a:pt x="36" y="17"/>
                    </a:lnTo>
                    <a:lnTo>
                      <a:pt x="31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45" name="Freeform 733"/>
              <p:cNvSpPr>
                <a:spLocks/>
              </p:cNvSpPr>
              <p:nvPr/>
            </p:nvSpPr>
            <p:spPr bwMode="auto">
              <a:xfrm>
                <a:off x="3662" y="2831"/>
                <a:ext cx="31" cy="40"/>
              </a:xfrm>
              <a:custGeom>
                <a:avLst/>
                <a:gdLst>
                  <a:gd name="T0" fmla="*/ 27 w 31"/>
                  <a:gd name="T1" fmla="*/ 9 h 40"/>
                  <a:gd name="T2" fmla="*/ 22 w 31"/>
                  <a:gd name="T3" fmla="*/ 7 h 40"/>
                  <a:gd name="T4" fmla="*/ 23 w 31"/>
                  <a:gd name="T5" fmla="*/ 15 h 40"/>
                  <a:gd name="T6" fmla="*/ 17 w 31"/>
                  <a:gd name="T7" fmla="*/ 23 h 40"/>
                  <a:gd name="T8" fmla="*/ 8 w 31"/>
                  <a:gd name="T9" fmla="*/ 28 h 40"/>
                  <a:gd name="T10" fmla="*/ 0 w 31"/>
                  <a:gd name="T11" fmla="*/ 33 h 40"/>
                  <a:gd name="T12" fmla="*/ 3 w 31"/>
                  <a:gd name="T13" fmla="*/ 40 h 40"/>
                  <a:gd name="T14" fmla="*/ 12 w 31"/>
                  <a:gd name="T15" fmla="*/ 36 h 40"/>
                  <a:gd name="T16" fmla="*/ 22 w 31"/>
                  <a:gd name="T17" fmla="*/ 28 h 40"/>
                  <a:gd name="T18" fmla="*/ 31 w 31"/>
                  <a:gd name="T19" fmla="*/ 17 h 40"/>
                  <a:gd name="T20" fmla="*/ 30 w 31"/>
                  <a:gd name="T21" fmla="*/ 3 h 40"/>
                  <a:gd name="T22" fmla="*/ 25 w 31"/>
                  <a:gd name="T23" fmla="*/ 1 h 40"/>
                  <a:gd name="T24" fmla="*/ 30 w 31"/>
                  <a:gd name="T25" fmla="*/ 3 h 40"/>
                  <a:gd name="T26" fmla="*/ 27 w 31"/>
                  <a:gd name="T27" fmla="*/ 0 h 40"/>
                  <a:gd name="T28" fmla="*/ 25 w 31"/>
                  <a:gd name="T29" fmla="*/ 1 h 40"/>
                  <a:gd name="T30" fmla="*/ 22 w 31"/>
                  <a:gd name="T31" fmla="*/ 4 h 40"/>
                  <a:gd name="T32" fmla="*/ 22 w 31"/>
                  <a:gd name="T33" fmla="*/ 7 h 40"/>
                  <a:gd name="T34" fmla="*/ 27 w 31"/>
                  <a:gd name="T35" fmla="*/ 9 h 4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1"/>
                  <a:gd name="T55" fmla="*/ 0 h 40"/>
                  <a:gd name="T56" fmla="*/ 31 w 31"/>
                  <a:gd name="T57" fmla="*/ 40 h 4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1" h="40">
                    <a:moveTo>
                      <a:pt x="27" y="9"/>
                    </a:moveTo>
                    <a:lnTo>
                      <a:pt x="22" y="7"/>
                    </a:lnTo>
                    <a:lnTo>
                      <a:pt x="23" y="15"/>
                    </a:lnTo>
                    <a:lnTo>
                      <a:pt x="17" y="23"/>
                    </a:lnTo>
                    <a:lnTo>
                      <a:pt x="8" y="28"/>
                    </a:lnTo>
                    <a:lnTo>
                      <a:pt x="0" y="33"/>
                    </a:lnTo>
                    <a:lnTo>
                      <a:pt x="3" y="40"/>
                    </a:lnTo>
                    <a:lnTo>
                      <a:pt x="12" y="36"/>
                    </a:lnTo>
                    <a:lnTo>
                      <a:pt x="22" y="28"/>
                    </a:lnTo>
                    <a:lnTo>
                      <a:pt x="31" y="17"/>
                    </a:lnTo>
                    <a:lnTo>
                      <a:pt x="30" y="3"/>
                    </a:lnTo>
                    <a:lnTo>
                      <a:pt x="25" y="1"/>
                    </a:lnTo>
                    <a:lnTo>
                      <a:pt x="30" y="3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2" y="7"/>
                    </a:lnTo>
                    <a:lnTo>
                      <a:pt x="27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46" name="Freeform 734"/>
              <p:cNvSpPr>
                <a:spLocks/>
              </p:cNvSpPr>
              <p:nvPr/>
            </p:nvSpPr>
            <p:spPr bwMode="auto">
              <a:xfrm>
                <a:off x="3657" y="2804"/>
                <a:ext cx="32" cy="37"/>
              </a:xfrm>
              <a:custGeom>
                <a:avLst/>
                <a:gdLst>
                  <a:gd name="T0" fmla="*/ 0 w 32"/>
                  <a:gd name="T1" fmla="*/ 5 h 37"/>
                  <a:gd name="T2" fmla="*/ 0 w 32"/>
                  <a:gd name="T3" fmla="*/ 5 h 37"/>
                  <a:gd name="T4" fmla="*/ 4 w 32"/>
                  <a:gd name="T5" fmla="*/ 22 h 37"/>
                  <a:gd name="T6" fmla="*/ 11 w 32"/>
                  <a:gd name="T7" fmla="*/ 33 h 37"/>
                  <a:gd name="T8" fmla="*/ 22 w 32"/>
                  <a:gd name="T9" fmla="*/ 37 h 37"/>
                  <a:gd name="T10" fmla="*/ 32 w 32"/>
                  <a:gd name="T11" fmla="*/ 36 h 37"/>
                  <a:gd name="T12" fmla="*/ 30 w 32"/>
                  <a:gd name="T13" fmla="*/ 28 h 37"/>
                  <a:gd name="T14" fmla="*/ 22 w 32"/>
                  <a:gd name="T15" fmla="*/ 30 h 37"/>
                  <a:gd name="T16" fmla="*/ 16 w 32"/>
                  <a:gd name="T17" fmla="*/ 26 h 37"/>
                  <a:gd name="T18" fmla="*/ 11 w 32"/>
                  <a:gd name="T19" fmla="*/ 20 h 37"/>
                  <a:gd name="T20" fmla="*/ 10 w 32"/>
                  <a:gd name="T21" fmla="*/ 5 h 37"/>
                  <a:gd name="T22" fmla="*/ 10 w 32"/>
                  <a:gd name="T23" fmla="*/ 5 h 37"/>
                  <a:gd name="T24" fmla="*/ 10 w 32"/>
                  <a:gd name="T25" fmla="*/ 5 h 37"/>
                  <a:gd name="T26" fmla="*/ 9 w 32"/>
                  <a:gd name="T27" fmla="*/ 2 h 37"/>
                  <a:gd name="T28" fmla="*/ 5 w 32"/>
                  <a:gd name="T29" fmla="*/ 0 h 37"/>
                  <a:gd name="T30" fmla="*/ 2 w 32"/>
                  <a:gd name="T31" fmla="*/ 2 h 37"/>
                  <a:gd name="T32" fmla="*/ 0 w 32"/>
                  <a:gd name="T33" fmla="*/ 5 h 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"/>
                  <a:gd name="T52" fmla="*/ 0 h 37"/>
                  <a:gd name="T53" fmla="*/ 32 w 32"/>
                  <a:gd name="T54" fmla="*/ 37 h 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" h="37">
                    <a:moveTo>
                      <a:pt x="0" y="5"/>
                    </a:moveTo>
                    <a:lnTo>
                      <a:pt x="0" y="5"/>
                    </a:lnTo>
                    <a:lnTo>
                      <a:pt x="4" y="22"/>
                    </a:lnTo>
                    <a:lnTo>
                      <a:pt x="11" y="33"/>
                    </a:lnTo>
                    <a:lnTo>
                      <a:pt x="22" y="37"/>
                    </a:lnTo>
                    <a:lnTo>
                      <a:pt x="32" y="36"/>
                    </a:lnTo>
                    <a:lnTo>
                      <a:pt x="30" y="28"/>
                    </a:lnTo>
                    <a:lnTo>
                      <a:pt x="22" y="30"/>
                    </a:lnTo>
                    <a:lnTo>
                      <a:pt x="16" y="26"/>
                    </a:lnTo>
                    <a:lnTo>
                      <a:pt x="11" y="20"/>
                    </a:lnTo>
                    <a:lnTo>
                      <a:pt x="10" y="5"/>
                    </a:ln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47" name="Freeform 735"/>
              <p:cNvSpPr>
                <a:spLocks/>
              </p:cNvSpPr>
              <p:nvPr/>
            </p:nvSpPr>
            <p:spPr bwMode="auto">
              <a:xfrm>
                <a:off x="3443" y="3121"/>
                <a:ext cx="53" cy="37"/>
              </a:xfrm>
              <a:custGeom>
                <a:avLst/>
                <a:gdLst>
                  <a:gd name="T0" fmla="*/ 0 w 53"/>
                  <a:gd name="T1" fmla="*/ 37 h 37"/>
                  <a:gd name="T2" fmla="*/ 9 w 53"/>
                  <a:gd name="T3" fmla="*/ 35 h 37"/>
                  <a:gd name="T4" fmla="*/ 17 w 53"/>
                  <a:gd name="T5" fmla="*/ 30 h 37"/>
                  <a:gd name="T6" fmla="*/ 22 w 53"/>
                  <a:gd name="T7" fmla="*/ 25 h 37"/>
                  <a:gd name="T8" fmla="*/ 25 w 53"/>
                  <a:gd name="T9" fmla="*/ 20 h 37"/>
                  <a:gd name="T10" fmla="*/ 30 w 53"/>
                  <a:gd name="T11" fmla="*/ 15 h 37"/>
                  <a:gd name="T12" fmla="*/ 39 w 53"/>
                  <a:gd name="T13" fmla="*/ 11 h 37"/>
                  <a:gd name="T14" fmla="*/ 46 w 53"/>
                  <a:gd name="T15" fmla="*/ 7 h 37"/>
                  <a:gd name="T16" fmla="*/ 50 w 53"/>
                  <a:gd name="T17" fmla="*/ 0 h 37"/>
                  <a:gd name="T18" fmla="*/ 52 w 53"/>
                  <a:gd name="T19" fmla="*/ 0 h 37"/>
                  <a:gd name="T20" fmla="*/ 53 w 53"/>
                  <a:gd name="T21" fmla="*/ 7 h 37"/>
                  <a:gd name="T22" fmla="*/ 50 w 53"/>
                  <a:gd name="T23" fmla="*/ 15 h 37"/>
                  <a:gd name="T24" fmla="*/ 45 w 53"/>
                  <a:gd name="T25" fmla="*/ 21 h 37"/>
                  <a:gd name="T26" fmla="*/ 41 w 53"/>
                  <a:gd name="T27" fmla="*/ 25 h 37"/>
                  <a:gd name="T28" fmla="*/ 39 w 53"/>
                  <a:gd name="T29" fmla="*/ 30 h 37"/>
                  <a:gd name="T30" fmla="*/ 38 w 53"/>
                  <a:gd name="T31" fmla="*/ 35 h 37"/>
                  <a:gd name="T32" fmla="*/ 33 w 53"/>
                  <a:gd name="T33" fmla="*/ 37 h 37"/>
                  <a:gd name="T34" fmla="*/ 27 w 53"/>
                  <a:gd name="T35" fmla="*/ 37 h 37"/>
                  <a:gd name="T36" fmla="*/ 18 w 53"/>
                  <a:gd name="T37" fmla="*/ 37 h 37"/>
                  <a:gd name="T38" fmla="*/ 8 w 53"/>
                  <a:gd name="T39" fmla="*/ 37 h 37"/>
                  <a:gd name="T40" fmla="*/ 0 w 53"/>
                  <a:gd name="T41" fmla="*/ 37 h 3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3"/>
                  <a:gd name="T64" fmla="*/ 0 h 37"/>
                  <a:gd name="T65" fmla="*/ 53 w 53"/>
                  <a:gd name="T66" fmla="*/ 37 h 3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3" h="37">
                    <a:moveTo>
                      <a:pt x="0" y="37"/>
                    </a:moveTo>
                    <a:lnTo>
                      <a:pt x="9" y="35"/>
                    </a:lnTo>
                    <a:lnTo>
                      <a:pt x="17" y="30"/>
                    </a:lnTo>
                    <a:lnTo>
                      <a:pt x="22" y="25"/>
                    </a:lnTo>
                    <a:lnTo>
                      <a:pt x="25" y="20"/>
                    </a:lnTo>
                    <a:lnTo>
                      <a:pt x="30" y="15"/>
                    </a:lnTo>
                    <a:lnTo>
                      <a:pt x="39" y="11"/>
                    </a:lnTo>
                    <a:lnTo>
                      <a:pt x="46" y="7"/>
                    </a:lnTo>
                    <a:lnTo>
                      <a:pt x="50" y="0"/>
                    </a:lnTo>
                    <a:lnTo>
                      <a:pt x="52" y="0"/>
                    </a:lnTo>
                    <a:lnTo>
                      <a:pt x="53" y="7"/>
                    </a:lnTo>
                    <a:lnTo>
                      <a:pt x="50" y="15"/>
                    </a:lnTo>
                    <a:lnTo>
                      <a:pt x="45" y="21"/>
                    </a:lnTo>
                    <a:lnTo>
                      <a:pt x="41" y="25"/>
                    </a:lnTo>
                    <a:lnTo>
                      <a:pt x="39" y="30"/>
                    </a:lnTo>
                    <a:lnTo>
                      <a:pt x="38" y="35"/>
                    </a:lnTo>
                    <a:lnTo>
                      <a:pt x="33" y="37"/>
                    </a:lnTo>
                    <a:lnTo>
                      <a:pt x="27" y="37"/>
                    </a:lnTo>
                    <a:lnTo>
                      <a:pt x="18" y="37"/>
                    </a:lnTo>
                    <a:lnTo>
                      <a:pt x="8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9360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48" name="Freeform 736"/>
              <p:cNvSpPr>
                <a:spLocks/>
              </p:cNvSpPr>
              <p:nvPr/>
            </p:nvSpPr>
            <p:spPr bwMode="auto">
              <a:xfrm>
                <a:off x="3443" y="3139"/>
                <a:ext cx="29" cy="23"/>
              </a:xfrm>
              <a:custGeom>
                <a:avLst/>
                <a:gdLst>
                  <a:gd name="T0" fmla="*/ 22 w 29"/>
                  <a:gd name="T1" fmla="*/ 1 h 23"/>
                  <a:gd name="T2" fmla="*/ 22 w 29"/>
                  <a:gd name="T3" fmla="*/ 0 h 23"/>
                  <a:gd name="T4" fmla="*/ 18 w 29"/>
                  <a:gd name="T5" fmla="*/ 4 h 23"/>
                  <a:gd name="T6" fmla="*/ 14 w 29"/>
                  <a:gd name="T7" fmla="*/ 8 h 23"/>
                  <a:gd name="T8" fmla="*/ 8 w 29"/>
                  <a:gd name="T9" fmla="*/ 13 h 23"/>
                  <a:gd name="T10" fmla="*/ 0 w 29"/>
                  <a:gd name="T11" fmla="*/ 15 h 23"/>
                  <a:gd name="T12" fmla="*/ 0 w 29"/>
                  <a:gd name="T13" fmla="*/ 23 h 23"/>
                  <a:gd name="T14" fmla="*/ 11 w 29"/>
                  <a:gd name="T15" fmla="*/ 20 h 23"/>
                  <a:gd name="T16" fmla="*/ 19 w 29"/>
                  <a:gd name="T17" fmla="*/ 15 h 23"/>
                  <a:gd name="T18" fmla="*/ 25 w 29"/>
                  <a:gd name="T19" fmla="*/ 9 h 23"/>
                  <a:gd name="T20" fmla="*/ 29 w 29"/>
                  <a:gd name="T21" fmla="*/ 4 h 23"/>
                  <a:gd name="T22" fmla="*/ 29 w 29"/>
                  <a:gd name="T23" fmla="*/ 3 h 23"/>
                  <a:gd name="T24" fmla="*/ 22 w 29"/>
                  <a:gd name="T25" fmla="*/ 1 h 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"/>
                  <a:gd name="T40" fmla="*/ 0 h 23"/>
                  <a:gd name="T41" fmla="*/ 29 w 29"/>
                  <a:gd name="T42" fmla="*/ 23 h 2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" h="23">
                    <a:moveTo>
                      <a:pt x="22" y="1"/>
                    </a:moveTo>
                    <a:lnTo>
                      <a:pt x="22" y="0"/>
                    </a:lnTo>
                    <a:lnTo>
                      <a:pt x="18" y="4"/>
                    </a:lnTo>
                    <a:lnTo>
                      <a:pt x="14" y="8"/>
                    </a:lnTo>
                    <a:lnTo>
                      <a:pt x="8" y="13"/>
                    </a:lnTo>
                    <a:lnTo>
                      <a:pt x="0" y="15"/>
                    </a:lnTo>
                    <a:lnTo>
                      <a:pt x="0" y="23"/>
                    </a:lnTo>
                    <a:lnTo>
                      <a:pt x="11" y="20"/>
                    </a:lnTo>
                    <a:lnTo>
                      <a:pt x="19" y="15"/>
                    </a:lnTo>
                    <a:lnTo>
                      <a:pt x="25" y="9"/>
                    </a:lnTo>
                    <a:lnTo>
                      <a:pt x="29" y="4"/>
                    </a:lnTo>
                    <a:lnTo>
                      <a:pt x="29" y="3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49" name="Freeform 737"/>
              <p:cNvSpPr>
                <a:spLocks/>
              </p:cNvSpPr>
              <p:nvPr/>
            </p:nvSpPr>
            <p:spPr bwMode="auto">
              <a:xfrm>
                <a:off x="3465" y="3117"/>
                <a:ext cx="33" cy="25"/>
              </a:xfrm>
              <a:custGeom>
                <a:avLst/>
                <a:gdLst>
                  <a:gd name="T0" fmla="*/ 25 w 33"/>
                  <a:gd name="T1" fmla="*/ 2 h 25"/>
                  <a:gd name="T2" fmla="*/ 23 w 33"/>
                  <a:gd name="T3" fmla="*/ 4 h 25"/>
                  <a:gd name="T4" fmla="*/ 22 w 33"/>
                  <a:gd name="T5" fmla="*/ 8 h 25"/>
                  <a:gd name="T6" fmla="*/ 16 w 33"/>
                  <a:gd name="T7" fmla="*/ 12 h 25"/>
                  <a:gd name="T8" fmla="*/ 6 w 33"/>
                  <a:gd name="T9" fmla="*/ 15 h 25"/>
                  <a:gd name="T10" fmla="*/ 0 w 33"/>
                  <a:gd name="T11" fmla="*/ 23 h 25"/>
                  <a:gd name="T12" fmla="*/ 7 w 33"/>
                  <a:gd name="T13" fmla="*/ 25 h 25"/>
                  <a:gd name="T14" fmla="*/ 11 w 33"/>
                  <a:gd name="T15" fmla="*/ 23 h 25"/>
                  <a:gd name="T16" fmla="*/ 18 w 33"/>
                  <a:gd name="T17" fmla="*/ 19 h 25"/>
                  <a:gd name="T18" fmla="*/ 27 w 33"/>
                  <a:gd name="T19" fmla="*/ 13 h 25"/>
                  <a:gd name="T20" fmla="*/ 33 w 33"/>
                  <a:gd name="T21" fmla="*/ 4 h 25"/>
                  <a:gd name="T22" fmla="*/ 30 w 33"/>
                  <a:gd name="T23" fmla="*/ 7 h 25"/>
                  <a:gd name="T24" fmla="*/ 33 w 33"/>
                  <a:gd name="T25" fmla="*/ 4 h 25"/>
                  <a:gd name="T26" fmla="*/ 31 w 33"/>
                  <a:gd name="T27" fmla="*/ 1 h 25"/>
                  <a:gd name="T28" fmla="*/ 28 w 33"/>
                  <a:gd name="T29" fmla="*/ 0 h 25"/>
                  <a:gd name="T30" fmla="*/ 24 w 33"/>
                  <a:gd name="T31" fmla="*/ 1 h 25"/>
                  <a:gd name="T32" fmla="*/ 23 w 33"/>
                  <a:gd name="T33" fmla="*/ 4 h 25"/>
                  <a:gd name="T34" fmla="*/ 25 w 33"/>
                  <a:gd name="T35" fmla="*/ 2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3"/>
                  <a:gd name="T55" fmla="*/ 0 h 25"/>
                  <a:gd name="T56" fmla="*/ 33 w 33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3" h="25">
                    <a:moveTo>
                      <a:pt x="25" y="2"/>
                    </a:moveTo>
                    <a:lnTo>
                      <a:pt x="23" y="4"/>
                    </a:lnTo>
                    <a:lnTo>
                      <a:pt x="22" y="8"/>
                    </a:lnTo>
                    <a:lnTo>
                      <a:pt x="16" y="12"/>
                    </a:lnTo>
                    <a:lnTo>
                      <a:pt x="6" y="15"/>
                    </a:lnTo>
                    <a:lnTo>
                      <a:pt x="0" y="23"/>
                    </a:lnTo>
                    <a:lnTo>
                      <a:pt x="7" y="25"/>
                    </a:lnTo>
                    <a:lnTo>
                      <a:pt x="11" y="23"/>
                    </a:lnTo>
                    <a:lnTo>
                      <a:pt x="18" y="19"/>
                    </a:lnTo>
                    <a:lnTo>
                      <a:pt x="27" y="13"/>
                    </a:lnTo>
                    <a:lnTo>
                      <a:pt x="33" y="4"/>
                    </a:lnTo>
                    <a:lnTo>
                      <a:pt x="30" y="7"/>
                    </a:lnTo>
                    <a:lnTo>
                      <a:pt x="33" y="4"/>
                    </a:lnTo>
                    <a:lnTo>
                      <a:pt x="31" y="1"/>
                    </a:lnTo>
                    <a:lnTo>
                      <a:pt x="28" y="0"/>
                    </a:lnTo>
                    <a:lnTo>
                      <a:pt x="24" y="1"/>
                    </a:lnTo>
                    <a:lnTo>
                      <a:pt x="23" y="4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50" name="Freeform 738"/>
              <p:cNvSpPr>
                <a:spLocks/>
              </p:cNvSpPr>
              <p:nvPr/>
            </p:nvSpPr>
            <p:spPr bwMode="auto">
              <a:xfrm>
                <a:off x="3485" y="3119"/>
                <a:ext cx="15" cy="27"/>
              </a:xfrm>
              <a:custGeom>
                <a:avLst/>
                <a:gdLst>
                  <a:gd name="T0" fmla="*/ 5 w 15"/>
                  <a:gd name="T1" fmla="*/ 27 h 27"/>
                  <a:gd name="T2" fmla="*/ 4 w 15"/>
                  <a:gd name="T3" fmla="*/ 27 h 27"/>
                  <a:gd name="T4" fmla="*/ 11 w 15"/>
                  <a:gd name="T5" fmla="*/ 20 h 27"/>
                  <a:gd name="T6" fmla="*/ 15 w 15"/>
                  <a:gd name="T7" fmla="*/ 9 h 27"/>
                  <a:gd name="T8" fmla="*/ 14 w 15"/>
                  <a:gd name="T9" fmla="*/ 0 h 27"/>
                  <a:gd name="T10" fmla="*/ 5 w 15"/>
                  <a:gd name="T11" fmla="*/ 0 h 27"/>
                  <a:gd name="T12" fmla="*/ 10 w 15"/>
                  <a:gd name="T13" fmla="*/ 5 h 27"/>
                  <a:gd name="T14" fmla="*/ 7 w 15"/>
                  <a:gd name="T15" fmla="*/ 5 h 27"/>
                  <a:gd name="T16" fmla="*/ 8 w 15"/>
                  <a:gd name="T17" fmla="*/ 9 h 27"/>
                  <a:gd name="T18" fmla="*/ 4 w 15"/>
                  <a:gd name="T19" fmla="*/ 15 h 27"/>
                  <a:gd name="T20" fmla="*/ 2 w 15"/>
                  <a:gd name="T21" fmla="*/ 20 h 27"/>
                  <a:gd name="T22" fmla="*/ 0 w 15"/>
                  <a:gd name="T23" fmla="*/ 20 h 27"/>
                  <a:gd name="T24" fmla="*/ 5 w 15"/>
                  <a:gd name="T25" fmla="*/ 27 h 2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"/>
                  <a:gd name="T40" fmla="*/ 0 h 27"/>
                  <a:gd name="T41" fmla="*/ 15 w 15"/>
                  <a:gd name="T42" fmla="*/ 27 h 2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" h="27">
                    <a:moveTo>
                      <a:pt x="5" y="27"/>
                    </a:moveTo>
                    <a:lnTo>
                      <a:pt x="4" y="27"/>
                    </a:lnTo>
                    <a:lnTo>
                      <a:pt x="11" y="20"/>
                    </a:lnTo>
                    <a:lnTo>
                      <a:pt x="15" y="9"/>
                    </a:lnTo>
                    <a:lnTo>
                      <a:pt x="14" y="0"/>
                    </a:lnTo>
                    <a:lnTo>
                      <a:pt x="5" y="0"/>
                    </a:lnTo>
                    <a:lnTo>
                      <a:pt x="10" y="5"/>
                    </a:lnTo>
                    <a:lnTo>
                      <a:pt x="7" y="5"/>
                    </a:lnTo>
                    <a:lnTo>
                      <a:pt x="8" y="9"/>
                    </a:lnTo>
                    <a:lnTo>
                      <a:pt x="4" y="15"/>
                    </a:lnTo>
                    <a:lnTo>
                      <a:pt x="2" y="20"/>
                    </a:lnTo>
                    <a:lnTo>
                      <a:pt x="0" y="20"/>
                    </a:lnTo>
                    <a:lnTo>
                      <a:pt x="5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51" name="Freeform 739"/>
              <p:cNvSpPr>
                <a:spLocks/>
              </p:cNvSpPr>
              <p:nvPr/>
            </p:nvSpPr>
            <p:spPr bwMode="auto">
              <a:xfrm>
                <a:off x="3474" y="3139"/>
                <a:ext cx="16" cy="23"/>
              </a:xfrm>
              <a:custGeom>
                <a:avLst/>
                <a:gdLst>
                  <a:gd name="T0" fmla="*/ 2 w 16"/>
                  <a:gd name="T1" fmla="*/ 23 h 23"/>
                  <a:gd name="T2" fmla="*/ 3 w 16"/>
                  <a:gd name="T3" fmla="*/ 23 h 23"/>
                  <a:gd name="T4" fmla="*/ 10 w 16"/>
                  <a:gd name="T5" fmla="*/ 19 h 23"/>
                  <a:gd name="T6" fmla="*/ 11 w 16"/>
                  <a:gd name="T7" fmla="*/ 13 h 23"/>
                  <a:gd name="T8" fmla="*/ 14 w 16"/>
                  <a:gd name="T9" fmla="*/ 9 h 23"/>
                  <a:gd name="T10" fmla="*/ 16 w 16"/>
                  <a:gd name="T11" fmla="*/ 7 h 23"/>
                  <a:gd name="T12" fmla="*/ 11 w 16"/>
                  <a:gd name="T13" fmla="*/ 0 h 23"/>
                  <a:gd name="T14" fmla="*/ 7 w 16"/>
                  <a:gd name="T15" fmla="*/ 4 h 23"/>
                  <a:gd name="T16" fmla="*/ 4 w 16"/>
                  <a:gd name="T17" fmla="*/ 10 h 23"/>
                  <a:gd name="T18" fmla="*/ 3 w 16"/>
                  <a:gd name="T19" fmla="*/ 14 h 23"/>
                  <a:gd name="T20" fmla="*/ 0 w 16"/>
                  <a:gd name="T21" fmla="*/ 15 h 23"/>
                  <a:gd name="T22" fmla="*/ 2 w 16"/>
                  <a:gd name="T23" fmla="*/ 15 h 23"/>
                  <a:gd name="T24" fmla="*/ 2 w 16"/>
                  <a:gd name="T25" fmla="*/ 23 h 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23"/>
                  <a:gd name="T41" fmla="*/ 16 w 16"/>
                  <a:gd name="T42" fmla="*/ 23 h 2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23">
                    <a:moveTo>
                      <a:pt x="2" y="23"/>
                    </a:moveTo>
                    <a:lnTo>
                      <a:pt x="3" y="23"/>
                    </a:lnTo>
                    <a:lnTo>
                      <a:pt x="10" y="19"/>
                    </a:lnTo>
                    <a:lnTo>
                      <a:pt x="11" y="13"/>
                    </a:lnTo>
                    <a:lnTo>
                      <a:pt x="14" y="9"/>
                    </a:lnTo>
                    <a:lnTo>
                      <a:pt x="16" y="7"/>
                    </a:lnTo>
                    <a:lnTo>
                      <a:pt x="11" y="0"/>
                    </a:lnTo>
                    <a:lnTo>
                      <a:pt x="7" y="4"/>
                    </a:lnTo>
                    <a:lnTo>
                      <a:pt x="4" y="10"/>
                    </a:lnTo>
                    <a:lnTo>
                      <a:pt x="3" y="14"/>
                    </a:lnTo>
                    <a:lnTo>
                      <a:pt x="0" y="15"/>
                    </a:lnTo>
                    <a:lnTo>
                      <a:pt x="2" y="15"/>
                    </a:lnTo>
                    <a:lnTo>
                      <a:pt x="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52" name="Freeform 740"/>
              <p:cNvSpPr>
                <a:spLocks/>
              </p:cNvSpPr>
              <p:nvPr/>
            </p:nvSpPr>
            <p:spPr bwMode="auto">
              <a:xfrm>
                <a:off x="3438" y="3153"/>
                <a:ext cx="38" cy="10"/>
              </a:xfrm>
              <a:custGeom>
                <a:avLst/>
                <a:gdLst>
                  <a:gd name="T0" fmla="*/ 5 w 38"/>
                  <a:gd name="T1" fmla="*/ 1 h 10"/>
                  <a:gd name="T2" fmla="*/ 5 w 38"/>
                  <a:gd name="T3" fmla="*/ 10 h 10"/>
                  <a:gd name="T4" fmla="*/ 13 w 38"/>
                  <a:gd name="T5" fmla="*/ 10 h 10"/>
                  <a:gd name="T6" fmla="*/ 23 w 38"/>
                  <a:gd name="T7" fmla="*/ 10 h 10"/>
                  <a:gd name="T8" fmla="*/ 32 w 38"/>
                  <a:gd name="T9" fmla="*/ 10 h 10"/>
                  <a:gd name="T10" fmla="*/ 38 w 38"/>
                  <a:gd name="T11" fmla="*/ 9 h 10"/>
                  <a:gd name="T12" fmla="*/ 38 w 38"/>
                  <a:gd name="T13" fmla="*/ 1 h 10"/>
                  <a:gd name="T14" fmla="*/ 32 w 38"/>
                  <a:gd name="T15" fmla="*/ 0 h 10"/>
                  <a:gd name="T16" fmla="*/ 23 w 38"/>
                  <a:gd name="T17" fmla="*/ 0 h 10"/>
                  <a:gd name="T18" fmla="*/ 13 w 38"/>
                  <a:gd name="T19" fmla="*/ 0 h 10"/>
                  <a:gd name="T20" fmla="*/ 5 w 38"/>
                  <a:gd name="T21" fmla="*/ 0 h 10"/>
                  <a:gd name="T22" fmla="*/ 5 w 38"/>
                  <a:gd name="T23" fmla="*/ 9 h 10"/>
                  <a:gd name="T24" fmla="*/ 5 w 38"/>
                  <a:gd name="T25" fmla="*/ 0 h 10"/>
                  <a:gd name="T26" fmla="*/ 1 w 38"/>
                  <a:gd name="T27" fmla="*/ 1 h 10"/>
                  <a:gd name="T28" fmla="*/ 0 w 38"/>
                  <a:gd name="T29" fmla="*/ 5 h 10"/>
                  <a:gd name="T30" fmla="*/ 1 w 38"/>
                  <a:gd name="T31" fmla="*/ 9 h 10"/>
                  <a:gd name="T32" fmla="*/ 5 w 38"/>
                  <a:gd name="T33" fmla="*/ 10 h 10"/>
                  <a:gd name="T34" fmla="*/ 5 w 38"/>
                  <a:gd name="T35" fmla="*/ 1 h 1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8"/>
                  <a:gd name="T55" fmla="*/ 0 h 10"/>
                  <a:gd name="T56" fmla="*/ 38 w 38"/>
                  <a:gd name="T57" fmla="*/ 10 h 1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8" h="10">
                    <a:moveTo>
                      <a:pt x="5" y="1"/>
                    </a:moveTo>
                    <a:lnTo>
                      <a:pt x="5" y="10"/>
                    </a:lnTo>
                    <a:lnTo>
                      <a:pt x="13" y="10"/>
                    </a:lnTo>
                    <a:lnTo>
                      <a:pt x="23" y="10"/>
                    </a:lnTo>
                    <a:lnTo>
                      <a:pt x="32" y="10"/>
                    </a:lnTo>
                    <a:lnTo>
                      <a:pt x="38" y="9"/>
                    </a:lnTo>
                    <a:lnTo>
                      <a:pt x="38" y="1"/>
                    </a:lnTo>
                    <a:lnTo>
                      <a:pt x="32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5" y="0"/>
                    </a:lnTo>
                    <a:lnTo>
                      <a:pt x="5" y="9"/>
                    </a:lnTo>
                    <a:lnTo>
                      <a:pt x="5" y="0"/>
                    </a:lnTo>
                    <a:lnTo>
                      <a:pt x="1" y="1"/>
                    </a:lnTo>
                    <a:lnTo>
                      <a:pt x="0" y="5"/>
                    </a:lnTo>
                    <a:lnTo>
                      <a:pt x="1" y="9"/>
                    </a:lnTo>
                    <a:lnTo>
                      <a:pt x="5" y="10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53" name="Freeform 741"/>
              <p:cNvSpPr>
                <a:spLocks/>
              </p:cNvSpPr>
              <p:nvPr/>
            </p:nvSpPr>
            <p:spPr bwMode="auto">
              <a:xfrm>
                <a:off x="3309" y="2802"/>
                <a:ext cx="42" cy="68"/>
              </a:xfrm>
              <a:custGeom>
                <a:avLst/>
                <a:gdLst>
                  <a:gd name="T0" fmla="*/ 28 w 42"/>
                  <a:gd name="T1" fmla="*/ 68 h 68"/>
                  <a:gd name="T2" fmla="*/ 17 w 42"/>
                  <a:gd name="T3" fmla="*/ 62 h 68"/>
                  <a:gd name="T4" fmla="*/ 8 w 42"/>
                  <a:gd name="T5" fmla="*/ 54 h 68"/>
                  <a:gd name="T6" fmla="*/ 4 w 42"/>
                  <a:gd name="T7" fmla="*/ 43 h 68"/>
                  <a:gd name="T8" fmla="*/ 7 w 42"/>
                  <a:gd name="T9" fmla="*/ 32 h 68"/>
                  <a:gd name="T10" fmla="*/ 2 w 42"/>
                  <a:gd name="T11" fmla="*/ 29 h 68"/>
                  <a:gd name="T12" fmla="*/ 0 w 42"/>
                  <a:gd name="T13" fmla="*/ 25 h 68"/>
                  <a:gd name="T14" fmla="*/ 2 w 42"/>
                  <a:gd name="T15" fmla="*/ 22 h 68"/>
                  <a:gd name="T16" fmla="*/ 11 w 42"/>
                  <a:gd name="T17" fmla="*/ 21 h 68"/>
                  <a:gd name="T18" fmla="*/ 20 w 42"/>
                  <a:gd name="T19" fmla="*/ 21 h 68"/>
                  <a:gd name="T20" fmla="*/ 26 w 42"/>
                  <a:gd name="T21" fmla="*/ 18 h 68"/>
                  <a:gd name="T22" fmla="*/ 29 w 42"/>
                  <a:gd name="T23" fmla="*/ 13 h 68"/>
                  <a:gd name="T24" fmla="*/ 28 w 42"/>
                  <a:gd name="T25" fmla="*/ 8 h 68"/>
                  <a:gd name="T26" fmla="*/ 26 w 42"/>
                  <a:gd name="T27" fmla="*/ 2 h 68"/>
                  <a:gd name="T28" fmla="*/ 31 w 42"/>
                  <a:gd name="T29" fmla="*/ 0 h 68"/>
                  <a:gd name="T30" fmla="*/ 36 w 42"/>
                  <a:gd name="T31" fmla="*/ 1 h 68"/>
                  <a:gd name="T32" fmla="*/ 41 w 42"/>
                  <a:gd name="T33" fmla="*/ 7 h 68"/>
                  <a:gd name="T34" fmla="*/ 42 w 42"/>
                  <a:gd name="T35" fmla="*/ 15 h 68"/>
                  <a:gd name="T36" fmla="*/ 40 w 42"/>
                  <a:gd name="T37" fmla="*/ 18 h 68"/>
                  <a:gd name="T38" fmla="*/ 36 w 42"/>
                  <a:gd name="T39" fmla="*/ 22 h 68"/>
                  <a:gd name="T40" fmla="*/ 36 w 42"/>
                  <a:gd name="T41" fmla="*/ 27 h 68"/>
                  <a:gd name="T42" fmla="*/ 37 w 42"/>
                  <a:gd name="T43" fmla="*/ 32 h 68"/>
                  <a:gd name="T44" fmla="*/ 37 w 42"/>
                  <a:gd name="T45" fmla="*/ 36 h 68"/>
                  <a:gd name="T46" fmla="*/ 34 w 42"/>
                  <a:gd name="T47" fmla="*/ 39 h 68"/>
                  <a:gd name="T48" fmla="*/ 28 w 42"/>
                  <a:gd name="T49" fmla="*/ 40 h 68"/>
                  <a:gd name="T50" fmla="*/ 25 w 42"/>
                  <a:gd name="T51" fmla="*/ 47 h 68"/>
                  <a:gd name="T52" fmla="*/ 23 w 42"/>
                  <a:gd name="T53" fmla="*/ 54 h 68"/>
                  <a:gd name="T54" fmla="*/ 24 w 42"/>
                  <a:gd name="T55" fmla="*/ 61 h 68"/>
                  <a:gd name="T56" fmla="*/ 28 w 42"/>
                  <a:gd name="T57" fmla="*/ 68 h 6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2"/>
                  <a:gd name="T88" fmla="*/ 0 h 68"/>
                  <a:gd name="T89" fmla="*/ 42 w 42"/>
                  <a:gd name="T90" fmla="*/ 68 h 6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2" h="68">
                    <a:moveTo>
                      <a:pt x="28" y="68"/>
                    </a:moveTo>
                    <a:lnTo>
                      <a:pt x="17" y="62"/>
                    </a:lnTo>
                    <a:lnTo>
                      <a:pt x="8" y="54"/>
                    </a:lnTo>
                    <a:lnTo>
                      <a:pt x="4" y="43"/>
                    </a:lnTo>
                    <a:lnTo>
                      <a:pt x="7" y="32"/>
                    </a:lnTo>
                    <a:lnTo>
                      <a:pt x="2" y="29"/>
                    </a:lnTo>
                    <a:lnTo>
                      <a:pt x="0" y="25"/>
                    </a:lnTo>
                    <a:lnTo>
                      <a:pt x="2" y="22"/>
                    </a:lnTo>
                    <a:lnTo>
                      <a:pt x="11" y="21"/>
                    </a:lnTo>
                    <a:lnTo>
                      <a:pt x="20" y="21"/>
                    </a:lnTo>
                    <a:lnTo>
                      <a:pt x="26" y="18"/>
                    </a:lnTo>
                    <a:lnTo>
                      <a:pt x="29" y="13"/>
                    </a:lnTo>
                    <a:lnTo>
                      <a:pt x="28" y="8"/>
                    </a:lnTo>
                    <a:lnTo>
                      <a:pt x="26" y="2"/>
                    </a:lnTo>
                    <a:lnTo>
                      <a:pt x="31" y="0"/>
                    </a:lnTo>
                    <a:lnTo>
                      <a:pt x="36" y="1"/>
                    </a:lnTo>
                    <a:lnTo>
                      <a:pt x="41" y="7"/>
                    </a:lnTo>
                    <a:lnTo>
                      <a:pt x="42" y="15"/>
                    </a:lnTo>
                    <a:lnTo>
                      <a:pt x="40" y="18"/>
                    </a:lnTo>
                    <a:lnTo>
                      <a:pt x="36" y="22"/>
                    </a:lnTo>
                    <a:lnTo>
                      <a:pt x="36" y="27"/>
                    </a:lnTo>
                    <a:lnTo>
                      <a:pt x="37" y="32"/>
                    </a:lnTo>
                    <a:lnTo>
                      <a:pt x="37" y="36"/>
                    </a:lnTo>
                    <a:lnTo>
                      <a:pt x="34" y="39"/>
                    </a:lnTo>
                    <a:lnTo>
                      <a:pt x="28" y="40"/>
                    </a:lnTo>
                    <a:lnTo>
                      <a:pt x="25" y="47"/>
                    </a:lnTo>
                    <a:lnTo>
                      <a:pt x="23" y="54"/>
                    </a:lnTo>
                    <a:lnTo>
                      <a:pt x="24" y="61"/>
                    </a:lnTo>
                    <a:lnTo>
                      <a:pt x="28" y="6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54" name="Freeform 742"/>
              <p:cNvSpPr>
                <a:spLocks/>
              </p:cNvSpPr>
              <p:nvPr/>
            </p:nvSpPr>
            <p:spPr bwMode="auto">
              <a:xfrm>
                <a:off x="3309" y="2829"/>
                <a:ext cx="29" cy="45"/>
              </a:xfrm>
              <a:custGeom>
                <a:avLst/>
                <a:gdLst>
                  <a:gd name="T0" fmla="*/ 7 w 29"/>
                  <a:gd name="T1" fmla="*/ 9 h 45"/>
                  <a:gd name="T2" fmla="*/ 3 w 29"/>
                  <a:gd name="T3" fmla="*/ 3 h 45"/>
                  <a:gd name="T4" fmla="*/ 0 w 29"/>
                  <a:gd name="T5" fmla="*/ 16 h 45"/>
                  <a:gd name="T6" fmla="*/ 4 w 29"/>
                  <a:gd name="T7" fmla="*/ 29 h 45"/>
                  <a:gd name="T8" fmla="*/ 14 w 29"/>
                  <a:gd name="T9" fmla="*/ 39 h 45"/>
                  <a:gd name="T10" fmla="*/ 26 w 29"/>
                  <a:gd name="T11" fmla="*/ 45 h 45"/>
                  <a:gd name="T12" fmla="*/ 29 w 29"/>
                  <a:gd name="T13" fmla="*/ 38 h 45"/>
                  <a:gd name="T14" fmla="*/ 19 w 29"/>
                  <a:gd name="T15" fmla="*/ 31 h 45"/>
                  <a:gd name="T16" fmla="*/ 12 w 29"/>
                  <a:gd name="T17" fmla="*/ 24 h 45"/>
                  <a:gd name="T18" fmla="*/ 9 w 29"/>
                  <a:gd name="T19" fmla="*/ 16 h 45"/>
                  <a:gd name="T20" fmla="*/ 11 w 29"/>
                  <a:gd name="T21" fmla="*/ 6 h 45"/>
                  <a:gd name="T22" fmla="*/ 7 w 29"/>
                  <a:gd name="T23" fmla="*/ 0 h 45"/>
                  <a:gd name="T24" fmla="*/ 11 w 29"/>
                  <a:gd name="T25" fmla="*/ 6 h 45"/>
                  <a:gd name="T26" fmla="*/ 11 w 29"/>
                  <a:gd name="T27" fmla="*/ 2 h 45"/>
                  <a:gd name="T28" fmla="*/ 8 w 29"/>
                  <a:gd name="T29" fmla="*/ 1 h 45"/>
                  <a:gd name="T30" fmla="*/ 6 w 29"/>
                  <a:gd name="T31" fmla="*/ 1 h 45"/>
                  <a:gd name="T32" fmla="*/ 3 w 29"/>
                  <a:gd name="T33" fmla="*/ 3 h 45"/>
                  <a:gd name="T34" fmla="*/ 7 w 29"/>
                  <a:gd name="T35" fmla="*/ 9 h 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9"/>
                  <a:gd name="T55" fmla="*/ 0 h 45"/>
                  <a:gd name="T56" fmla="*/ 29 w 29"/>
                  <a:gd name="T57" fmla="*/ 45 h 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9" h="45">
                    <a:moveTo>
                      <a:pt x="7" y="9"/>
                    </a:moveTo>
                    <a:lnTo>
                      <a:pt x="3" y="3"/>
                    </a:lnTo>
                    <a:lnTo>
                      <a:pt x="0" y="16"/>
                    </a:lnTo>
                    <a:lnTo>
                      <a:pt x="4" y="29"/>
                    </a:lnTo>
                    <a:lnTo>
                      <a:pt x="14" y="39"/>
                    </a:lnTo>
                    <a:lnTo>
                      <a:pt x="26" y="45"/>
                    </a:lnTo>
                    <a:lnTo>
                      <a:pt x="29" y="38"/>
                    </a:lnTo>
                    <a:lnTo>
                      <a:pt x="19" y="31"/>
                    </a:lnTo>
                    <a:lnTo>
                      <a:pt x="12" y="24"/>
                    </a:lnTo>
                    <a:lnTo>
                      <a:pt x="9" y="16"/>
                    </a:lnTo>
                    <a:lnTo>
                      <a:pt x="11" y="6"/>
                    </a:lnTo>
                    <a:lnTo>
                      <a:pt x="7" y="0"/>
                    </a:lnTo>
                    <a:lnTo>
                      <a:pt x="11" y="6"/>
                    </a:lnTo>
                    <a:lnTo>
                      <a:pt x="11" y="2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7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55" name="Freeform 743"/>
              <p:cNvSpPr>
                <a:spLocks/>
              </p:cNvSpPr>
              <p:nvPr/>
            </p:nvSpPr>
            <p:spPr bwMode="auto">
              <a:xfrm>
                <a:off x="3304" y="2819"/>
                <a:ext cx="16" cy="19"/>
              </a:xfrm>
              <a:custGeom>
                <a:avLst/>
                <a:gdLst>
                  <a:gd name="T0" fmla="*/ 16 w 16"/>
                  <a:gd name="T1" fmla="*/ 0 h 19"/>
                  <a:gd name="T2" fmla="*/ 16 w 16"/>
                  <a:gd name="T3" fmla="*/ 0 h 19"/>
                  <a:gd name="T4" fmla="*/ 6 w 16"/>
                  <a:gd name="T5" fmla="*/ 1 h 19"/>
                  <a:gd name="T6" fmla="*/ 0 w 16"/>
                  <a:gd name="T7" fmla="*/ 8 h 19"/>
                  <a:gd name="T8" fmla="*/ 5 w 16"/>
                  <a:gd name="T9" fmla="*/ 16 h 19"/>
                  <a:gd name="T10" fmla="*/ 12 w 16"/>
                  <a:gd name="T11" fmla="*/ 19 h 19"/>
                  <a:gd name="T12" fmla="*/ 12 w 16"/>
                  <a:gd name="T13" fmla="*/ 10 h 19"/>
                  <a:gd name="T14" fmla="*/ 9 w 16"/>
                  <a:gd name="T15" fmla="*/ 8 h 19"/>
                  <a:gd name="T16" fmla="*/ 9 w 16"/>
                  <a:gd name="T17" fmla="*/ 8 h 19"/>
                  <a:gd name="T18" fmla="*/ 8 w 16"/>
                  <a:gd name="T19" fmla="*/ 8 h 19"/>
                  <a:gd name="T20" fmla="*/ 16 w 16"/>
                  <a:gd name="T21" fmla="*/ 7 h 19"/>
                  <a:gd name="T22" fmla="*/ 16 w 16"/>
                  <a:gd name="T23" fmla="*/ 7 h 19"/>
                  <a:gd name="T24" fmla="*/ 16 w 16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9"/>
                  <a:gd name="T41" fmla="*/ 16 w 16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9">
                    <a:moveTo>
                      <a:pt x="16" y="0"/>
                    </a:moveTo>
                    <a:lnTo>
                      <a:pt x="16" y="0"/>
                    </a:lnTo>
                    <a:lnTo>
                      <a:pt x="6" y="1"/>
                    </a:lnTo>
                    <a:lnTo>
                      <a:pt x="0" y="8"/>
                    </a:lnTo>
                    <a:lnTo>
                      <a:pt x="5" y="16"/>
                    </a:lnTo>
                    <a:lnTo>
                      <a:pt x="12" y="19"/>
                    </a:lnTo>
                    <a:lnTo>
                      <a:pt x="12" y="10"/>
                    </a:lnTo>
                    <a:lnTo>
                      <a:pt x="9" y="8"/>
                    </a:lnTo>
                    <a:lnTo>
                      <a:pt x="8" y="8"/>
                    </a:lnTo>
                    <a:lnTo>
                      <a:pt x="16" y="7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56" name="Freeform 744"/>
              <p:cNvSpPr>
                <a:spLocks/>
              </p:cNvSpPr>
              <p:nvPr/>
            </p:nvSpPr>
            <p:spPr bwMode="auto">
              <a:xfrm>
                <a:off x="3320" y="2808"/>
                <a:ext cx="22" cy="18"/>
              </a:xfrm>
              <a:custGeom>
                <a:avLst/>
                <a:gdLst>
                  <a:gd name="T0" fmla="*/ 13 w 22"/>
                  <a:gd name="T1" fmla="*/ 4 h 18"/>
                  <a:gd name="T2" fmla="*/ 13 w 22"/>
                  <a:gd name="T3" fmla="*/ 5 h 18"/>
                  <a:gd name="T4" fmla="*/ 14 w 22"/>
                  <a:gd name="T5" fmla="*/ 7 h 18"/>
                  <a:gd name="T6" fmla="*/ 13 w 22"/>
                  <a:gd name="T7" fmla="*/ 9 h 18"/>
                  <a:gd name="T8" fmla="*/ 9 w 22"/>
                  <a:gd name="T9" fmla="*/ 11 h 18"/>
                  <a:gd name="T10" fmla="*/ 0 w 22"/>
                  <a:gd name="T11" fmla="*/ 11 h 18"/>
                  <a:gd name="T12" fmla="*/ 0 w 22"/>
                  <a:gd name="T13" fmla="*/ 18 h 18"/>
                  <a:gd name="T14" fmla="*/ 9 w 22"/>
                  <a:gd name="T15" fmla="*/ 18 h 18"/>
                  <a:gd name="T16" fmla="*/ 18 w 22"/>
                  <a:gd name="T17" fmla="*/ 16 h 18"/>
                  <a:gd name="T18" fmla="*/ 22 w 22"/>
                  <a:gd name="T19" fmla="*/ 7 h 18"/>
                  <a:gd name="T20" fmla="*/ 20 w 22"/>
                  <a:gd name="T21" fmla="*/ 0 h 18"/>
                  <a:gd name="T22" fmla="*/ 20 w 22"/>
                  <a:gd name="T23" fmla="*/ 1 h 18"/>
                  <a:gd name="T24" fmla="*/ 13 w 22"/>
                  <a:gd name="T25" fmla="*/ 4 h 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2"/>
                  <a:gd name="T40" fmla="*/ 0 h 18"/>
                  <a:gd name="T41" fmla="*/ 22 w 22"/>
                  <a:gd name="T42" fmla="*/ 18 h 1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2" h="18">
                    <a:moveTo>
                      <a:pt x="13" y="4"/>
                    </a:moveTo>
                    <a:lnTo>
                      <a:pt x="13" y="5"/>
                    </a:lnTo>
                    <a:lnTo>
                      <a:pt x="14" y="7"/>
                    </a:lnTo>
                    <a:lnTo>
                      <a:pt x="13" y="9"/>
                    </a:lnTo>
                    <a:lnTo>
                      <a:pt x="9" y="11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9" y="18"/>
                    </a:lnTo>
                    <a:lnTo>
                      <a:pt x="18" y="16"/>
                    </a:lnTo>
                    <a:lnTo>
                      <a:pt x="22" y="7"/>
                    </a:lnTo>
                    <a:lnTo>
                      <a:pt x="20" y="0"/>
                    </a:lnTo>
                    <a:lnTo>
                      <a:pt x="20" y="1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57" name="Freeform 745"/>
              <p:cNvSpPr>
                <a:spLocks/>
              </p:cNvSpPr>
              <p:nvPr/>
            </p:nvSpPr>
            <p:spPr bwMode="auto">
              <a:xfrm>
                <a:off x="3332" y="2798"/>
                <a:ext cx="22" cy="14"/>
              </a:xfrm>
              <a:custGeom>
                <a:avLst/>
                <a:gdLst>
                  <a:gd name="T0" fmla="*/ 22 w 22"/>
                  <a:gd name="T1" fmla="*/ 10 h 14"/>
                  <a:gd name="T2" fmla="*/ 22 w 22"/>
                  <a:gd name="T3" fmla="*/ 10 h 14"/>
                  <a:gd name="T4" fmla="*/ 16 w 22"/>
                  <a:gd name="T5" fmla="*/ 1 h 14"/>
                  <a:gd name="T6" fmla="*/ 8 w 22"/>
                  <a:gd name="T7" fmla="*/ 0 h 14"/>
                  <a:gd name="T8" fmla="*/ 0 w 22"/>
                  <a:gd name="T9" fmla="*/ 5 h 14"/>
                  <a:gd name="T10" fmla="*/ 1 w 22"/>
                  <a:gd name="T11" fmla="*/ 14 h 14"/>
                  <a:gd name="T12" fmla="*/ 8 w 22"/>
                  <a:gd name="T13" fmla="*/ 11 h 14"/>
                  <a:gd name="T14" fmla="*/ 7 w 22"/>
                  <a:gd name="T15" fmla="*/ 8 h 14"/>
                  <a:gd name="T16" fmla="*/ 8 w 22"/>
                  <a:gd name="T17" fmla="*/ 8 h 14"/>
                  <a:gd name="T18" fmla="*/ 11 w 22"/>
                  <a:gd name="T19" fmla="*/ 9 h 14"/>
                  <a:gd name="T20" fmla="*/ 14 w 22"/>
                  <a:gd name="T21" fmla="*/ 12 h 14"/>
                  <a:gd name="T22" fmla="*/ 14 w 22"/>
                  <a:gd name="T23" fmla="*/ 12 h 14"/>
                  <a:gd name="T24" fmla="*/ 22 w 22"/>
                  <a:gd name="T25" fmla="*/ 10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2"/>
                  <a:gd name="T40" fmla="*/ 0 h 14"/>
                  <a:gd name="T41" fmla="*/ 22 w 22"/>
                  <a:gd name="T42" fmla="*/ 14 h 1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2" h="14">
                    <a:moveTo>
                      <a:pt x="22" y="10"/>
                    </a:moveTo>
                    <a:lnTo>
                      <a:pt x="22" y="10"/>
                    </a:lnTo>
                    <a:lnTo>
                      <a:pt x="16" y="1"/>
                    </a:lnTo>
                    <a:lnTo>
                      <a:pt x="8" y="0"/>
                    </a:lnTo>
                    <a:lnTo>
                      <a:pt x="0" y="5"/>
                    </a:lnTo>
                    <a:lnTo>
                      <a:pt x="1" y="14"/>
                    </a:lnTo>
                    <a:lnTo>
                      <a:pt x="8" y="11"/>
                    </a:lnTo>
                    <a:lnTo>
                      <a:pt x="7" y="8"/>
                    </a:lnTo>
                    <a:lnTo>
                      <a:pt x="8" y="8"/>
                    </a:lnTo>
                    <a:lnTo>
                      <a:pt x="11" y="9"/>
                    </a:lnTo>
                    <a:lnTo>
                      <a:pt x="14" y="1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58" name="Freeform 746"/>
              <p:cNvSpPr>
                <a:spLocks/>
              </p:cNvSpPr>
              <p:nvPr/>
            </p:nvSpPr>
            <p:spPr bwMode="auto">
              <a:xfrm>
                <a:off x="3342" y="2808"/>
                <a:ext cx="13" cy="22"/>
              </a:xfrm>
              <a:custGeom>
                <a:avLst/>
                <a:gdLst>
                  <a:gd name="T0" fmla="*/ 7 w 13"/>
                  <a:gd name="T1" fmla="*/ 19 h 22"/>
                  <a:gd name="T2" fmla="*/ 7 w 13"/>
                  <a:gd name="T3" fmla="*/ 19 h 22"/>
                  <a:gd name="T4" fmla="*/ 7 w 13"/>
                  <a:gd name="T5" fmla="*/ 17 h 22"/>
                  <a:gd name="T6" fmla="*/ 10 w 13"/>
                  <a:gd name="T7" fmla="*/ 15 h 22"/>
                  <a:gd name="T8" fmla="*/ 13 w 13"/>
                  <a:gd name="T9" fmla="*/ 9 h 22"/>
                  <a:gd name="T10" fmla="*/ 12 w 13"/>
                  <a:gd name="T11" fmla="*/ 0 h 22"/>
                  <a:gd name="T12" fmla="*/ 4 w 13"/>
                  <a:gd name="T13" fmla="*/ 2 h 22"/>
                  <a:gd name="T14" fmla="*/ 6 w 13"/>
                  <a:gd name="T15" fmla="*/ 9 h 22"/>
                  <a:gd name="T16" fmla="*/ 3 w 13"/>
                  <a:gd name="T17" fmla="*/ 10 h 22"/>
                  <a:gd name="T18" fmla="*/ 0 w 13"/>
                  <a:gd name="T19" fmla="*/ 15 h 22"/>
                  <a:gd name="T20" fmla="*/ 0 w 13"/>
                  <a:gd name="T21" fmla="*/ 22 h 22"/>
                  <a:gd name="T22" fmla="*/ 0 w 13"/>
                  <a:gd name="T23" fmla="*/ 22 h 22"/>
                  <a:gd name="T24" fmla="*/ 7 w 13"/>
                  <a:gd name="T25" fmla="*/ 19 h 2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22"/>
                  <a:gd name="T41" fmla="*/ 13 w 13"/>
                  <a:gd name="T42" fmla="*/ 22 h 2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22">
                    <a:moveTo>
                      <a:pt x="7" y="19"/>
                    </a:moveTo>
                    <a:lnTo>
                      <a:pt x="7" y="19"/>
                    </a:lnTo>
                    <a:lnTo>
                      <a:pt x="7" y="17"/>
                    </a:lnTo>
                    <a:lnTo>
                      <a:pt x="10" y="15"/>
                    </a:lnTo>
                    <a:lnTo>
                      <a:pt x="13" y="9"/>
                    </a:lnTo>
                    <a:lnTo>
                      <a:pt x="12" y="0"/>
                    </a:lnTo>
                    <a:lnTo>
                      <a:pt x="4" y="2"/>
                    </a:lnTo>
                    <a:lnTo>
                      <a:pt x="6" y="9"/>
                    </a:lnTo>
                    <a:lnTo>
                      <a:pt x="3" y="10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7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59" name="Freeform 747"/>
              <p:cNvSpPr>
                <a:spLocks/>
              </p:cNvSpPr>
              <p:nvPr/>
            </p:nvSpPr>
            <p:spPr bwMode="auto">
              <a:xfrm>
                <a:off x="3332" y="2827"/>
                <a:ext cx="18" cy="20"/>
              </a:xfrm>
              <a:custGeom>
                <a:avLst/>
                <a:gdLst>
                  <a:gd name="T0" fmla="*/ 8 w 18"/>
                  <a:gd name="T1" fmla="*/ 16 h 20"/>
                  <a:gd name="T2" fmla="*/ 5 w 18"/>
                  <a:gd name="T3" fmla="*/ 20 h 20"/>
                  <a:gd name="T4" fmla="*/ 12 w 18"/>
                  <a:gd name="T5" fmla="*/ 18 h 20"/>
                  <a:gd name="T6" fmla="*/ 18 w 18"/>
                  <a:gd name="T7" fmla="*/ 13 h 20"/>
                  <a:gd name="T8" fmla="*/ 18 w 18"/>
                  <a:gd name="T9" fmla="*/ 7 h 20"/>
                  <a:gd name="T10" fmla="*/ 17 w 18"/>
                  <a:gd name="T11" fmla="*/ 0 h 20"/>
                  <a:gd name="T12" fmla="*/ 10 w 18"/>
                  <a:gd name="T13" fmla="*/ 3 h 20"/>
                  <a:gd name="T14" fmla="*/ 11 w 18"/>
                  <a:gd name="T15" fmla="*/ 7 h 20"/>
                  <a:gd name="T16" fmla="*/ 11 w 18"/>
                  <a:gd name="T17" fmla="*/ 10 h 20"/>
                  <a:gd name="T18" fmla="*/ 10 w 18"/>
                  <a:gd name="T19" fmla="*/ 10 h 20"/>
                  <a:gd name="T20" fmla="*/ 5 w 18"/>
                  <a:gd name="T21" fmla="*/ 10 h 20"/>
                  <a:gd name="T22" fmla="*/ 1 w 18"/>
                  <a:gd name="T23" fmla="*/ 14 h 20"/>
                  <a:gd name="T24" fmla="*/ 5 w 18"/>
                  <a:gd name="T25" fmla="*/ 10 h 20"/>
                  <a:gd name="T26" fmla="*/ 1 w 18"/>
                  <a:gd name="T27" fmla="*/ 11 h 20"/>
                  <a:gd name="T28" fmla="*/ 0 w 18"/>
                  <a:gd name="T29" fmla="*/ 15 h 20"/>
                  <a:gd name="T30" fmla="*/ 1 w 18"/>
                  <a:gd name="T31" fmla="*/ 19 h 20"/>
                  <a:gd name="T32" fmla="*/ 5 w 18"/>
                  <a:gd name="T33" fmla="*/ 20 h 20"/>
                  <a:gd name="T34" fmla="*/ 8 w 18"/>
                  <a:gd name="T35" fmla="*/ 16 h 2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8"/>
                  <a:gd name="T55" fmla="*/ 0 h 20"/>
                  <a:gd name="T56" fmla="*/ 18 w 18"/>
                  <a:gd name="T57" fmla="*/ 20 h 2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8" h="20">
                    <a:moveTo>
                      <a:pt x="8" y="16"/>
                    </a:moveTo>
                    <a:lnTo>
                      <a:pt x="5" y="20"/>
                    </a:lnTo>
                    <a:lnTo>
                      <a:pt x="12" y="18"/>
                    </a:lnTo>
                    <a:lnTo>
                      <a:pt x="18" y="13"/>
                    </a:lnTo>
                    <a:lnTo>
                      <a:pt x="18" y="7"/>
                    </a:lnTo>
                    <a:lnTo>
                      <a:pt x="17" y="0"/>
                    </a:lnTo>
                    <a:lnTo>
                      <a:pt x="10" y="3"/>
                    </a:lnTo>
                    <a:lnTo>
                      <a:pt x="11" y="7"/>
                    </a:lnTo>
                    <a:lnTo>
                      <a:pt x="11" y="10"/>
                    </a:lnTo>
                    <a:lnTo>
                      <a:pt x="10" y="10"/>
                    </a:lnTo>
                    <a:lnTo>
                      <a:pt x="5" y="10"/>
                    </a:lnTo>
                    <a:lnTo>
                      <a:pt x="1" y="14"/>
                    </a:lnTo>
                    <a:lnTo>
                      <a:pt x="5" y="10"/>
                    </a:lnTo>
                    <a:lnTo>
                      <a:pt x="1" y="11"/>
                    </a:lnTo>
                    <a:lnTo>
                      <a:pt x="0" y="15"/>
                    </a:lnTo>
                    <a:lnTo>
                      <a:pt x="1" y="19"/>
                    </a:lnTo>
                    <a:lnTo>
                      <a:pt x="5" y="20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60" name="Freeform 748"/>
              <p:cNvSpPr>
                <a:spLocks/>
              </p:cNvSpPr>
              <p:nvPr/>
            </p:nvSpPr>
            <p:spPr bwMode="auto">
              <a:xfrm>
                <a:off x="3328" y="2841"/>
                <a:ext cx="12" cy="33"/>
              </a:xfrm>
              <a:custGeom>
                <a:avLst/>
                <a:gdLst>
                  <a:gd name="T0" fmla="*/ 7 w 12"/>
                  <a:gd name="T1" fmla="*/ 33 h 33"/>
                  <a:gd name="T2" fmla="*/ 11 w 12"/>
                  <a:gd name="T3" fmla="*/ 27 h 33"/>
                  <a:gd name="T4" fmla="*/ 9 w 12"/>
                  <a:gd name="T5" fmla="*/ 21 h 33"/>
                  <a:gd name="T6" fmla="*/ 7 w 12"/>
                  <a:gd name="T7" fmla="*/ 15 h 33"/>
                  <a:gd name="T8" fmla="*/ 10 w 12"/>
                  <a:gd name="T9" fmla="*/ 10 h 33"/>
                  <a:gd name="T10" fmla="*/ 12 w 12"/>
                  <a:gd name="T11" fmla="*/ 2 h 33"/>
                  <a:gd name="T12" fmla="*/ 5 w 12"/>
                  <a:gd name="T13" fmla="*/ 0 h 33"/>
                  <a:gd name="T14" fmla="*/ 3 w 12"/>
                  <a:gd name="T15" fmla="*/ 7 h 33"/>
                  <a:gd name="T16" fmla="*/ 0 w 12"/>
                  <a:gd name="T17" fmla="*/ 15 h 33"/>
                  <a:gd name="T18" fmla="*/ 1 w 12"/>
                  <a:gd name="T19" fmla="*/ 23 h 33"/>
                  <a:gd name="T20" fmla="*/ 6 w 12"/>
                  <a:gd name="T21" fmla="*/ 32 h 33"/>
                  <a:gd name="T22" fmla="*/ 10 w 12"/>
                  <a:gd name="T23" fmla="*/ 26 h 33"/>
                  <a:gd name="T24" fmla="*/ 6 w 12"/>
                  <a:gd name="T25" fmla="*/ 32 h 33"/>
                  <a:gd name="T26" fmla="*/ 9 w 12"/>
                  <a:gd name="T27" fmla="*/ 32 h 33"/>
                  <a:gd name="T28" fmla="*/ 11 w 12"/>
                  <a:gd name="T29" fmla="*/ 30 h 33"/>
                  <a:gd name="T30" fmla="*/ 12 w 12"/>
                  <a:gd name="T31" fmla="*/ 29 h 33"/>
                  <a:gd name="T32" fmla="*/ 11 w 12"/>
                  <a:gd name="T33" fmla="*/ 27 h 33"/>
                  <a:gd name="T34" fmla="*/ 7 w 12"/>
                  <a:gd name="T35" fmla="*/ 33 h 3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33"/>
                  <a:gd name="T56" fmla="*/ 12 w 12"/>
                  <a:gd name="T57" fmla="*/ 33 h 3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33">
                    <a:moveTo>
                      <a:pt x="7" y="33"/>
                    </a:moveTo>
                    <a:lnTo>
                      <a:pt x="11" y="27"/>
                    </a:lnTo>
                    <a:lnTo>
                      <a:pt x="9" y="21"/>
                    </a:lnTo>
                    <a:lnTo>
                      <a:pt x="7" y="15"/>
                    </a:lnTo>
                    <a:lnTo>
                      <a:pt x="10" y="10"/>
                    </a:lnTo>
                    <a:lnTo>
                      <a:pt x="12" y="2"/>
                    </a:lnTo>
                    <a:lnTo>
                      <a:pt x="5" y="0"/>
                    </a:lnTo>
                    <a:lnTo>
                      <a:pt x="3" y="7"/>
                    </a:lnTo>
                    <a:lnTo>
                      <a:pt x="0" y="15"/>
                    </a:lnTo>
                    <a:lnTo>
                      <a:pt x="1" y="23"/>
                    </a:lnTo>
                    <a:lnTo>
                      <a:pt x="6" y="32"/>
                    </a:lnTo>
                    <a:lnTo>
                      <a:pt x="10" y="26"/>
                    </a:lnTo>
                    <a:lnTo>
                      <a:pt x="6" y="32"/>
                    </a:lnTo>
                    <a:lnTo>
                      <a:pt x="9" y="32"/>
                    </a:lnTo>
                    <a:lnTo>
                      <a:pt x="11" y="30"/>
                    </a:lnTo>
                    <a:lnTo>
                      <a:pt x="12" y="29"/>
                    </a:lnTo>
                    <a:lnTo>
                      <a:pt x="11" y="27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61" name="Freeform 749"/>
              <p:cNvSpPr>
                <a:spLocks/>
              </p:cNvSpPr>
              <p:nvPr/>
            </p:nvSpPr>
            <p:spPr bwMode="auto">
              <a:xfrm>
                <a:off x="3257" y="2798"/>
                <a:ext cx="52" cy="109"/>
              </a:xfrm>
              <a:custGeom>
                <a:avLst/>
                <a:gdLst>
                  <a:gd name="T0" fmla="*/ 19 w 52"/>
                  <a:gd name="T1" fmla="*/ 0 h 109"/>
                  <a:gd name="T2" fmla="*/ 24 w 52"/>
                  <a:gd name="T3" fmla="*/ 6 h 109"/>
                  <a:gd name="T4" fmla="*/ 26 w 52"/>
                  <a:gd name="T5" fmla="*/ 12 h 109"/>
                  <a:gd name="T6" fmla="*/ 26 w 52"/>
                  <a:gd name="T7" fmla="*/ 19 h 109"/>
                  <a:gd name="T8" fmla="*/ 22 w 52"/>
                  <a:gd name="T9" fmla="*/ 23 h 109"/>
                  <a:gd name="T10" fmla="*/ 14 w 52"/>
                  <a:gd name="T11" fmla="*/ 27 h 109"/>
                  <a:gd name="T12" fmla="*/ 5 w 52"/>
                  <a:gd name="T13" fmla="*/ 32 h 109"/>
                  <a:gd name="T14" fmla="*/ 0 w 52"/>
                  <a:gd name="T15" fmla="*/ 38 h 109"/>
                  <a:gd name="T16" fmla="*/ 3 w 52"/>
                  <a:gd name="T17" fmla="*/ 43 h 109"/>
                  <a:gd name="T18" fmla="*/ 11 w 52"/>
                  <a:gd name="T19" fmla="*/ 49 h 109"/>
                  <a:gd name="T20" fmla="*/ 21 w 52"/>
                  <a:gd name="T21" fmla="*/ 59 h 109"/>
                  <a:gd name="T22" fmla="*/ 26 w 52"/>
                  <a:gd name="T23" fmla="*/ 69 h 109"/>
                  <a:gd name="T24" fmla="*/ 27 w 52"/>
                  <a:gd name="T25" fmla="*/ 75 h 109"/>
                  <a:gd name="T26" fmla="*/ 22 w 52"/>
                  <a:gd name="T27" fmla="*/ 82 h 109"/>
                  <a:gd name="T28" fmla="*/ 16 w 52"/>
                  <a:gd name="T29" fmla="*/ 90 h 109"/>
                  <a:gd name="T30" fmla="*/ 13 w 52"/>
                  <a:gd name="T31" fmla="*/ 100 h 109"/>
                  <a:gd name="T32" fmla="*/ 13 w 52"/>
                  <a:gd name="T33" fmla="*/ 106 h 109"/>
                  <a:gd name="T34" fmla="*/ 16 w 52"/>
                  <a:gd name="T35" fmla="*/ 109 h 109"/>
                  <a:gd name="T36" fmla="*/ 20 w 52"/>
                  <a:gd name="T37" fmla="*/ 109 h 109"/>
                  <a:gd name="T38" fmla="*/ 22 w 52"/>
                  <a:gd name="T39" fmla="*/ 109 h 109"/>
                  <a:gd name="T40" fmla="*/ 24 w 52"/>
                  <a:gd name="T41" fmla="*/ 109 h 109"/>
                  <a:gd name="T42" fmla="*/ 36 w 52"/>
                  <a:gd name="T43" fmla="*/ 94 h 109"/>
                  <a:gd name="T44" fmla="*/ 37 w 52"/>
                  <a:gd name="T45" fmla="*/ 95 h 109"/>
                  <a:gd name="T46" fmla="*/ 42 w 52"/>
                  <a:gd name="T47" fmla="*/ 99 h 109"/>
                  <a:gd name="T48" fmla="*/ 45 w 52"/>
                  <a:gd name="T49" fmla="*/ 101 h 109"/>
                  <a:gd name="T50" fmla="*/ 50 w 52"/>
                  <a:gd name="T51" fmla="*/ 100 h 109"/>
                  <a:gd name="T52" fmla="*/ 52 w 52"/>
                  <a:gd name="T53" fmla="*/ 94 h 109"/>
                  <a:gd name="T54" fmla="*/ 52 w 52"/>
                  <a:gd name="T55" fmla="*/ 88 h 109"/>
                  <a:gd name="T56" fmla="*/ 48 w 52"/>
                  <a:gd name="T57" fmla="*/ 81 h 109"/>
                  <a:gd name="T58" fmla="*/ 44 w 52"/>
                  <a:gd name="T59" fmla="*/ 76 h 109"/>
                  <a:gd name="T60" fmla="*/ 41 w 52"/>
                  <a:gd name="T61" fmla="*/ 71 h 109"/>
                  <a:gd name="T62" fmla="*/ 38 w 52"/>
                  <a:gd name="T63" fmla="*/ 65 h 109"/>
                  <a:gd name="T64" fmla="*/ 36 w 52"/>
                  <a:gd name="T65" fmla="*/ 59 h 109"/>
                  <a:gd name="T66" fmla="*/ 31 w 52"/>
                  <a:gd name="T67" fmla="*/ 54 h 109"/>
                  <a:gd name="T68" fmla="*/ 24 w 52"/>
                  <a:gd name="T69" fmla="*/ 50 h 109"/>
                  <a:gd name="T70" fmla="*/ 15 w 52"/>
                  <a:gd name="T71" fmla="*/ 48 h 109"/>
                  <a:gd name="T72" fmla="*/ 9 w 52"/>
                  <a:gd name="T73" fmla="*/ 44 h 109"/>
                  <a:gd name="T74" fmla="*/ 10 w 52"/>
                  <a:gd name="T75" fmla="*/ 40 h 109"/>
                  <a:gd name="T76" fmla="*/ 15 w 52"/>
                  <a:gd name="T77" fmla="*/ 36 h 109"/>
                  <a:gd name="T78" fmla="*/ 20 w 52"/>
                  <a:gd name="T79" fmla="*/ 31 h 109"/>
                  <a:gd name="T80" fmla="*/ 24 w 52"/>
                  <a:gd name="T81" fmla="*/ 26 h 109"/>
                  <a:gd name="T82" fmla="*/ 28 w 52"/>
                  <a:gd name="T83" fmla="*/ 21 h 109"/>
                  <a:gd name="T84" fmla="*/ 31 w 52"/>
                  <a:gd name="T85" fmla="*/ 15 h 109"/>
                  <a:gd name="T86" fmla="*/ 30 w 52"/>
                  <a:gd name="T87" fmla="*/ 9 h 109"/>
                  <a:gd name="T88" fmla="*/ 25 w 52"/>
                  <a:gd name="T89" fmla="*/ 3 h 109"/>
                  <a:gd name="T90" fmla="*/ 19 w 52"/>
                  <a:gd name="T91" fmla="*/ 0 h 10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52"/>
                  <a:gd name="T139" fmla="*/ 0 h 109"/>
                  <a:gd name="T140" fmla="*/ 52 w 52"/>
                  <a:gd name="T141" fmla="*/ 109 h 10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52" h="109">
                    <a:moveTo>
                      <a:pt x="19" y="0"/>
                    </a:moveTo>
                    <a:lnTo>
                      <a:pt x="24" y="6"/>
                    </a:lnTo>
                    <a:lnTo>
                      <a:pt x="26" y="12"/>
                    </a:lnTo>
                    <a:lnTo>
                      <a:pt x="26" y="19"/>
                    </a:lnTo>
                    <a:lnTo>
                      <a:pt x="22" y="23"/>
                    </a:lnTo>
                    <a:lnTo>
                      <a:pt x="14" y="27"/>
                    </a:lnTo>
                    <a:lnTo>
                      <a:pt x="5" y="32"/>
                    </a:lnTo>
                    <a:lnTo>
                      <a:pt x="0" y="38"/>
                    </a:lnTo>
                    <a:lnTo>
                      <a:pt x="3" y="43"/>
                    </a:lnTo>
                    <a:lnTo>
                      <a:pt x="11" y="49"/>
                    </a:lnTo>
                    <a:lnTo>
                      <a:pt x="21" y="59"/>
                    </a:lnTo>
                    <a:lnTo>
                      <a:pt x="26" y="69"/>
                    </a:lnTo>
                    <a:lnTo>
                      <a:pt x="27" y="75"/>
                    </a:lnTo>
                    <a:lnTo>
                      <a:pt x="22" y="82"/>
                    </a:lnTo>
                    <a:lnTo>
                      <a:pt x="16" y="90"/>
                    </a:lnTo>
                    <a:lnTo>
                      <a:pt x="13" y="100"/>
                    </a:lnTo>
                    <a:lnTo>
                      <a:pt x="13" y="106"/>
                    </a:lnTo>
                    <a:lnTo>
                      <a:pt x="16" y="109"/>
                    </a:lnTo>
                    <a:lnTo>
                      <a:pt x="20" y="109"/>
                    </a:lnTo>
                    <a:lnTo>
                      <a:pt x="22" y="109"/>
                    </a:lnTo>
                    <a:lnTo>
                      <a:pt x="24" y="109"/>
                    </a:lnTo>
                    <a:lnTo>
                      <a:pt x="36" y="94"/>
                    </a:lnTo>
                    <a:lnTo>
                      <a:pt x="37" y="95"/>
                    </a:lnTo>
                    <a:lnTo>
                      <a:pt x="42" y="99"/>
                    </a:lnTo>
                    <a:lnTo>
                      <a:pt x="45" y="101"/>
                    </a:lnTo>
                    <a:lnTo>
                      <a:pt x="50" y="100"/>
                    </a:lnTo>
                    <a:lnTo>
                      <a:pt x="52" y="94"/>
                    </a:lnTo>
                    <a:lnTo>
                      <a:pt x="52" y="88"/>
                    </a:lnTo>
                    <a:lnTo>
                      <a:pt x="48" y="81"/>
                    </a:lnTo>
                    <a:lnTo>
                      <a:pt x="44" y="76"/>
                    </a:lnTo>
                    <a:lnTo>
                      <a:pt x="41" y="71"/>
                    </a:lnTo>
                    <a:lnTo>
                      <a:pt x="38" y="65"/>
                    </a:lnTo>
                    <a:lnTo>
                      <a:pt x="36" y="59"/>
                    </a:lnTo>
                    <a:lnTo>
                      <a:pt x="31" y="54"/>
                    </a:lnTo>
                    <a:lnTo>
                      <a:pt x="24" y="50"/>
                    </a:lnTo>
                    <a:lnTo>
                      <a:pt x="15" y="48"/>
                    </a:lnTo>
                    <a:lnTo>
                      <a:pt x="9" y="44"/>
                    </a:lnTo>
                    <a:lnTo>
                      <a:pt x="10" y="40"/>
                    </a:lnTo>
                    <a:lnTo>
                      <a:pt x="15" y="36"/>
                    </a:lnTo>
                    <a:lnTo>
                      <a:pt x="20" y="31"/>
                    </a:lnTo>
                    <a:lnTo>
                      <a:pt x="24" y="26"/>
                    </a:lnTo>
                    <a:lnTo>
                      <a:pt x="28" y="21"/>
                    </a:lnTo>
                    <a:lnTo>
                      <a:pt x="31" y="15"/>
                    </a:lnTo>
                    <a:lnTo>
                      <a:pt x="30" y="9"/>
                    </a:lnTo>
                    <a:lnTo>
                      <a:pt x="25" y="3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62" name="Freeform 750"/>
              <p:cNvSpPr>
                <a:spLocks/>
              </p:cNvSpPr>
              <p:nvPr/>
            </p:nvSpPr>
            <p:spPr bwMode="auto">
              <a:xfrm>
                <a:off x="3273" y="2796"/>
                <a:ext cx="14" cy="29"/>
              </a:xfrm>
              <a:custGeom>
                <a:avLst/>
                <a:gdLst>
                  <a:gd name="T0" fmla="*/ 6 w 14"/>
                  <a:gd name="T1" fmla="*/ 29 h 29"/>
                  <a:gd name="T2" fmla="*/ 8 w 14"/>
                  <a:gd name="T3" fmla="*/ 29 h 29"/>
                  <a:gd name="T4" fmla="*/ 14 w 14"/>
                  <a:gd name="T5" fmla="*/ 22 h 29"/>
                  <a:gd name="T6" fmla="*/ 14 w 14"/>
                  <a:gd name="T7" fmla="*/ 14 h 29"/>
                  <a:gd name="T8" fmla="*/ 11 w 14"/>
                  <a:gd name="T9" fmla="*/ 6 h 29"/>
                  <a:gd name="T10" fmla="*/ 5 w 14"/>
                  <a:gd name="T11" fmla="*/ 0 h 29"/>
                  <a:gd name="T12" fmla="*/ 0 w 14"/>
                  <a:gd name="T13" fmla="*/ 5 h 29"/>
                  <a:gd name="T14" fmla="*/ 4 w 14"/>
                  <a:gd name="T15" fmla="*/ 11 h 29"/>
                  <a:gd name="T16" fmla="*/ 6 w 14"/>
                  <a:gd name="T17" fmla="*/ 14 h 29"/>
                  <a:gd name="T18" fmla="*/ 6 w 14"/>
                  <a:gd name="T19" fmla="*/ 19 h 29"/>
                  <a:gd name="T20" fmla="*/ 5 w 14"/>
                  <a:gd name="T21" fmla="*/ 22 h 29"/>
                  <a:gd name="T22" fmla="*/ 6 w 14"/>
                  <a:gd name="T23" fmla="*/ 22 h 29"/>
                  <a:gd name="T24" fmla="*/ 6 w 14"/>
                  <a:gd name="T25" fmla="*/ 29 h 2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29"/>
                  <a:gd name="T41" fmla="*/ 14 w 14"/>
                  <a:gd name="T42" fmla="*/ 29 h 2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29">
                    <a:moveTo>
                      <a:pt x="6" y="29"/>
                    </a:moveTo>
                    <a:lnTo>
                      <a:pt x="8" y="29"/>
                    </a:lnTo>
                    <a:lnTo>
                      <a:pt x="14" y="22"/>
                    </a:lnTo>
                    <a:lnTo>
                      <a:pt x="14" y="14"/>
                    </a:lnTo>
                    <a:lnTo>
                      <a:pt x="11" y="6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4" y="11"/>
                    </a:lnTo>
                    <a:lnTo>
                      <a:pt x="6" y="14"/>
                    </a:lnTo>
                    <a:lnTo>
                      <a:pt x="6" y="19"/>
                    </a:lnTo>
                    <a:lnTo>
                      <a:pt x="5" y="22"/>
                    </a:lnTo>
                    <a:lnTo>
                      <a:pt x="6" y="22"/>
                    </a:lnTo>
                    <a:lnTo>
                      <a:pt x="6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63" name="Freeform 751"/>
              <p:cNvSpPr>
                <a:spLocks/>
              </p:cNvSpPr>
              <p:nvPr/>
            </p:nvSpPr>
            <p:spPr bwMode="auto">
              <a:xfrm>
                <a:off x="3254" y="2818"/>
                <a:ext cx="25" cy="27"/>
              </a:xfrm>
              <a:custGeom>
                <a:avLst/>
                <a:gdLst>
                  <a:gd name="T0" fmla="*/ 7 w 25"/>
                  <a:gd name="T1" fmla="*/ 19 h 27"/>
                  <a:gd name="T2" fmla="*/ 8 w 25"/>
                  <a:gd name="T3" fmla="*/ 19 h 27"/>
                  <a:gd name="T4" fmla="*/ 7 w 25"/>
                  <a:gd name="T5" fmla="*/ 18 h 27"/>
                  <a:gd name="T6" fmla="*/ 11 w 25"/>
                  <a:gd name="T7" fmla="*/ 16 h 27"/>
                  <a:gd name="T8" fmla="*/ 18 w 25"/>
                  <a:gd name="T9" fmla="*/ 11 h 27"/>
                  <a:gd name="T10" fmla="*/ 25 w 25"/>
                  <a:gd name="T11" fmla="*/ 7 h 27"/>
                  <a:gd name="T12" fmla="*/ 25 w 25"/>
                  <a:gd name="T13" fmla="*/ 0 h 27"/>
                  <a:gd name="T14" fmla="*/ 16 w 25"/>
                  <a:gd name="T15" fmla="*/ 3 h 27"/>
                  <a:gd name="T16" fmla="*/ 6 w 25"/>
                  <a:gd name="T17" fmla="*/ 8 h 27"/>
                  <a:gd name="T18" fmla="*/ 0 w 25"/>
                  <a:gd name="T19" fmla="*/ 18 h 27"/>
                  <a:gd name="T20" fmla="*/ 3 w 25"/>
                  <a:gd name="T21" fmla="*/ 27 h 27"/>
                  <a:gd name="T22" fmla="*/ 5 w 25"/>
                  <a:gd name="T23" fmla="*/ 27 h 27"/>
                  <a:gd name="T24" fmla="*/ 7 w 25"/>
                  <a:gd name="T25" fmla="*/ 19 h 2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5"/>
                  <a:gd name="T40" fmla="*/ 0 h 27"/>
                  <a:gd name="T41" fmla="*/ 25 w 25"/>
                  <a:gd name="T42" fmla="*/ 27 h 2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5" h="27">
                    <a:moveTo>
                      <a:pt x="7" y="19"/>
                    </a:moveTo>
                    <a:lnTo>
                      <a:pt x="8" y="19"/>
                    </a:lnTo>
                    <a:lnTo>
                      <a:pt x="7" y="18"/>
                    </a:lnTo>
                    <a:lnTo>
                      <a:pt x="11" y="16"/>
                    </a:lnTo>
                    <a:lnTo>
                      <a:pt x="18" y="11"/>
                    </a:lnTo>
                    <a:lnTo>
                      <a:pt x="25" y="7"/>
                    </a:lnTo>
                    <a:lnTo>
                      <a:pt x="25" y="0"/>
                    </a:lnTo>
                    <a:lnTo>
                      <a:pt x="16" y="3"/>
                    </a:lnTo>
                    <a:lnTo>
                      <a:pt x="6" y="8"/>
                    </a:lnTo>
                    <a:lnTo>
                      <a:pt x="0" y="18"/>
                    </a:lnTo>
                    <a:lnTo>
                      <a:pt x="3" y="27"/>
                    </a:lnTo>
                    <a:lnTo>
                      <a:pt x="5" y="27"/>
                    </a:lnTo>
                    <a:lnTo>
                      <a:pt x="7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64" name="Freeform 752"/>
              <p:cNvSpPr>
                <a:spLocks/>
              </p:cNvSpPr>
              <p:nvPr/>
            </p:nvSpPr>
            <p:spPr bwMode="auto">
              <a:xfrm>
                <a:off x="3259" y="2837"/>
                <a:ext cx="29" cy="38"/>
              </a:xfrm>
              <a:custGeom>
                <a:avLst/>
                <a:gdLst>
                  <a:gd name="T0" fmla="*/ 29 w 29"/>
                  <a:gd name="T1" fmla="*/ 38 h 38"/>
                  <a:gd name="T2" fmla="*/ 29 w 29"/>
                  <a:gd name="T3" fmla="*/ 38 h 38"/>
                  <a:gd name="T4" fmla="*/ 28 w 29"/>
                  <a:gd name="T5" fmla="*/ 28 h 38"/>
                  <a:gd name="T6" fmla="*/ 23 w 29"/>
                  <a:gd name="T7" fmla="*/ 17 h 38"/>
                  <a:gd name="T8" fmla="*/ 12 w 29"/>
                  <a:gd name="T9" fmla="*/ 6 h 38"/>
                  <a:gd name="T10" fmla="*/ 2 w 29"/>
                  <a:gd name="T11" fmla="*/ 0 h 38"/>
                  <a:gd name="T12" fmla="*/ 0 w 29"/>
                  <a:gd name="T13" fmla="*/ 8 h 38"/>
                  <a:gd name="T14" fmla="*/ 7 w 29"/>
                  <a:gd name="T15" fmla="*/ 14 h 38"/>
                  <a:gd name="T16" fmla="*/ 15 w 29"/>
                  <a:gd name="T17" fmla="*/ 22 h 38"/>
                  <a:gd name="T18" fmla="*/ 20 w 29"/>
                  <a:gd name="T19" fmla="*/ 31 h 38"/>
                  <a:gd name="T20" fmla="*/ 22 w 29"/>
                  <a:gd name="T21" fmla="*/ 33 h 38"/>
                  <a:gd name="T22" fmla="*/ 22 w 29"/>
                  <a:gd name="T23" fmla="*/ 33 h 38"/>
                  <a:gd name="T24" fmla="*/ 29 w 29"/>
                  <a:gd name="T25" fmla="*/ 38 h 3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"/>
                  <a:gd name="T40" fmla="*/ 0 h 38"/>
                  <a:gd name="T41" fmla="*/ 29 w 29"/>
                  <a:gd name="T42" fmla="*/ 38 h 3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" h="38">
                    <a:moveTo>
                      <a:pt x="29" y="38"/>
                    </a:moveTo>
                    <a:lnTo>
                      <a:pt x="29" y="38"/>
                    </a:lnTo>
                    <a:lnTo>
                      <a:pt x="28" y="28"/>
                    </a:lnTo>
                    <a:lnTo>
                      <a:pt x="23" y="17"/>
                    </a:lnTo>
                    <a:lnTo>
                      <a:pt x="12" y="6"/>
                    </a:lnTo>
                    <a:lnTo>
                      <a:pt x="2" y="0"/>
                    </a:lnTo>
                    <a:lnTo>
                      <a:pt x="0" y="8"/>
                    </a:lnTo>
                    <a:lnTo>
                      <a:pt x="7" y="14"/>
                    </a:lnTo>
                    <a:lnTo>
                      <a:pt x="15" y="22"/>
                    </a:lnTo>
                    <a:lnTo>
                      <a:pt x="20" y="31"/>
                    </a:lnTo>
                    <a:lnTo>
                      <a:pt x="22" y="33"/>
                    </a:lnTo>
                    <a:lnTo>
                      <a:pt x="29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65" name="Freeform 753"/>
              <p:cNvSpPr>
                <a:spLocks/>
              </p:cNvSpPr>
              <p:nvPr/>
            </p:nvSpPr>
            <p:spPr bwMode="auto">
              <a:xfrm>
                <a:off x="3266" y="2870"/>
                <a:ext cx="22" cy="37"/>
              </a:xfrm>
              <a:custGeom>
                <a:avLst/>
                <a:gdLst>
                  <a:gd name="T0" fmla="*/ 6 w 22"/>
                  <a:gd name="T1" fmla="*/ 32 h 37"/>
                  <a:gd name="T2" fmla="*/ 6 w 22"/>
                  <a:gd name="T3" fmla="*/ 32 h 37"/>
                  <a:gd name="T4" fmla="*/ 7 w 22"/>
                  <a:gd name="T5" fmla="*/ 28 h 37"/>
                  <a:gd name="T6" fmla="*/ 11 w 22"/>
                  <a:gd name="T7" fmla="*/ 20 h 37"/>
                  <a:gd name="T8" fmla="*/ 17 w 22"/>
                  <a:gd name="T9" fmla="*/ 12 h 37"/>
                  <a:gd name="T10" fmla="*/ 22 w 22"/>
                  <a:gd name="T11" fmla="*/ 5 h 37"/>
                  <a:gd name="T12" fmla="*/ 15 w 22"/>
                  <a:gd name="T13" fmla="*/ 0 h 37"/>
                  <a:gd name="T14" fmla="*/ 10 w 22"/>
                  <a:gd name="T15" fmla="*/ 8 h 37"/>
                  <a:gd name="T16" fmla="*/ 4 w 22"/>
                  <a:gd name="T17" fmla="*/ 17 h 37"/>
                  <a:gd name="T18" fmla="*/ 0 w 22"/>
                  <a:gd name="T19" fmla="*/ 28 h 37"/>
                  <a:gd name="T20" fmla="*/ 1 w 22"/>
                  <a:gd name="T21" fmla="*/ 37 h 37"/>
                  <a:gd name="T22" fmla="*/ 1 w 22"/>
                  <a:gd name="T23" fmla="*/ 37 h 37"/>
                  <a:gd name="T24" fmla="*/ 6 w 22"/>
                  <a:gd name="T25" fmla="*/ 32 h 3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2"/>
                  <a:gd name="T40" fmla="*/ 0 h 37"/>
                  <a:gd name="T41" fmla="*/ 22 w 22"/>
                  <a:gd name="T42" fmla="*/ 37 h 3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2" h="37">
                    <a:moveTo>
                      <a:pt x="6" y="32"/>
                    </a:moveTo>
                    <a:lnTo>
                      <a:pt x="6" y="32"/>
                    </a:lnTo>
                    <a:lnTo>
                      <a:pt x="7" y="28"/>
                    </a:lnTo>
                    <a:lnTo>
                      <a:pt x="11" y="20"/>
                    </a:lnTo>
                    <a:lnTo>
                      <a:pt x="17" y="12"/>
                    </a:lnTo>
                    <a:lnTo>
                      <a:pt x="22" y="5"/>
                    </a:lnTo>
                    <a:lnTo>
                      <a:pt x="15" y="0"/>
                    </a:lnTo>
                    <a:lnTo>
                      <a:pt x="10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1" y="37"/>
                    </a:lnTo>
                    <a:lnTo>
                      <a:pt x="6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66" name="Freeform 754"/>
              <p:cNvSpPr>
                <a:spLocks/>
              </p:cNvSpPr>
              <p:nvPr/>
            </p:nvSpPr>
            <p:spPr bwMode="auto">
              <a:xfrm>
                <a:off x="3267" y="2902"/>
                <a:ext cx="17" cy="10"/>
              </a:xfrm>
              <a:custGeom>
                <a:avLst/>
                <a:gdLst>
                  <a:gd name="T0" fmla="*/ 10 w 17"/>
                  <a:gd name="T1" fmla="*/ 2 h 10"/>
                  <a:gd name="T2" fmla="*/ 12 w 17"/>
                  <a:gd name="T3" fmla="*/ 1 h 10"/>
                  <a:gd name="T4" fmla="*/ 12 w 17"/>
                  <a:gd name="T5" fmla="*/ 0 h 10"/>
                  <a:gd name="T6" fmla="*/ 10 w 17"/>
                  <a:gd name="T7" fmla="*/ 0 h 10"/>
                  <a:gd name="T8" fmla="*/ 7 w 17"/>
                  <a:gd name="T9" fmla="*/ 1 h 10"/>
                  <a:gd name="T10" fmla="*/ 5 w 17"/>
                  <a:gd name="T11" fmla="*/ 0 h 10"/>
                  <a:gd name="T12" fmla="*/ 0 w 17"/>
                  <a:gd name="T13" fmla="*/ 5 h 10"/>
                  <a:gd name="T14" fmla="*/ 5 w 17"/>
                  <a:gd name="T15" fmla="*/ 8 h 10"/>
                  <a:gd name="T16" fmla="*/ 10 w 17"/>
                  <a:gd name="T17" fmla="*/ 10 h 10"/>
                  <a:gd name="T18" fmla="*/ 12 w 17"/>
                  <a:gd name="T19" fmla="*/ 10 h 10"/>
                  <a:gd name="T20" fmla="*/ 15 w 17"/>
                  <a:gd name="T21" fmla="*/ 8 h 10"/>
                  <a:gd name="T22" fmla="*/ 17 w 17"/>
                  <a:gd name="T23" fmla="*/ 7 h 10"/>
                  <a:gd name="T24" fmla="*/ 15 w 17"/>
                  <a:gd name="T25" fmla="*/ 8 h 10"/>
                  <a:gd name="T26" fmla="*/ 17 w 17"/>
                  <a:gd name="T27" fmla="*/ 6 h 10"/>
                  <a:gd name="T28" fmla="*/ 17 w 17"/>
                  <a:gd name="T29" fmla="*/ 4 h 10"/>
                  <a:gd name="T30" fmla="*/ 16 w 17"/>
                  <a:gd name="T31" fmla="*/ 1 h 10"/>
                  <a:gd name="T32" fmla="*/ 12 w 17"/>
                  <a:gd name="T33" fmla="*/ 1 h 10"/>
                  <a:gd name="T34" fmla="*/ 10 w 17"/>
                  <a:gd name="T35" fmla="*/ 2 h 1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10"/>
                  <a:gd name="T56" fmla="*/ 17 w 17"/>
                  <a:gd name="T57" fmla="*/ 10 h 1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10">
                    <a:moveTo>
                      <a:pt x="10" y="2"/>
                    </a:moveTo>
                    <a:lnTo>
                      <a:pt x="12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5" y="8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15" y="8"/>
                    </a:lnTo>
                    <a:lnTo>
                      <a:pt x="17" y="7"/>
                    </a:lnTo>
                    <a:lnTo>
                      <a:pt x="15" y="8"/>
                    </a:lnTo>
                    <a:lnTo>
                      <a:pt x="17" y="6"/>
                    </a:lnTo>
                    <a:lnTo>
                      <a:pt x="17" y="4"/>
                    </a:lnTo>
                    <a:lnTo>
                      <a:pt x="16" y="1"/>
                    </a:lnTo>
                    <a:lnTo>
                      <a:pt x="12" y="1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67" name="Freeform 755"/>
              <p:cNvSpPr>
                <a:spLocks/>
              </p:cNvSpPr>
              <p:nvPr/>
            </p:nvSpPr>
            <p:spPr bwMode="auto">
              <a:xfrm>
                <a:off x="3277" y="2887"/>
                <a:ext cx="19" cy="22"/>
              </a:xfrm>
              <a:custGeom>
                <a:avLst/>
                <a:gdLst>
                  <a:gd name="T0" fmla="*/ 19 w 19"/>
                  <a:gd name="T1" fmla="*/ 3 h 22"/>
                  <a:gd name="T2" fmla="*/ 12 w 19"/>
                  <a:gd name="T3" fmla="*/ 3 h 22"/>
                  <a:gd name="T4" fmla="*/ 0 w 19"/>
                  <a:gd name="T5" fmla="*/ 17 h 22"/>
                  <a:gd name="T6" fmla="*/ 7 w 19"/>
                  <a:gd name="T7" fmla="*/ 22 h 22"/>
                  <a:gd name="T8" fmla="*/ 19 w 19"/>
                  <a:gd name="T9" fmla="*/ 8 h 22"/>
                  <a:gd name="T10" fmla="*/ 12 w 19"/>
                  <a:gd name="T11" fmla="*/ 8 h 22"/>
                  <a:gd name="T12" fmla="*/ 19 w 19"/>
                  <a:gd name="T13" fmla="*/ 8 h 22"/>
                  <a:gd name="T14" fmla="*/ 19 w 19"/>
                  <a:gd name="T15" fmla="*/ 4 h 22"/>
                  <a:gd name="T16" fmla="*/ 18 w 19"/>
                  <a:gd name="T17" fmla="*/ 1 h 22"/>
                  <a:gd name="T18" fmla="*/ 15 w 19"/>
                  <a:gd name="T19" fmla="*/ 0 h 22"/>
                  <a:gd name="T20" fmla="*/ 12 w 19"/>
                  <a:gd name="T21" fmla="*/ 3 h 22"/>
                  <a:gd name="T22" fmla="*/ 19 w 19"/>
                  <a:gd name="T23" fmla="*/ 3 h 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"/>
                  <a:gd name="T37" fmla="*/ 0 h 22"/>
                  <a:gd name="T38" fmla="*/ 19 w 19"/>
                  <a:gd name="T39" fmla="*/ 22 h 2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" h="22">
                    <a:moveTo>
                      <a:pt x="19" y="3"/>
                    </a:moveTo>
                    <a:lnTo>
                      <a:pt x="12" y="3"/>
                    </a:lnTo>
                    <a:lnTo>
                      <a:pt x="0" y="17"/>
                    </a:lnTo>
                    <a:lnTo>
                      <a:pt x="7" y="22"/>
                    </a:lnTo>
                    <a:lnTo>
                      <a:pt x="19" y="8"/>
                    </a:lnTo>
                    <a:lnTo>
                      <a:pt x="12" y="8"/>
                    </a:lnTo>
                    <a:lnTo>
                      <a:pt x="19" y="8"/>
                    </a:lnTo>
                    <a:lnTo>
                      <a:pt x="19" y="4"/>
                    </a:lnTo>
                    <a:lnTo>
                      <a:pt x="18" y="1"/>
                    </a:lnTo>
                    <a:lnTo>
                      <a:pt x="15" y="0"/>
                    </a:lnTo>
                    <a:lnTo>
                      <a:pt x="12" y="3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68" name="Freeform 756"/>
              <p:cNvSpPr>
                <a:spLocks/>
              </p:cNvSpPr>
              <p:nvPr/>
            </p:nvSpPr>
            <p:spPr bwMode="auto">
              <a:xfrm>
                <a:off x="3289" y="2890"/>
                <a:ext cx="22" cy="13"/>
              </a:xfrm>
              <a:custGeom>
                <a:avLst/>
                <a:gdLst>
                  <a:gd name="T0" fmla="*/ 15 w 22"/>
                  <a:gd name="T1" fmla="*/ 6 h 13"/>
                  <a:gd name="T2" fmla="*/ 15 w 22"/>
                  <a:gd name="T3" fmla="*/ 6 h 13"/>
                  <a:gd name="T4" fmla="*/ 13 w 22"/>
                  <a:gd name="T5" fmla="*/ 6 h 13"/>
                  <a:gd name="T6" fmla="*/ 12 w 22"/>
                  <a:gd name="T7" fmla="*/ 3 h 13"/>
                  <a:gd name="T8" fmla="*/ 7 w 22"/>
                  <a:gd name="T9" fmla="*/ 0 h 13"/>
                  <a:gd name="T10" fmla="*/ 7 w 22"/>
                  <a:gd name="T11" fmla="*/ 0 h 13"/>
                  <a:gd name="T12" fmla="*/ 0 w 22"/>
                  <a:gd name="T13" fmla="*/ 5 h 13"/>
                  <a:gd name="T14" fmla="*/ 3 w 22"/>
                  <a:gd name="T15" fmla="*/ 7 h 13"/>
                  <a:gd name="T16" fmla="*/ 7 w 22"/>
                  <a:gd name="T17" fmla="*/ 11 h 13"/>
                  <a:gd name="T18" fmla="*/ 13 w 22"/>
                  <a:gd name="T19" fmla="*/ 13 h 13"/>
                  <a:gd name="T20" fmla="*/ 22 w 22"/>
                  <a:gd name="T21" fmla="*/ 11 h 13"/>
                  <a:gd name="T22" fmla="*/ 22 w 22"/>
                  <a:gd name="T23" fmla="*/ 11 h 13"/>
                  <a:gd name="T24" fmla="*/ 15 w 22"/>
                  <a:gd name="T25" fmla="*/ 6 h 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2"/>
                  <a:gd name="T40" fmla="*/ 0 h 13"/>
                  <a:gd name="T41" fmla="*/ 22 w 22"/>
                  <a:gd name="T42" fmla="*/ 13 h 1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2" h="13">
                    <a:moveTo>
                      <a:pt x="15" y="6"/>
                    </a:moveTo>
                    <a:lnTo>
                      <a:pt x="15" y="6"/>
                    </a:lnTo>
                    <a:lnTo>
                      <a:pt x="13" y="6"/>
                    </a:lnTo>
                    <a:lnTo>
                      <a:pt x="12" y="3"/>
                    </a:lnTo>
                    <a:lnTo>
                      <a:pt x="7" y="0"/>
                    </a:lnTo>
                    <a:lnTo>
                      <a:pt x="0" y="5"/>
                    </a:lnTo>
                    <a:lnTo>
                      <a:pt x="3" y="7"/>
                    </a:lnTo>
                    <a:lnTo>
                      <a:pt x="7" y="11"/>
                    </a:lnTo>
                    <a:lnTo>
                      <a:pt x="13" y="13"/>
                    </a:lnTo>
                    <a:lnTo>
                      <a:pt x="22" y="11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69" name="Freeform 757"/>
              <p:cNvSpPr>
                <a:spLocks/>
              </p:cNvSpPr>
              <p:nvPr/>
            </p:nvSpPr>
            <p:spPr bwMode="auto">
              <a:xfrm>
                <a:off x="3299" y="2870"/>
                <a:ext cx="13" cy="31"/>
              </a:xfrm>
              <a:custGeom>
                <a:avLst/>
                <a:gdLst>
                  <a:gd name="T0" fmla="*/ 0 w 13"/>
                  <a:gd name="T1" fmla="*/ 8 h 31"/>
                  <a:gd name="T2" fmla="*/ 0 w 13"/>
                  <a:gd name="T3" fmla="*/ 8 h 31"/>
                  <a:gd name="T4" fmla="*/ 2 w 13"/>
                  <a:gd name="T5" fmla="*/ 11 h 31"/>
                  <a:gd name="T6" fmla="*/ 6 w 13"/>
                  <a:gd name="T7" fmla="*/ 17 h 31"/>
                  <a:gd name="T8" fmla="*/ 6 w 13"/>
                  <a:gd name="T9" fmla="*/ 22 h 31"/>
                  <a:gd name="T10" fmla="*/ 5 w 13"/>
                  <a:gd name="T11" fmla="*/ 26 h 31"/>
                  <a:gd name="T12" fmla="*/ 12 w 13"/>
                  <a:gd name="T13" fmla="*/ 31 h 31"/>
                  <a:gd name="T14" fmla="*/ 13 w 13"/>
                  <a:gd name="T15" fmla="*/ 22 h 31"/>
                  <a:gd name="T16" fmla="*/ 13 w 13"/>
                  <a:gd name="T17" fmla="*/ 15 h 31"/>
                  <a:gd name="T18" fmla="*/ 10 w 13"/>
                  <a:gd name="T19" fmla="*/ 6 h 31"/>
                  <a:gd name="T20" fmla="*/ 5 w 13"/>
                  <a:gd name="T21" fmla="*/ 0 h 31"/>
                  <a:gd name="T22" fmla="*/ 5 w 13"/>
                  <a:gd name="T23" fmla="*/ 0 h 31"/>
                  <a:gd name="T24" fmla="*/ 0 w 13"/>
                  <a:gd name="T25" fmla="*/ 8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31"/>
                  <a:gd name="T41" fmla="*/ 13 w 13"/>
                  <a:gd name="T42" fmla="*/ 31 h 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31">
                    <a:moveTo>
                      <a:pt x="0" y="8"/>
                    </a:moveTo>
                    <a:lnTo>
                      <a:pt x="0" y="8"/>
                    </a:lnTo>
                    <a:lnTo>
                      <a:pt x="2" y="11"/>
                    </a:lnTo>
                    <a:lnTo>
                      <a:pt x="6" y="17"/>
                    </a:lnTo>
                    <a:lnTo>
                      <a:pt x="6" y="22"/>
                    </a:lnTo>
                    <a:lnTo>
                      <a:pt x="5" y="26"/>
                    </a:lnTo>
                    <a:lnTo>
                      <a:pt x="12" y="31"/>
                    </a:lnTo>
                    <a:lnTo>
                      <a:pt x="13" y="22"/>
                    </a:lnTo>
                    <a:lnTo>
                      <a:pt x="13" y="15"/>
                    </a:lnTo>
                    <a:lnTo>
                      <a:pt x="10" y="6"/>
                    </a:lnTo>
                    <a:lnTo>
                      <a:pt x="5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70" name="Freeform 758"/>
              <p:cNvSpPr>
                <a:spLocks/>
              </p:cNvSpPr>
              <p:nvPr/>
            </p:nvSpPr>
            <p:spPr bwMode="auto">
              <a:xfrm>
                <a:off x="3285" y="2848"/>
                <a:ext cx="19" cy="30"/>
              </a:xfrm>
              <a:custGeom>
                <a:avLst/>
                <a:gdLst>
                  <a:gd name="T0" fmla="*/ 0 w 19"/>
                  <a:gd name="T1" fmla="*/ 8 h 30"/>
                  <a:gd name="T2" fmla="*/ 2 w 19"/>
                  <a:gd name="T3" fmla="*/ 8 h 30"/>
                  <a:gd name="T4" fmla="*/ 4 w 19"/>
                  <a:gd name="T5" fmla="*/ 11 h 30"/>
                  <a:gd name="T6" fmla="*/ 7 w 19"/>
                  <a:gd name="T7" fmla="*/ 16 h 30"/>
                  <a:gd name="T8" fmla="*/ 9 w 19"/>
                  <a:gd name="T9" fmla="*/ 22 h 30"/>
                  <a:gd name="T10" fmla="*/ 14 w 19"/>
                  <a:gd name="T11" fmla="*/ 30 h 30"/>
                  <a:gd name="T12" fmla="*/ 19 w 19"/>
                  <a:gd name="T13" fmla="*/ 22 h 30"/>
                  <a:gd name="T14" fmla="*/ 16 w 19"/>
                  <a:gd name="T15" fmla="*/ 20 h 30"/>
                  <a:gd name="T16" fmla="*/ 14 w 19"/>
                  <a:gd name="T17" fmla="*/ 14 h 30"/>
                  <a:gd name="T18" fmla="*/ 11 w 19"/>
                  <a:gd name="T19" fmla="*/ 6 h 30"/>
                  <a:gd name="T20" fmla="*/ 4 w 19"/>
                  <a:gd name="T21" fmla="*/ 0 h 30"/>
                  <a:gd name="T22" fmla="*/ 5 w 19"/>
                  <a:gd name="T23" fmla="*/ 0 h 30"/>
                  <a:gd name="T24" fmla="*/ 0 w 19"/>
                  <a:gd name="T25" fmla="*/ 8 h 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30"/>
                  <a:gd name="T41" fmla="*/ 19 w 19"/>
                  <a:gd name="T42" fmla="*/ 30 h 3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30">
                    <a:moveTo>
                      <a:pt x="0" y="8"/>
                    </a:moveTo>
                    <a:lnTo>
                      <a:pt x="2" y="8"/>
                    </a:lnTo>
                    <a:lnTo>
                      <a:pt x="4" y="11"/>
                    </a:lnTo>
                    <a:lnTo>
                      <a:pt x="7" y="16"/>
                    </a:lnTo>
                    <a:lnTo>
                      <a:pt x="9" y="22"/>
                    </a:lnTo>
                    <a:lnTo>
                      <a:pt x="14" y="30"/>
                    </a:lnTo>
                    <a:lnTo>
                      <a:pt x="19" y="22"/>
                    </a:lnTo>
                    <a:lnTo>
                      <a:pt x="16" y="20"/>
                    </a:lnTo>
                    <a:lnTo>
                      <a:pt x="14" y="14"/>
                    </a:lnTo>
                    <a:lnTo>
                      <a:pt x="11" y="6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71" name="Freeform 759"/>
              <p:cNvSpPr>
                <a:spLocks/>
              </p:cNvSpPr>
              <p:nvPr/>
            </p:nvSpPr>
            <p:spPr bwMode="auto">
              <a:xfrm>
                <a:off x="3262" y="2835"/>
                <a:ext cx="28" cy="21"/>
              </a:xfrm>
              <a:custGeom>
                <a:avLst/>
                <a:gdLst>
                  <a:gd name="T0" fmla="*/ 3 w 28"/>
                  <a:gd name="T1" fmla="*/ 0 h 21"/>
                  <a:gd name="T2" fmla="*/ 3 w 28"/>
                  <a:gd name="T3" fmla="*/ 0 h 21"/>
                  <a:gd name="T4" fmla="*/ 0 w 28"/>
                  <a:gd name="T5" fmla="*/ 10 h 21"/>
                  <a:gd name="T6" fmla="*/ 9 w 28"/>
                  <a:gd name="T7" fmla="*/ 14 h 21"/>
                  <a:gd name="T8" fmla="*/ 17 w 28"/>
                  <a:gd name="T9" fmla="*/ 17 h 21"/>
                  <a:gd name="T10" fmla="*/ 23 w 28"/>
                  <a:gd name="T11" fmla="*/ 21 h 21"/>
                  <a:gd name="T12" fmla="*/ 28 w 28"/>
                  <a:gd name="T13" fmla="*/ 13 h 21"/>
                  <a:gd name="T14" fmla="*/ 20 w 28"/>
                  <a:gd name="T15" fmla="*/ 10 h 21"/>
                  <a:gd name="T16" fmla="*/ 11 w 28"/>
                  <a:gd name="T17" fmla="*/ 7 h 21"/>
                  <a:gd name="T18" fmla="*/ 8 w 28"/>
                  <a:gd name="T19" fmla="*/ 5 h 21"/>
                  <a:gd name="T20" fmla="*/ 8 w 28"/>
                  <a:gd name="T21" fmla="*/ 7 h 21"/>
                  <a:gd name="T22" fmla="*/ 8 w 28"/>
                  <a:gd name="T23" fmla="*/ 7 h 21"/>
                  <a:gd name="T24" fmla="*/ 3 w 28"/>
                  <a:gd name="T25" fmla="*/ 0 h 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8"/>
                  <a:gd name="T40" fmla="*/ 0 h 21"/>
                  <a:gd name="T41" fmla="*/ 28 w 28"/>
                  <a:gd name="T42" fmla="*/ 21 h 2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8" h="21">
                    <a:moveTo>
                      <a:pt x="3" y="0"/>
                    </a:moveTo>
                    <a:lnTo>
                      <a:pt x="3" y="0"/>
                    </a:lnTo>
                    <a:lnTo>
                      <a:pt x="0" y="10"/>
                    </a:lnTo>
                    <a:lnTo>
                      <a:pt x="9" y="14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28" y="13"/>
                    </a:lnTo>
                    <a:lnTo>
                      <a:pt x="20" y="10"/>
                    </a:lnTo>
                    <a:lnTo>
                      <a:pt x="11" y="7"/>
                    </a:lnTo>
                    <a:lnTo>
                      <a:pt x="8" y="5"/>
                    </a:lnTo>
                    <a:lnTo>
                      <a:pt x="8" y="7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72" name="Freeform 760"/>
              <p:cNvSpPr>
                <a:spLocks/>
              </p:cNvSpPr>
              <p:nvPr/>
            </p:nvSpPr>
            <p:spPr bwMode="auto">
              <a:xfrm>
                <a:off x="3265" y="2817"/>
                <a:ext cx="23" cy="25"/>
              </a:xfrm>
              <a:custGeom>
                <a:avLst/>
                <a:gdLst>
                  <a:gd name="T0" fmla="*/ 18 w 23"/>
                  <a:gd name="T1" fmla="*/ 0 h 25"/>
                  <a:gd name="T2" fmla="*/ 18 w 23"/>
                  <a:gd name="T3" fmla="*/ 0 h 25"/>
                  <a:gd name="T4" fmla="*/ 12 w 23"/>
                  <a:gd name="T5" fmla="*/ 4 h 25"/>
                  <a:gd name="T6" fmla="*/ 8 w 23"/>
                  <a:gd name="T7" fmla="*/ 9 h 25"/>
                  <a:gd name="T8" fmla="*/ 5 w 23"/>
                  <a:gd name="T9" fmla="*/ 14 h 25"/>
                  <a:gd name="T10" fmla="*/ 0 w 23"/>
                  <a:gd name="T11" fmla="*/ 18 h 25"/>
                  <a:gd name="T12" fmla="*/ 5 w 23"/>
                  <a:gd name="T13" fmla="*/ 25 h 25"/>
                  <a:gd name="T14" fmla="*/ 9 w 23"/>
                  <a:gd name="T15" fmla="*/ 19 h 25"/>
                  <a:gd name="T16" fmla="*/ 16 w 23"/>
                  <a:gd name="T17" fmla="*/ 14 h 25"/>
                  <a:gd name="T18" fmla="*/ 19 w 23"/>
                  <a:gd name="T19" fmla="*/ 9 h 25"/>
                  <a:gd name="T20" fmla="*/ 23 w 23"/>
                  <a:gd name="T21" fmla="*/ 4 h 25"/>
                  <a:gd name="T22" fmla="*/ 23 w 23"/>
                  <a:gd name="T23" fmla="*/ 4 h 25"/>
                  <a:gd name="T24" fmla="*/ 18 w 23"/>
                  <a:gd name="T25" fmla="*/ 0 h 2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3"/>
                  <a:gd name="T40" fmla="*/ 0 h 25"/>
                  <a:gd name="T41" fmla="*/ 23 w 23"/>
                  <a:gd name="T42" fmla="*/ 25 h 2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3" h="25">
                    <a:moveTo>
                      <a:pt x="18" y="0"/>
                    </a:moveTo>
                    <a:lnTo>
                      <a:pt x="18" y="0"/>
                    </a:lnTo>
                    <a:lnTo>
                      <a:pt x="12" y="4"/>
                    </a:lnTo>
                    <a:lnTo>
                      <a:pt x="8" y="9"/>
                    </a:lnTo>
                    <a:lnTo>
                      <a:pt x="5" y="14"/>
                    </a:lnTo>
                    <a:lnTo>
                      <a:pt x="0" y="18"/>
                    </a:lnTo>
                    <a:lnTo>
                      <a:pt x="5" y="25"/>
                    </a:lnTo>
                    <a:lnTo>
                      <a:pt x="9" y="19"/>
                    </a:lnTo>
                    <a:lnTo>
                      <a:pt x="16" y="14"/>
                    </a:lnTo>
                    <a:lnTo>
                      <a:pt x="19" y="9"/>
                    </a:lnTo>
                    <a:lnTo>
                      <a:pt x="23" y="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73" name="Freeform 761"/>
              <p:cNvSpPr>
                <a:spLocks/>
              </p:cNvSpPr>
              <p:nvPr/>
            </p:nvSpPr>
            <p:spPr bwMode="auto">
              <a:xfrm>
                <a:off x="3272" y="2795"/>
                <a:ext cx="20" cy="26"/>
              </a:xfrm>
              <a:custGeom>
                <a:avLst/>
                <a:gdLst>
                  <a:gd name="T0" fmla="*/ 6 w 20"/>
                  <a:gd name="T1" fmla="*/ 1 h 26"/>
                  <a:gd name="T2" fmla="*/ 4 w 20"/>
                  <a:gd name="T3" fmla="*/ 7 h 26"/>
                  <a:gd name="T4" fmla="*/ 7 w 20"/>
                  <a:gd name="T5" fmla="*/ 9 h 26"/>
                  <a:gd name="T6" fmla="*/ 11 w 20"/>
                  <a:gd name="T7" fmla="*/ 13 h 26"/>
                  <a:gd name="T8" fmla="*/ 12 w 20"/>
                  <a:gd name="T9" fmla="*/ 18 h 26"/>
                  <a:gd name="T10" fmla="*/ 11 w 20"/>
                  <a:gd name="T11" fmla="*/ 22 h 26"/>
                  <a:gd name="T12" fmla="*/ 16 w 20"/>
                  <a:gd name="T13" fmla="*/ 26 h 26"/>
                  <a:gd name="T14" fmla="*/ 20 w 20"/>
                  <a:gd name="T15" fmla="*/ 18 h 26"/>
                  <a:gd name="T16" fmla="*/ 18 w 20"/>
                  <a:gd name="T17" fmla="*/ 11 h 26"/>
                  <a:gd name="T18" fmla="*/ 12 w 20"/>
                  <a:gd name="T19" fmla="*/ 2 h 26"/>
                  <a:gd name="T20" fmla="*/ 4 w 20"/>
                  <a:gd name="T21" fmla="*/ 0 h 26"/>
                  <a:gd name="T22" fmla="*/ 1 w 20"/>
                  <a:gd name="T23" fmla="*/ 6 h 26"/>
                  <a:gd name="T24" fmla="*/ 4 w 20"/>
                  <a:gd name="T25" fmla="*/ 0 h 26"/>
                  <a:gd name="T26" fmla="*/ 1 w 20"/>
                  <a:gd name="T27" fmla="*/ 1 h 26"/>
                  <a:gd name="T28" fmla="*/ 0 w 20"/>
                  <a:gd name="T29" fmla="*/ 3 h 26"/>
                  <a:gd name="T30" fmla="*/ 1 w 20"/>
                  <a:gd name="T31" fmla="*/ 6 h 26"/>
                  <a:gd name="T32" fmla="*/ 4 w 20"/>
                  <a:gd name="T33" fmla="*/ 7 h 26"/>
                  <a:gd name="T34" fmla="*/ 6 w 20"/>
                  <a:gd name="T35" fmla="*/ 1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0"/>
                  <a:gd name="T55" fmla="*/ 0 h 26"/>
                  <a:gd name="T56" fmla="*/ 20 w 20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0" h="26">
                    <a:moveTo>
                      <a:pt x="6" y="1"/>
                    </a:moveTo>
                    <a:lnTo>
                      <a:pt x="4" y="7"/>
                    </a:lnTo>
                    <a:lnTo>
                      <a:pt x="7" y="9"/>
                    </a:lnTo>
                    <a:lnTo>
                      <a:pt x="11" y="13"/>
                    </a:lnTo>
                    <a:lnTo>
                      <a:pt x="12" y="18"/>
                    </a:lnTo>
                    <a:lnTo>
                      <a:pt x="11" y="22"/>
                    </a:lnTo>
                    <a:lnTo>
                      <a:pt x="16" y="26"/>
                    </a:lnTo>
                    <a:lnTo>
                      <a:pt x="20" y="18"/>
                    </a:lnTo>
                    <a:lnTo>
                      <a:pt x="18" y="11"/>
                    </a:lnTo>
                    <a:lnTo>
                      <a:pt x="12" y="2"/>
                    </a:lnTo>
                    <a:lnTo>
                      <a:pt x="4" y="0"/>
                    </a:lnTo>
                    <a:lnTo>
                      <a:pt x="1" y="6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4" y="7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74" name="Freeform 762"/>
              <p:cNvSpPr>
                <a:spLocks/>
              </p:cNvSpPr>
              <p:nvPr/>
            </p:nvSpPr>
            <p:spPr bwMode="auto">
              <a:xfrm>
                <a:off x="3199" y="2810"/>
                <a:ext cx="53" cy="81"/>
              </a:xfrm>
              <a:custGeom>
                <a:avLst/>
                <a:gdLst>
                  <a:gd name="T0" fmla="*/ 53 w 53"/>
                  <a:gd name="T1" fmla="*/ 0 h 81"/>
                  <a:gd name="T2" fmla="*/ 46 w 53"/>
                  <a:gd name="T3" fmla="*/ 2 h 81"/>
                  <a:gd name="T4" fmla="*/ 39 w 53"/>
                  <a:gd name="T5" fmla="*/ 3 h 81"/>
                  <a:gd name="T6" fmla="*/ 30 w 53"/>
                  <a:gd name="T7" fmla="*/ 7 h 81"/>
                  <a:gd name="T8" fmla="*/ 23 w 53"/>
                  <a:gd name="T9" fmla="*/ 10 h 81"/>
                  <a:gd name="T10" fmla="*/ 17 w 53"/>
                  <a:gd name="T11" fmla="*/ 15 h 81"/>
                  <a:gd name="T12" fmla="*/ 13 w 53"/>
                  <a:gd name="T13" fmla="*/ 21 h 81"/>
                  <a:gd name="T14" fmla="*/ 12 w 53"/>
                  <a:gd name="T15" fmla="*/ 28 h 81"/>
                  <a:gd name="T16" fmla="*/ 13 w 53"/>
                  <a:gd name="T17" fmla="*/ 36 h 81"/>
                  <a:gd name="T18" fmla="*/ 18 w 53"/>
                  <a:gd name="T19" fmla="*/ 48 h 81"/>
                  <a:gd name="T20" fmla="*/ 18 w 53"/>
                  <a:gd name="T21" fmla="*/ 54 h 81"/>
                  <a:gd name="T22" fmla="*/ 14 w 53"/>
                  <a:gd name="T23" fmla="*/ 58 h 81"/>
                  <a:gd name="T24" fmla="*/ 7 w 53"/>
                  <a:gd name="T25" fmla="*/ 63 h 81"/>
                  <a:gd name="T26" fmla="*/ 1 w 53"/>
                  <a:gd name="T27" fmla="*/ 69 h 81"/>
                  <a:gd name="T28" fmla="*/ 0 w 53"/>
                  <a:gd name="T29" fmla="*/ 76 h 81"/>
                  <a:gd name="T30" fmla="*/ 2 w 53"/>
                  <a:gd name="T31" fmla="*/ 81 h 81"/>
                  <a:gd name="T32" fmla="*/ 11 w 53"/>
                  <a:gd name="T33" fmla="*/ 80 h 81"/>
                  <a:gd name="T34" fmla="*/ 16 w 53"/>
                  <a:gd name="T35" fmla="*/ 77 h 81"/>
                  <a:gd name="T36" fmla="*/ 22 w 53"/>
                  <a:gd name="T37" fmla="*/ 72 h 81"/>
                  <a:gd name="T38" fmla="*/ 28 w 53"/>
                  <a:gd name="T39" fmla="*/ 68 h 81"/>
                  <a:gd name="T40" fmla="*/ 33 w 53"/>
                  <a:gd name="T41" fmla="*/ 61 h 81"/>
                  <a:gd name="T42" fmla="*/ 38 w 53"/>
                  <a:gd name="T43" fmla="*/ 55 h 81"/>
                  <a:gd name="T44" fmla="*/ 41 w 53"/>
                  <a:gd name="T45" fmla="*/ 49 h 81"/>
                  <a:gd name="T46" fmla="*/ 41 w 53"/>
                  <a:gd name="T47" fmla="*/ 43 h 81"/>
                  <a:gd name="T48" fmla="*/ 40 w 53"/>
                  <a:gd name="T49" fmla="*/ 37 h 81"/>
                  <a:gd name="T50" fmla="*/ 36 w 53"/>
                  <a:gd name="T51" fmla="*/ 32 h 81"/>
                  <a:gd name="T52" fmla="*/ 32 w 53"/>
                  <a:gd name="T53" fmla="*/ 28 h 81"/>
                  <a:gd name="T54" fmla="*/ 28 w 53"/>
                  <a:gd name="T55" fmla="*/ 25 h 81"/>
                  <a:gd name="T56" fmla="*/ 27 w 53"/>
                  <a:gd name="T57" fmla="*/ 22 h 81"/>
                  <a:gd name="T58" fmla="*/ 27 w 53"/>
                  <a:gd name="T59" fmla="*/ 19 h 81"/>
                  <a:gd name="T60" fmla="*/ 32 w 53"/>
                  <a:gd name="T61" fmla="*/ 14 h 81"/>
                  <a:gd name="T62" fmla="*/ 40 w 53"/>
                  <a:gd name="T63" fmla="*/ 8 h 81"/>
                  <a:gd name="T64" fmla="*/ 53 w 53"/>
                  <a:gd name="T65" fmla="*/ 0 h 8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3"/>
                  <a:gd name="T100" fmla="*/ 0 h 81"/>
                  <a:gd name="T101" fmla="*/ 53 w 53"/>
                  <a:gd name="T102" fmla="*/ 81 h 8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3" h="81">
                    <a:moveTo>
                      <a:pt x="53" y="0"/>
                    </a:moveTo>
                    <a:lnTo>
                      <a:pt x="46" y="2"/>
                    </a:lnTo>
                    <a:lnTo>
                      <a:pt x="39" y="3"/>
                    </a:lnTo>
                    <a:lnTo>
                      <a:pt x="30" y="7"/>
                    </a:lnTo>
                    <a:lnTo>
                      <a:pt x="23" y="10"/>
                    </a:lnTo>
                    <a:lnTo>
                      <a:pt x="17" y="15"/>
                    </a:lnTo>
                    <a:lnTo>
                      <a:pt x="13" y="21"/>
                    </a:lnTo>
                    <a:lnTo>
                      <a:pt x="12" y="28"/>
                    </a:lnTo>
                    <a:lnTo>
                      <a:pt x="13" y="36"/>
                    </a:lnTo>
                    <a:lnTo>
                      <a:pt x="18" y="48"/>
                    </a:lnTo>
                    <a:lnTo>
                      <a:pt x="18" y="54"/>
                    </a:lnTo>
                    <a:lnTo>
                      <a:pt x="14" y="58"/>
                    </a:lnTo>
                    <a:lnTo>
                      <a:pt x="7" y="63"/>
                    </a:lnTo>
                    <a:lnTo>
                      <a:pt x="1" y="69"/>
                    </a:lnTo>
                    <a:lnTo>
                      <a:pt x="0" y="76"/>
                    </a:lnTo>
                    <a:lnTo>
                      <a:pt x="2" y="81"/>
                    </a:lnTo>
                    <a:lnTo>
                      <a:pt x="11" y="80"/>
                    </a:lnTo>
                    <a:lnTo>
                      <a:pt x="16" y="77"/>
                    </a:lnTo>
                    <a:lnTo>
                      <a:pt x="22" y="72"/>
                    </a:lnTo>
                    <a:lnTo>
                      <a:pt x="28" y="68"/>
                    </a:lnTo>
                    <a:lnTo>
                      <a:pt x="33" y="61"/>
                    </a:lnTo>
                    <a:lnTo>
                      <a:pt x="38" y="55"/>
                    </a:lnTo>
                    <a:lnTo>
                      <a:pt x="41" y="49"/>
                    </a:lnTo>
                    <a:lnTo>
                      <a:pt x="41" y="43"/>
                    </a:lnTo>
                    <a:lnTo>
                      <a:pt x="40" y="37"/>
                    </a:lnTo>
                    <a:lnTo>
                      <a:pt x="36" y="32"/>
                    </a:lnTo>
                    <a:lnTo>
                      <a:pt x="32" y="28"/>
                    </a:lnTo>
                    <a:lnTo>
                      <a:pt x="28" y="25"/>
                    </a:lnTo>
                    <a:lnTo>
                      <a:pt x="27" y="22"/>
                    </a:lnTo>
                    <a:lnTo>
                      <a:pt x="27" y="19"/>
                    </a:lnTo>
                    <a:lnTo>
                      <a:pt x="32" y="14"/>
                    </a:lnTo>
                    <a:lnTo>
                      <a:pt x="40" y="8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75" name="Freeform 763"/>
              <p:cNvSpPr>
                <a:spLocks/>
              </p:cNvSpPr>
              <p:nvPr/>
            </p:nvSpPr>
            <p:spPr bwMode="auto">
              <a:xfrm>
                <a:off x="3206" y="2806"/>
                <a:ext cx="46" cy="41"/>
              </a:xfrm>
              <a:custGeom>
                <a:avLst/>
                <a:gdLst>
                  <a:gd name="T0" fmla="*/ 10 w 46"/>
                  <a:gd name="T1" fmla="*/ 39 h 41"/>
                  <a:gd name="T2" fmla="*/ 10 w 46"/>
                  <a:gd name="T3" fmla="*/ 39 h 41"/>
                  <a:gd name="T4" fmla="*/ 10 w 46"/>
                  <a:gd name="T5" fmla="*/ 32 h 41"/>
                  <a:gd name="T6" fmla="*/ 10 w 46"/>
                  <a:gd name="T7" fmla="*/ 26 h 41"/>
                  <a:gd name="T8" fmla="*/ 12 w 46"/>
                  <a:gd name="T9" fmla="*/ 21 h 41"/>
                  <a:gd name="T10" fmla="*/ 18 w 46"/>
                  <a:gd name="T11" fmla="*/ 18 h 41"/>
                  <a:gd name="T12" fmla="*/ 25 w 46"/>
                  <a:gd name="T13" fmla="*/ 14 h 41"/>
                  <a:gd name="T14" fmla="*/ 33 w 46"/>
                  <a:gd name="T15" fmla="*/ 11 h 41"/>
                  <a:gd name="T16" fmla="*/ 39 w 46"/>
                  <a:gd name="T17" fmla="*/ 9 h 41"/>
                  <a:gd name="T18" fmla="*/ 46 w 46"/>
                  <a:gd name="T19" fmla="*/ 9 h 41"/>
                  <a:gd name="T20" fmla="*/ 46 w 46"/>
                  <a:gd name="T21" fmla="*/ 0 h 41"/>
                  <a:gd name="T22" fmla="*/ 39 w 46"/>
                  <a:gd name="T23" fmla="*/ 2 h 41"/>
                  <a:gd name="T24" fmla="*/ 31 w 46"/>
                  <a:gd name="T25" fmla="*/ 3 h 41"/>
                  <a:gd name="T26" fmla="*/ 22 w 46"/>
                  <a:gd name="T27" fmla="*/ 7 h 41"/>
                  <a:gd name="T28" fmla="*/ 14 w 46"/>
                  <a:gd name="T29" fmla="*/ 11 h 41"/>
                  <a:gd name="T30" fmla="*/ 7 w 46"/>
                  <a:gd name="T31" fmla="*/ 17 h 41"/>
                  <a:gd name="T32" fmla="*/ 3 w 46"/>
                  <a:gd name="T33" fmla="*/ 24 h 41"/>
                  <a:gd name="T34" fmla="*/ 0 w 46"/>
                  <a:gd name="T35" fmla="*/ 32 h 41"/>
                  <a:gd name="T36" fmla="*/ 3 w 46"/>
                  <a:gd name="T37" fmla="*/ 41 h 41"/>
                  <a:gd name="T38" fmla="*/ 3 w 46"/>
                  <a:gd name="T39" fmla="*/ 41 h 41"/>
                  <a:gd name="T40" fmla="*/ 10 w 46"/>
                  <a:gd name="T41" fmla="*/ 39 h 4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6"/>
                  <a:gd name="T64" fmla="*/ 0 h 41"/>
                  <a:gd name="T65" fmla="*/ 46 w 46"/>
                  <a:gd name="T66" fmla="*/ 41 h 4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6" h="41">
                    <a:moveTo>
                      <a:pt x="10" y="39"/>
                    </a:moveTo>
                    <a:lnTo>
                      <a:pt x="10" y="39"/>
                    </a:lnTo>
                    <a:lnTo>
                      <a:pt x="10" y="32"/>
                    </a:lnTo>
                    <a:lnTo>
                      <a:pt x="10" y="26"/>
                    </a:lnTo>
                    <a:lnTo>
                      <a:pt x="12" y="21"/>
                    </a:lnTo>
                    <a:lnTo>
                      <a:pt x="18" y="18"/>
                    </a:lnTo>
                    <a:lnTo>
                      <a:pt x="25" y="14"/>
                    </a:lnTo>
                    <a:lnTo>
                      <a:pt x="33" y="11"/>
                    </a:lnTo>
                    <a:lnTo>
                      <a:pt x="39" y="9"/>
                    </a:lnTo>
                    <a:lnTo>
                      <a:pt x="46" y="9"/>
                    </a:lnTo>
                    <a:lnTo>
                      <a:pt x="46" y="0"/>
                    </a:lnTo>
                    <a:lnTo>
                      <a:pt x="39" y="2"/>
                    </a:lnTo>
                    <a:lnTo>
                      <a:pt x="31" y="3"/>
                    </a:lnTo>
                    <a:lnTo>
                      <a:pt x="22" y="7"/>
                    </a:lnTo>
                    <a:lnTo>
                      <a:pt x="14" y="11"/>
                    </a:lnTo>
                    <a:lnTo>
                      <a:pt x="7" y="17"/>
                    </a:lnTo>
                    <a:lnTo>
                      <a:pt x="3" y="24"/>
                    </a:lnTo>
                    <a:lnTo>
                      <a:pt x="0" y="32"/>
                    </a:lnTo>
                    <a:lnTo>
                      <a:pt x="3" y="41"/>
                    </a:lnTo>
                    <a:lnTo>
                      <a:pt x="10" y="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76" name="Freeform 764"/>
              <p:cNvSpPr>
                <a:spLocks/>
              </p:cNvSpPr>
              <p:nvPr/>
            </p:nvSpPr>
            <p:spPr bwMode="auto">
              <a:xfrm>
                <a:off x="3204" y="2845"/>
                <a:ext cx="17" cy="31"/>
              </a:xfrm>
              <a:custGeom>
                <a:avLst/>
                <a:gdLst>
                  <a:gd name="T0" fmla="*/ 5 w 17"/>
                  <a:gd name="T1" fmla="*/ 31 h 31"/>
                  <a:gd name="T2" fmla="*/ 5 w 17"/>
                  <a:gd name="T3" fmla="*/ 31 h 31"/>
                  <a:gd name="T4" fmla="*/ 12 w 17"/>
                  <a:gd name="T5" fmla="*/ 26 h 31"/>
                  <a:gd name="T6" fmla="*/ 17 w 17"/>
                  <a:gd name="T7" fmla="*/ 20 h 31"/>
                  <a:gd name="T8" fmla="*/ 17 w 17"/>
                  <a:gd name="T9" fmla="*/ 12 h 31"/>
                  <a:gd name="T10" fmla="*/ 12 w 17"/>
                  <a:gd name="T11" fmla="*/ 0 h 31"/>
                  <a:gd name="T12" fmla="*/ 5 w 17"/>
                  <a:gd name="T13" fmla="*/ 2 h 31"/>
                  <a:gd name="T14" fmla="*/ 9 w 17"/>
                  <a:gd name="T15" fmla="*/ 14 h 31"/>
                  <a:gd name="T16" fmla="*/ 9 w 17"/>
                  <a:gd name="T17" fmla="*/ 18 h 31"/>
                  <a:gd name="T18" fmla="*/ 7 w 17"/>
                  <a:gd name="T19" fmla="*/ 19 h 31"/>
                  <a:gd name="T20" fmla="*/ 0 w 17"/>
                  <a:gd name="T21" fmla="*/ 24 h 31"/>
                  <a:gd name="T22" fmla="*/ 0 w 17"/>
                  <a:gd name="T23" fmla="*/ 24 h 31"/>
                  <a:gd name="T24" fmla="*/ 5 w 17"/>
                  <a:gd name="T25" fmla="*/ 31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"/>
                  <a:gd name="T40" fmla="*/ 0 h 31"/>
                  <a:gd name="T41" fmla="*/ 17 w 17"/>
                  <a:gd name="T42" fmla="*/ 31 h 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" h="31">
                    <a:moveTo>
                      <a:pt x="5" y="31"/>
                    </a:moveTo>
                    <a:lnTo>
                      <a:pt x="5" y="31"/>
                    </a:lnTo>
                    <a:lnTo>
                      <a:pt x="12" y="26"/>
                    </a:lnTo>
                    <a:lnTo>
                      <a:pt x="17" y="20"/>
                    </a:lnTo>
                    <a:lnTo>
                      <a:pt x="17" y="12"/>
                    </a:lnTo>
                    <a:lnTo>
                      <a:pt x="12" y="0"/>
                    </a:lnTo>
                    <a:lnTo>
                      <a:pt x="5" y="2"/>
                    </a:lnTo>
                    <a:lnTo>
                      <a:pt x="9" y="14"/>
                    </a:lnTo>
                    <a:lnTo>
                      <a:pt x="9" y="18"/>
                    </a:lnTo>
                    <a:lnTo>
                      <a:pt x="7" y="19"/>
                    </a:lnTo>
                    <a:lnTo>
                      <a:pt x="0" y="24"/>
                    </a:lnTo>
                    <a:lnTo>
                      <a:pt x="5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77" name="Freeform 765"/>
              <p:cNvSpPr>
                <a:spLocks/>
              </p:cNvSpPr>
              <p:nvPr/>
            </p:nvSpPr>
            <p:spPr bwMode="auto">
              <a:xfrm>
                <a:off x="3195" y="2869"/>
                <a:ext cx="16" cy="26"/>
              </a:xfrm>
              <a:custGeom>
                <a:avLst/>
                <a:gdLst>
                  <a:gd name="T0" fmla="*/ 14 w 16"/>
                  <a:gd name="T1" fmla="*/ 17 h 26"/>
                  <a:gd name="T2" fmla="*/ 14 w 16"/>
                  <a:gd name="T3" fmla="*/ 17 h 26"/>
                  <a:gd name="T4" fmla="*/ 7 w 16"/>
                  <a:gd name="T5" fmla="*/ 18 h 26"/>
                  <a:gd name="T6" fmla="*/ 7 w 16"/>
                  <a:gd name="T7" fmla="*/ 17 h 26"/>
                  <a:gd name="T8" fmla="*/ 9 w 16"/>
                  <a:gd name="T9" fmla="*/ 11 h 26"/>
                  <a:gd name="T10" fmla="*/ 14 w 16"/>
                  <a:gd name="T11" fmla="*/ 7 h 26"/>
                  <a:gd name="T12" fmla="*/ 9 w 16"/>
                  <a:gd name="T13" fmla="*/ 0 h 26"/>
                  <a:gd name="T14" fmla="*/ 1 w 16"/>
                  <a:gd name="T15" fmla="*/ 9 h 26"/>
                  <a:gd name="T16" fmla="*/ 0 w 16"/>
                  <a:gd name="T17" fmla="*/ 17 h 26"/>
                  <a:gd name="T18" fmla="*/ 5 w 16"/>
                  <a:gd name="T19" fmla="*/ 26 h 26"/>
                  <a:gd name="T20" fmla="*/ 16 w 16"/>
                  <a:gd name="T21" fmla="*/ 24 h 26"/>
                  <a:gd name="T22" fmla="*/ 16 w 16"/>
                  <a:gd name="T23" fmla="*/ 24 h 26"/>
                  <a:gd name="T24" fmla="*/ 14 w 16"/>
                  <a:gd name="T25" fmla="*/ 17 h 2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26"/>
                  <a:gd name="T41" fmla="*/ 16 w 16"/>
                  <a:gd name="T42" fmla="*/ 26 h 2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26">
                    <a:moveTo>
                      <a:pt x="14" y="17"/>
                    </a:moveTo>
                    <a:lnTo>
                      <a:pt x="14" y="17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9" y="11"/>
                    </a:lnTo>
                    <a:lnTo>
                      <a:pt x="14" y="7"/>
                    </a:lnTo>
                    <a:lnTo>
                      <a:pt x="9" y="0"/>
                    </a:lnTo>
                    <a:lnTo>
                      <a:pt x="1" y="9"/>
                    </a:lnTo>
                    <a:lnTo>
                      <a:pt x="0" y="17"/>
                    </a:lnTo>
                    <a:lnTo>
                      <a:pt x="5" y="26"/>
                    </a:lnTo>
                    <a:lnTo>
                      <a:pt x="16" y="24"/>
                    </a:lnTo>
                    <a:lnTo>
                      <a:pt x="14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78" name="Freeform 766"/>
              <p:cNvSpPr>
                <a:spLocks/>
              </p:cNvSpPr>
              <p:nvPr/>
            </p:nvSpPr>
            <p:spPr bwMode="auto">
              <a:xfrm>
                <a:off x="3209" y="2845"/>
                <a:ext cx="35" cy="48"/>
              </a:xfrm>
              <a:custGeom>
                <a:avLst/>
                <a:gdLst>
                  <a:gd name="T0" fmla="*/ 26 w 35"/>
                  <a:gd name="T1" fmla="*/ 4 h 48"/>
                  <a:gd name="T2" fmla="*/ 26 w 35"/>
                  <a:gd name="T3" fmla="*/ 4 h 48"/>
                  <a:gd name="T4" fmla="*/ 28 w 35"/>
                  <a:gd name="T5" fmla="*/ 8 h 48"/>
                  <a:gd name="T6" fmla="*/ 28 w 35"/>
                  <a:gd name="T7" fmla="*/ 13 h 48"/>
                  <a:gd name="T8" fmla="*/ 24 w 35"/>
                  <a:gd name="T9" fmla="*/ 18 h 48"/>
                  <a:gd name="T10" fmla="*/ 19 w 35"/>
                  <a:gd name="T11" fmla="*/ 24 h 48"/>
                  <a:gd name="T12" fmla="*/ 15 w 35"/>
                  <a:gd name="T13" fmla="*/ 30 h 48"/>
                  <a:gd name="T14" fmla="*/ 9 w 35"/>
                  <a:gd name="T15" fmla="*/ 34 h 48"/>
                  <a:gd name="T16" fmla="*/ 3 w 35"/>
                  <a:gd name="T17" fmla="*/ 39 h 48"/>
                  <a:gd name="T18" fmla="*/ 0 w 35"/>
                  <a:gd name="T19" fmla="*/ 41 h 48"/>
                  <a:gd name="T20" fmla="*/ 2 w 35"/>
                  <a:gd name="T21" fmla="*/ 48 h 48"/>
                  <a:gd name="T22" fmla="*/ 8 w 35"/>
                  <a:gd name="T23" fmla="*/ 46 h 48"/>
                  <a:gd name="T24" fmla="*/ 14 w 35"/>
                  <a:gd name="T25" fmla="*/ 41 h 48"/>
                  <a:gd name="T26" fmla="*/ 20 w 35"/>
                  <a:gd name="T27" fmla="*/ 35 h 48"/>
                  <a:gd name="T28" fmla="*/ 26 w 35"/>
                  <a:gd name="T29" fmla="*/ 29 h 48"/>
                  <a:gd name="T30" fmla="*/ 31 w 35"/>
                  <a:gd name="T31" fmla="*/ 23 h 48"/>
                  <a:gd name="T32" fmla="*/ 35 w 35"/>
                  <a:gd name="T33" fmla="*/ 15 h 48"/>
                  <a:gd name="T34" fmla="*/ 35 w 35"/>
                  <a:gd name="T35" fmla="*/ 8 h 48"/>
                  <a:gd name="T36" fmla="*/ 34 w 35"/>
                  <a:gd name="T37" fmla="*/ 0 h 48"/>
                  <a:gd name="T38" fmla="*/ 34 w 35"/>
                  <a:gd name="T39" fmla="*/ 0 h 48"/>
                  <a:gd name="T40" fmla="*/ 26 w 35"/>
                  <a:gd name="T41" fmla="*/ 4 h 4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5"/>
                  <a:gd name="T64" fmla="*/ 0 h 48"/>
                  <a:gd name="T65" fmla="*/ 35 w 35"/>
                  <a:gd name="T66" fmla="*/ 48 h 4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5" h="48">
                    <a:moveTo>
                      <a:pt x="26" y="4"/>
                    </a:moveTo>
                    <a:lnTo>
                      <a:pt x="26" y="4"/>
                    </a:lnTo>
                    <a:lnTo>
                      <a:pt x="28" y="8"/>
                    </a:lnTo>
                    <a:lnTo>
                      <a:pt x="28" y="13"/>
                    </a:lnTo>
                    <a:lnTo>
                      <a:pt x="24" y="18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9" y="34"/>
                    </a:lnTo>
                    <a:lnTo>
                      <a:pt x="3" y="39"/>
                    </a:lnTo>
                    <a:lnTo>
                      <a:pt x="0" y="41"/>
                    </a:lnTo>
                    <a:lnTo>
                      <a:pt x="2" y="48"/>
                    </a:lnTo>
                    <a:lnTo>
                      <a:pt x="8" y="46"/>
                    </a:lnTo>
                    <a:lnTo>
                      <a:pt x="14" y="41"/>
                    </a:lnTo>
                    <a:lnTo>
                      <a:pt x="20" y="35"/>
                    </a:lnTo>
                    <a:lnTo>
                      <a:pt x="26" y="29"/>
                    </a:lnTo>
                    <a:lnTo>
                      <a:pt x="31" y="23"/>
                    </a:lnTo>
                    <a:lnTo>
                      <a:pt x="35" y="15"/>
                    </a:lnTo>
                    <a:lnTo>
                      <a:pt x="35" y="8"/>
                    </a:lnTo>
                    <a:lnTo>
                      <a:pt x="34" y="0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79" name="Freeform 767"/>
              <p:cNvSpPr>
                <a:spLocks/>
              </p:cNvSpPr>
              <p:nvPr/>
            </p:nvSpPr>
            <p:spPr bwMode="auto">
              <a:xfrm>
                <a:off x="3222" y="2806"/>
                <a:ext cx="34" cy="43"/>
              </a:xfrm>
              <a:custGeom>
                <a:avLst/>
                <a:gdLst>
                  <a:gd name="T0" fmla="*/ 30 w 34"/>
                  <a:gd name="T1" fmla="*/ 9 h 43"/>
                  <a:gd name="T2" fmla="*/ 29 w 34"/>
                  <a:gd name="T3" fmla="*/ 1 h 43"/>
                  <a:gd name="T4" fmla="*/ 15 w 34"/>
                  <a:gd name="T5" fmla="*/ 8 h 43"/>
                  <a:gd name="T6" fmla="*/ 6 w 34"/>
                  <a:gd name="T7" fmla="*/ 14 h 43"/>
                  <a:gd name="T8" fmla="*/ 0 w 34"/>
                  <a:gd name="T9" fmla="*/ 21 h 43"/>
                  <a:gd name="T10" fmla="*/ 0 w 34"/>
                  <a:gd name="T11" fmla="*/ 26 h 43"/>
                  <a:gd name="T12" fmla="*/ 1 w 34"/>
                  <a:gd name="T13" fmla="*/ 31 h 43"/>
                  <a:gd name="T14" fmla="*/ 6 w 34"/>
                  <a:gd name="T15" fmla="*/ 36 h 43"/>
                  <a:gd name="T16" fmla="*/ 11 w 34"/>
                  <a:gd name="T17" fmla="*/ 39 h 43"/>
                  <a:gd name="T18" fmla="*/ 13 w 34"/>
                  <a:gd name="T19" fmla="*/ 43 h 43"/>
                  <a:gd name="T20" fmla="*/ 21 w 34"/>
                  <a:gd name="T21" fmla="*/ 39 h 43"/>
                  <a:gd name="T22" fmla="*/ 16 w 34"/>
                  <a:gd name="T23" fmla="*/ 34 h 43"/>
                  <a:gd name="T24" fmla="*/ 11 w 34"/>
                  <a:gd name="T25" fmla="*/ 29 h 43"/>
                  <a:gd name="T26" fmla="*/ 9 w 34"/>
                  <a:gd name="T27" fmla="*/ 26 h 43"/>
                  <a:gd name="T28" fmla="*/ 7 w 34"/>
                  <a:gd name="T29" fmla="*/ 26 h 43"/>
                  <a:gd name="T30" fmla="*/ 7 w 34"/>
                  <a:gd name="T31" fmla="*/ 24 h 43"/>
                  <a:gd name="T32" fmla="*/ 11 w 34"/>
                  <a:gd name="T33" fmla="*/ 21 h 43"/>
                  <a:gd name="T34" fmla="*/ 20 w 34"/>
                  <a:gd name="T35" fmla="*/ 15 h 43"/>
                  <a:gd name="T36" fmla="*/ 32 w 34"/>
                  <a:gd name="T37" fmla="*/ 8 h 43"/>
                  <a:gd name="T38" fmla="*/ 30 w 34"/>
                  <a:gd name="T39" fmla="*/ 0 h 43"/>
                  <a:gd name="T40" fmla="*/ 32 w 34"/>
                  <a:gd name="T41" fmla="*/ 8 h 43"/>
                  <a:gd name="T42" fmla="*/ 34 w 34"/>
                  <a:gd name="T43" fmla="*/ 6 h 43"/>
                  <a:gd name="T44" fmla="*/ 34 w 34"/>
                  <a:gd name="T45" fmla="*/ 3 h 43"/>
                  <a:gd name="T46" fmla="*/ 33 w 34"/>
                  <a:gd name="T47" fmla="*/ 1 h 43"/>
                  <a:gd name="T48" fmla="*/ 29 w 34"/>
                  <a:gd name="T49" fmla="*/ 1 h 43"/>
                  <a:gd name="T50" fmla="*/ 30 w 34"/>
                  <a:gd name="T51" fmla="*/ 9 h 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4"/>
                  <a:gd name="T79" fmla="*/ 0 h 43"/>
                  <a:gd name="T80" fmla="*/ 34 w 34"/>
                  <a:gd name="T81" fmla="*/ 43 h 4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4" h="43">
                    <a:moveTo>
                      <a:pt x="30" y="9"/>
                    </a:moveTo>
                    <a:lnTo>
                      <a:pt x="29" y="1"/>
                    </a:lnTo>
                    <a:lnTo>
                      <a:pt x="15" y="8"/>
                    </a:lnTo>
                    <a:lnTo>
                      <a:pt x="6" y="14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1" y="31"/>
                    </a:lnTo>
                    <a:lnTo>
                      <a:pt x="6" y="36"/>
                    </a:lnTo>
                    <a:lnTo>
                      <a:pt x="11" y="39"/>
                    </a:lnTo>
                    <a:lnTo>
                      <a:pt x="13" y="43"/>
                    </a:lnTo>
                    <a:lnTo>
                      <a:pt x="21" y="39"/>
                    </a:lnTo>
                    <a:lnTo>
                      <a:pt x="16" y="34"/>
                    </a:lnTo>
                    <a:lnTo>
                      <a:pt x="11" y="29"/>
                    </a:lnTo>
                    <a:lnTo>
                      <a:pt x="9" y="26"/>
                    </a:lnTo>
                    <a:lnTo>
                      <a:pt x="7" y="26"/>
                    </a:lnTo>
                    <a:lnTo>
                      <a:pt x="7" y="24"/>
                    </a:lnTo>
                    <a:lnTo>
                      <a:pt x="11" y="21"/>
                    </a:lnTo>
                    <a:lnTo>
                      <a:pt x="20" y="15"/>
                    </a:lnTo>
                    <a:lnTo>
                      <a:pt x="32" y="8"/>
                    </a:lnTo>
                    <a:lnTo>
                      <a:pt x="30" y="0"/>
                    </a:lnTo>
                    <a:lnTo>
                      <a:pt x="32" y="8"/>
                    </a:lnTo>
                    <a:lnTo>
                      <a:pt x="34" y="6"/>
                    </a:lnTo>
                    <a:lnTo>
                      <a:pt x="34" y="3"/>
                    </a:lnTo>
                    <a:lnTo>
                      <a:pt x="33" y="1"/>
                    </a:lnTo>
                    <a:lnTo>
                      <a:pt x="29" y="1"/>
                    </a:lnTo>
                    <a:lnTo>
                      <a:pt x="3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80" name="Freeform 768"/>
              <p:cNvSpPr>
                <a:spLocks/>
              </p:cNvSpPr>
              <p:nvPr/>
            </p:nvSpPr>
            <p:spPr bwMode="auto">
              <a:xfrm>
                <a:off x="3252" y="2651"/>
                <a:ext cx="36" cy="137"/>
              </a:xfrm>
              <a:custGeom>
                <a:avLst/>
                <a:gdLst>
                  <a:gd name="T0" fmla="*/ 24 w 36"/>
                  <a:gd name="T1" fmla="*/ 0 h 137"/>
                  <a:gd name="T2" fmla="*/ 22 w 36"/>
                  <a:gd name="T3" fmla="*/ 9 h 137"/>
                  <a:gd name="T4" fmla="*/ 22 w 36"/>
                  <a:gd name="T5" fmla="*/ 19 h 137"/>
                  <a:gd name="T6" fmla="*/ 22 w 36"/>
                  <a:gd name="T7" fmla="*/ 26 h 137"/>
                  <a:gd name="T8" fmla="*/ 25 w 36"/>
                  <a:gd name="T9" fmla="*/ 34 h 137"/>
                  <a:gd name="T10" fmla="*/ 20 w 36"/>
                  <a:gd name="T11" fmla="*/ 41 h 137"/>
                  <a:gd name="T12" fmla="*/ 16 w 36"/>
                  <a:gd name="T13" fmla="*/ 51 h 137"/>
                  <a:gd name="T14" fmla="*/ 18 w 36"/>
                  <a:gd name="T15" fmla="*/ 61 h 137"/>
                  <a:gd name="T16" fmla="*/ 22 w 36"/>
                  <a:gd name="T17" fmla="*/ 69 h 137"/>
                  <a:gd name="T18" fmla="*/ 14 w 36"/>
                  <a:gd name="T19" fmla="*/ 78 h 137"/>
                  <a:gd name="T20" fmla="*/ 8 w 36"/>
                  <a:gd name="T21" fmla="*/ 86 h 137"/>
                  <a:gd name="T22" fmla="*/ 3 w 36"/>
                  <a:gd name="T23" fmla="*/ 96 h 137"/>
                  <a:gd name="T24" fmla="*/ 0 w 36"/>
                  <a:gd name="T25" fmla="*/ 107 h 137"/>
                  <a:gd name="T26" fmla="*/ 0 w 36"/>
                  <a:gd name="T27" fmla="*/ 117 h 137"/>
                  <a:gd name="T28" fmla="*/ 5 w 36"/>
                  <a:gd name="T29" fmla="*/ 125 h 137"/>
                  <a:gd name="T30" fmla="*/ 15 w 36"/>
                  <a:gd name="T31" fmla="*/ 133 h 137"/>
                  <a:gd name="T32" fmla="*/ 30 w 36"/>
                  <a:gd name="T33" fmla="*/ 137 h 137"/>
                  <a:gd name="T34" fmla="*/ 25 w 36"/>
                  <a:gd name="T35" fmla="*/ 131 h 137"/>
                  <a:gd name="T36" fmla="*/ 20 w 36"/>
                  <a:gd name="T37" fmla="*/ 124 h 137"/>
                  <a:gd name="T38" fmla="*/ 15 w 36"/>
                  <a:gd name="T39" fmla="*/ 116 h 137"/>
                  <a:gd name="T40" fmla="*/ 13 w 36"/>
                  <a:gd name="T41" fmla="*/ 107 h 137"/>
                  <a:gd name="T42" fmla="*/ 13 w 36"/>
                  <a:gd name="T43" fmla="*/ 100 h 137"/>
                  <a:gd name="T44" fmla="*/ 15 w 36"/>
                  <a:gd name="T45" fmla="*/ 94 h 137"/>
                  <a:gd name="T46" fmla="*/ 22 w 36"/>
                  <a:gd name="T47" fmla="*/ 92 h 137"/>
                  <a:gd name="T48" fmla="*/ 35 w 36"/>
                  <a:gd name="T49" fmla="*/ 94 h 137"/>
                  <a:gd name="T50" fmla="*/ 33 w 36"/>
                  <a:gd name="T51" fmla="*/ 83 h 137"/>
                  <a:gd name="T52" fmla="*/ 30 w 36"/>
                  <a:gd name="T53" fmla="*/ 66 h 137"/>
                  <a:gd name="T54" fmla="*/ 29 w 36"/>
                  <a:gd name="T55" fmla="*/ 50 h 137"/>
                  <a:gd name="T56" fmla="*/ 36 w 36"/>
                  <a:gd name="T57" fmla="*/ 41 h 137"/>
                  <a:gd name="T58" fmla="*/ 31 w 36"/>
                  <a:gd name="T59" fmla="*/ 29 h 137"/>
                  <a:gd name="T60" fmla="*/ 26 w 36"/>
                  <a:gd name="T61" fmla="*/ 17 h 137"/>
                  <a:gd name="T62" fmla="*/ 22 w 36"/>
                  <a:gd name="T63" fmla="*/ 7 h 137"/>
                  <a:gd name="T64" fmla="*/ 24 w 36"/>
                  <a:gd name="T65" fmla="*/ 0 h 1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137"/>
                  <a:gd name="T101" fmla="*/ 36 w 36"/>
                  <a:gd name="T102" fmla="*/ 137 h 13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137">
                    <a:moveTo>
                      <a:pt x="24" y="0"/>
                    </a:moveTo>
                    <a:lnTo>
                      <a:pt x="22" y="9"/>
                    </a:lnTo>
                    <a:lnTo>
                      <a:pt x="22" y="19"/>
                    </a:lnTo>
                    <a:lnTo>
                      <a:pt x="22" y="26"/>
                    </a:lnTo>
                    <a:lnTo>
                      <a:pt x="25" y="34"/>
                    </a:lnTo>
                    <a:lnTo>
                      <a:pt x="20" y="41"/>
                    </a:lnTo>
                    <a:lnTo>
                      <a:pt x="16" y="51"/>
                    </a:lnTo>
                    <a:lnTo>
                      <a:pt x="18" y="61"/>
                    </a:lnTo>
                    <a:lnTo>
                      <a:pt x="22" y="69"/>
                    </a:lnTo>
                    <a:lnTo>
                      <a:pt x="14" y="78"/>
                    </a:lnTo>
                    <a:lnTo>
                      <a:pt x="8" y="86"/>
                    </a:lnTo>
                    <a:lnTo>
                      <a:pt x="3" y="96"/>
                    </a:lnTo>
                    <a:lnTo>
                      <a:pt x="0" y="107"/>
                    </a:lnTo>
                    <a:lnTo>
                      <a:pt x="0" y="117"/>
                    </a:lnTo>
                    <a:lnTo>
                      <a:pt x="5" y="125"/>
                    </a:lnTo>
                    <a:lnTo>
                      <a:pt x="15" y="133"/>
                    </a:lnTo>
                    <a:lnTo>
                      <a:pt x="30" y="137"/>
                    </a:lnTo>
                    <a:lnTo>
                      <a:pt x="25" y="131"/>
                    </a:lnTo>
                    <a:lnTo>
                      <a:pt x="20" y="124"/>
                    </a:lnTo>
                    <a:lnTo>
                      <a:pt x="15" y="116"/>
                    </a:lnTo>
                    <a:lnTo>
                      <a:pt x="13" y="107"/>
                    </a:lnTo>
                    <a:lnTo>
                      <a:pt x="13" y="100"/>
                    </a:lnTo>
                    <a:lnTo>
                      <a:pt x="15" y="94"/>
                    </a:lnTo>
                    <a:lnTo>
                      <a:pt x="22" y="92"/>
                    </a:lnTo>
                    <a:lnTo>
                      <a:pt x="35" y="94"/>
                    </a:lnTo>
                    <a:lnTo>
                      <a:pt x="33" y="83"/>
                    </a:lnTo>
                    <a:lnTo>
                      <a:pt x="30" y="66"/>
                    </a:lnTo>
                    <a:lnTo>
                      <a:pt x="29" y="50"/>
                    </a:lnTo>
                    <a:lnTo>
                      <a:pt x="36" y="41"/>
                    </a:lnTo>
                    <a:lnTo>
                      <a:pt x="31" y="29"/>
                    </a:lnTo>
                    <a:lnTo>
                      <a:pt x="26" y="17"/>
                    </a:lnTo>
                    <a:lnTo>
                      <a:pt x="22" y="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81" name="Freeform 769"/>
              <p:cNvSpPr>
                <a:spLocks/>
              </p:cNvSpPr>
              <p:nvPr/>
            </p:nvSpPr>
            <p:spPr bwMode="auto">
              <a:xfrm>
                <a:off x="3270" y="2651"/>
                <a:ext cx="11" cy="39"/>
              </a:xfrm>
              <a:custGeom>
                <a:avLst/>
                <a:gdLst>
                  <a:gd name="T0" fmla="*/ 9 w 11"/>
                  <a:gd name="T1" fmla="*/ 36 h 39"/>
                  <a:gd name="T2" fmla="*/ 11 w 11"/>
                  <a:gd name="T3" fmla="*/ 31 h 39"/>
                  <a:gd name="T4" fmla="*/ 8 w 11"/>
                  <a:gd name="T5" fmla="*/ 26 h 39"/>
                  <a:gd name="T6" fmla="*/ 9 w 11"/>
                  <a:gd name="T7" fmla="*/ 19 h 39"/>
                  <a:gd name="T8" fmla="*/ 8 w 11"/>
                  <a:gd name="T9" fmla="*/ 9 h 39"/>
                  <a:gd name="T10" fmla="*/ 11 w 11"/>
                  <a:gd name="T11" fmla="*/ 0 h 39"/>
                  <a:gd name="T12" fmla="*/ 1 w 11"/>
                  <a:gd name="T13" fmla="*/ 0 h 39"/>
                  <a:gd name="T14" fmla="*/ 1 w 11"/>
                  <a:gd name="T15" fmla="*/ 9 h 39"/>
                  <a:gd name="T16" fmla="*/ 0 w 11"/>
                  <a:gd name="T17" fmla="*/ 19 h 39"/>
                  <a:gd name="T18" fmla="*/ 1 w 11"/>
                  <a:gd name="T19" fmla="*/ 26 h 39"/>
                  <a:gd name="T20" fmla="*/ 3 w 11"/>
                  <a:gd name="T21" fmla="*/ 36 h 39"/>
                  <a:gd name="T22" fmla="*/ 4 w 11"/>
                  <a:gd name="T23" fmla="*/ 31 h 39"/>
                  <a:gd name="T24" fmla="*/ 3 w 11"/>
                  <a:gd name="T25" fmla="*/ 36 h 39"/>
                  <a:gd name="T26" fmla="*/ 6 w 11"/>
                  <a:gd name="T27" fmla="*/ 39 h 39"/>
                  <a:gd name="T28" fmla="*/ 9 w 11"/>
                  <a:gd name="T29" fmla="*/ 37 h 39"/>
                  <a:gd name="T30" fmla="*/ 11 w 11"/>
                  <a:gd name="T31" fmla="*/ 35 h 39"/>
                  <a:gd name="T32" fmla="*/ 11 w 11"/>
                  <a:gd name="T33" fmla="*/ 31 h 39"/>
                  <a:gd name="T34" fmla="*/ 9 w 11"/>
                  <a:gd name="T35" fmla="*/ 36 h 3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39"/>
                  <a:gd name="T56" fmla="*/ 11 w 11"/>
                  <a:gd name="T57" fmla="*/ 39 h 3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39">
                    <a:moveTo>
                      <a:pt x="9" y="36"/>
                    </a:moveTo>
                    <a:lnTo>
                      <a:pt x="11" y="31"/>
                    </a:lnTo>
                    <a:lnTo>
                      <a:pt x="8" y="26"/>
                    </a:lnTo>
                    <a:lnTo>
                      <a:pt x="9" y="19"/>
                    </a:lnTo>
                    <a:lnTo>
                      <a:pt x="8" y="9"/>
                    </a:lnTo>
                    <a:lnTo>
                      <a:pt x="11" y="0"/>
                    </a:lnTo>
                    <a:lnTo>
                      <a:pt x="1" y="0"/>
                    </a:lnTo>
                    <a:lnTo>
                      <a:pt x="1" y="9"/>
                    </a:lnTo>
                    <a:lnTo>
                      <a:pt x="0" y="19"/>
                    </a:lnTo>
                    <a:lnTo>
                      <a:pt x="1" y="26"/>
                    </a:lnTo>
                    <a:lnTo>
                      <a:pt x="3" y="36"/>
                    </a:lnTo>
                    <a:lnTo>
                      <a:pt x="4" y="31"/>
                    </a:lnTo>
                    <a:lnTo>
                      <a:pt x="3" y="36"/>
                    </a:lnTo>
                    <a:lnTo>
                      <a:pt x="6" y="39"/>
                    </a:lnTo>
                    <a:lnTo>
                      <a:pt x="9" y="37"/>
                    </a:lnTo>
                    <a:lnTo>
                      <a:pt x="11" y="35"/>
                    </a:lnTo>
                    <a:lnTo>
                      <a:pt x="11" y="31"/>
                    </a:lnTo>
                    <a:lnTo>
                      <a:pt x="9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82" name="Freeform 770"/>
              <p:cNvSpPr>
                <a:spLocks/>
              </p:cNvSpPr>
              <p:nvPr/>
            </p:nvSpPr>
            <p:spPr bwMode="auto">
              <a:xfrm>
                <a:off x="3265" y="2682"/>
                <a:ext cx="14" cy="42"/>
              </a:xfrm>
              <a:custGeom>
                <a:avLst/>
                <a:gdLst>
                  <a:gd name="T0" fmla="*/ 12 w 14"/>
                  <a:gd name="T1" fmla="*/ 42 h 42"/>
                  <a:gd name="T2" fmla="*/ 12 w 14"/>
                  <a:gd name="T3" fmla="*/ 36 h 42"/>
                  <a:gd name="T4" fmla="*/ 8 w 14"/>
                  <a:gd name="T5" fmla="*/ 28 h 42"/>
                  <a:gd name="T6" fmla="*/ 7 w 14"/>
                  <a:gd name="T7" fmla="*/ 20 h 42"/>
                  <a:gd name="T8" fmla="*/ 11 w 14"/>
                  <a:gd name="T9" fmla="*/ 11 h 42"/>
                  <a:gd name="T10" fmla="*/ 14 w 14"/>
                  <a:gd name="T11" fmla="*/ 5 h 42"/>
                  <a:gd name="T12" fmla="*/ 9 w 14"/>
                  <a:gd name="T13" fmla="*/ 0 h 42"/>
                  <a:gd name="T14" fmla="*/ 3 w 14"/>
                  <a:gd name="T15" fmla="*/ 9 h 42"/>
                  <a:gd name="T16" fmla="*/ 0 w 14"/>
                  <a:gd name="T17" fmla="*/ 20 h 42"/>
                  <a:gd name="T18" fmla="*/ 1 w 14"/>
                  <a:gd name="T19" fmla="*/ 31 h 42"/>
                  <a:gd name="T20" fmla="*/ 7 w 14"/>
                  <a:gd name="T21" fmla="*/ 41 h 42"/>
                  <a:gd name="T22" fmla="*/ 7 w 14"/>
                  <a:gd name="T23" fmla="*/ 35 h 42"/>
                  <a:gd name="T24" fmla="*/ 7 w 14"/>
                  <a:gd name="T25" fmla="*/ 41 h 42"/>
                  <a:gd name="T26" fmla="*/ 9 w 14"/>
                  <a:gd name="T27" fmla="*/ 41 h 42"/>
                  <a:gd name="T28" fmla="*/ 12 w 14"/>
                  <a:gd name="T29" fmla="*/ 39 h 42"/>
                  <a:gd name="T30" fmla="*/ 13 w 14"/>
                  <a:gd name="T31" fmla="*/ 38 h 42"/>
                  <a:gd name="T32" fmla="*/ 12 w 14"/>
                  <a:gd name="T33" fmla="*/ 36 h 42"/>
                  <a:gd name="T34" fmla="*/ 12 w 14"/>
                  <a:gd name="T35" fmla="*/ 42 h 4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"/>
                  <a:gd name="T55" fmla="*/ 0 h 42"/>
                  <a:gd name="T56" fmla="*/ 14 w 14"/>
                  <a:gd name="T57" fmla="*/ 42 h 4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" h="42">
                    <a:moveTo>
                      <a:pt x="12" y="42"/>
                    </a:moveTo>
                    <a:lnTo>
                      <a:pt x="12" y="36"/>
                    </a:lnTo>
                    <a:lnTo>
                      <a:pt x="8" y="28"/>
                    </a:lnTo>
                    <a:lnTo>
                      <a:pt x="7" y="20"/>
                    </a:lnTo>
                    <a:lnTo>
                      <a:pt x="11" y="11"/>
                    </a:lnTo>
                    <a:lnTo>
                      <a:pt x="14" y="5"/>
                    </a:lnTo>
                    <a:lnTo>
                      <a:pt x="9" y="0"/>
                    </a:lnTo>
                    <a:lnTo>
                      <a:pt x="3" y="9"/>
                    </a:lnTo>
                    <a:lnTo>
                      <a:pt x="0" y="20"/>
                    </a:lnTo>
                    <a:lnTo>
                      <a:pt x="1" y="31"/>
                    </a:lnTo>
                    <a:lnTo>
                      <a:pt x="7" y="41"/>
                    </a:lnTo>
                    <a:lnTo>
                      <a:pt x="7" y="35"/>
                    </a:lnTo>
                    <a:lnTo>
                      <a:pt x="7" y="41"/>
                    </a:lnTo>
                    <a:lnTo>
                      <a:pt x="9" y="41"/>
                    </a:lnTo>
                    <a:lnTo>
                      <a:pt x="12" y="39"/>
                    </a:lnTo>
                    <a:lnTo>
                      <a:pt x="13" y="38"/>
                    </a:lnTo>
                    <a:lnTo>
                      <a:pt x="12" y="36"/>
                    </a:lnTo>
                    <a:lnTo>
                      <a:pt x="12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83" name="Freeform 771"/>
              <p:cNvSpPr>
                <a:spLocks/>
              </p:cNvSpPr>
              <p:nvPr/>
            </p:nvSpPr>
            <p:spPr bwMode="auto">
              <a:xfrm>
                <a:off x="3249" y="2717"/>
                <a:ext cx="36" cy="75"/>
              </a:xfrm>
              <a:custGeom>
                <a:avLst/>
                <a:gdLst>
                  <a:gd name="T0" fmla="*/ 30 w 36"/>
                  <a:gd name="T1" fmla="*/ 74 h 75"/>
                  <a:gd name="T2" fmla="*/ 33 w 36"/>
                  <a:gd name="T3" fmla="*/ 68 h 75"/>
                  <a:gd name="T4" fmla="*/ 19 w 36"/>
                  <a:gd name="T5" fmla="*/ 63 h 75"/>
                  <a:gd name="T6" fmla="*/ 11 w 36"/>
                  <a:gd name="T7" fmla="*/ 57 h 75"/>
                  <a:gd name="T8" fmla="*/ 7 w 36"/>
                  <a:gd name="T9" fmla="*/ 50 h 75"/>
                  <a:gd name="T10" fmla="*/ 7 w 36"/>
                  <a:gd name="T11" fmla="*/ 41 h 75"/>
                  <a:gd name="T12" fmla="*/ 10 w 36"/>
                  <a:gd name="T13" fmla="*/ 31 h 75"/>
                  <a:gd name="T14" fmla="*/ 14 w 36"/>
                  <a:gd name="T15" fmla="*/ 23 h 75"/>
                  <a:gd name="T16" fmla="*/ 21 w 36"/>
                  <a:gd name="T17" fmla="*/ 14 h 75"/>
                  <a:gd name="T18" fmla="*/ 28 w 36"/>
                  <a:gd name="T19" fmla="*/ 7 h 75"/>
                  <a:gd name="T20" fmla="*/ 23 w 36"/>
                  <a:gd name="T21" fmla="*/ 0 h 75"/>
                  <a:gd name="T22" fmla="*/ 13 w 36"/>
                  <a:gd name="T23" fmla="*/ 9 h 75"/>
                  <a:gd name="T24" fmla="*/ 7 w 36"/>
                  <a:gd name="T25" fmla="*/ 18 h 75"/>
                  <a:gd name="T26" fmla="*/ 2 w 36"/>
                  <a:gd name="T27" fmla="*/ 29 h 75"/>
                  <a:gd name="T28" fmla="*/ 0 w 36"/>
                  <a:gd name="T29" fmla="*/ 41 h 75"/>
                  <a:gd name="T30" fmla="*/ 0 w 36"/>
                  <a:gd name="T31" fmla="*/ 52 h 75"/>
                  <a:gd name="T32" fmla="*/ 6 w 36"/>
                  <a:gd name="T33" fmla="*/ 62 h 75"/>
                  <a:gd name="T34" fmla="*/ 17 w 36"/>
                  <a:gd name="T35" fmla="*/ 70 h 75"/>
                  <a:gd name="T36" fmla="*/ 33 w 36"/>
                  <a:gd name="T37" fmla="*/ 75 h 75"/>
                  <a:gd name="T38" fmla="*/ 35 w 36"/>
                  <a:gd name="T39" fmla="*/ 69 h 75"/>
                  <a:gd name="T40" fmla="*/ 33 w 36"/>
                  <a:gd name="T41" fmla="*/ 75 h 75"/>
                  <a:gd name="T42" fmla="*/ 35 w 36"/>
                  <a:gd name="T43" fmla="*/ 74 h 75"/>
                  <a:gd name="T44" fmla="*/ 36 w 36"/>
                  <a:gd name="T45" fmla="*/ 71 h 75"/>
                  <a:gd name="T46" fmla="*/ 35 w 36"/>
                  <a:gd name="T47" fmla="*/ 69 h 75"/>
                  <a:gd name="T48" fmla="*/ 33 w 36"/>
                  <a:gd name="T49" fmla="*/ 68 h 75"/>
                  <a:gd name="T50" fmla="*/ 30 w 36"/>
                  <a:gd name="T51" fmla="*/ 74 h 7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6"/>
                  <a:gd name="T79" fmla="*/ 0 h 75"/>
                  <a:gd name="T80" fmla="*/ 36 w 36"/>
                  <a:gd name="T81" fmla="*/ 75 h 7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6" h="75">
                    <a:moveTo>
                      <a:pt x="30" y="74"/>
                    </a:moveTo>
                    <a:lnTo>
                      <a:pt x="33" y="68"/>
                    </a:lnTo>
                    <a:lnTo>
                      <a:pt x="19" y="63"/>
                    </a:lnTo>
                    <a:lnTo>
                      <a:pt x="11" y="57"/>
                    </a:lnTo>
                    <a:lnTo>
                      <a:pt x="7" y="50"/>
                    </a:lnTo>
                    <a:lnTo>
                      <a:pt x="7" y="41"/>
                    </a:lnTo>
                    <a:lnTo>
                      <a:pt x="10" y="31"/>
                    </a:lnTo>
                    <a:lnTo>
                      <a:pt x="14" y="23"/>
                    </a:lnTo>
                    <a:lnTo>
                      <a:pt x="21" y="14"/>
                    </a:lnTo>
                    <a:lnTo>
                      <a:pt x="28" y="7"/>
                    </a:lnTo>
                    <a:lnTo>
                      <a:pt x="23" y="0"/>
                    </a:lnTo>
                    <a:lnTo>
                      <a:pt x="13" y="9"/>
                    </a:lnTo>
                    <a:lnTo>
                      <a:pt x="7" y="18"/>
                    </a:lnTo>
                    <a:lnTo>
                      <a:pt x="2" y="29"/>
                    </a:lnTo>
                    <a:lnTo>
                      <a:pt x="0" y="41"/>
                    </a:lnTo>
                    <a:lnTo>
                      <a:pt x="0" y="52"/>
                    </a:lnTo>
                    <a:lnTo>
                      <a:pt x="6" y="62"/>
                    </a:lnTo>
                    <a:lnTo>
                      <a:pt x="17" y="70"/>
                    </a:lnTo>
                    <a:lnTo>
                      <a:pt x="33" y="75"/>
                    </a:lnTo>
                    <a:lnTo>
                      <a:pt x="35" y="69"/>
                    </a:lnTo>
                    <a:lnTo>
                      <a:pt x="33" y="75"/>
                    </a:lnTo>
                    <a:lnTo>
                      <a:pt x="35" y="74"/>
                    </a:lnTo>
                    <a:lnTo>
                      <a:pt x="36" y="71"/>
                    </a:lnTo>
                    <a:lnTo>
                      <a:pt x="35" y="69"/>
                    </a:lnTo>
                    <a:lnTo>
                      <a:pt x="33" y="68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84" name="Freeform 772"/>
              <p:cNvSpPr>
                <a:spLocks/>
              </p:cNvSpPr>
              <p:nvPr/>
            </p:nvSpPr>
            <p:spPr bwMode="auto">
              <a:xfrm>
                <a:off x="3261" y="2738"/>
                <a:ext cx="29" cy="53"/>
              </a:xfrm>
              <a:custGeom>
                <a:avLst/>
                <a:gdLst>
                  <a:gd name="T0" fmla="*/ 22 w 29"/>
                  <a:gd name="T1" fmla="*/ 5 h 53"/>
                  <a:gd name="T2" fmla="*/ 27 w 29"/>
                  <a:gd name="T3" fmla="*/ 3 h 53"/>
                  <a:gd name="T4" fmla="*/ 13 w 29"/>
                  <a:gd name="T5" fmla="*/ 0 h 53"/>
                  <a:gd name="T6" fmla="*/ 4 w 29"/>
                  <a:gd name="T7" fmla="*/ 3 h 53"/>
                  <a:gd name="T8" fmla="*/ 0 w 29"/>
                  <a:gd name="T9" fmla="*/ 13 h 53"/>
                  <a:gd name="T10" fmla="*/ 0 w 29"/>
                  <a:gd name="T11" fmla="*/ 20 h 53"/>
                  <a:gd name="T12" fmla="*/ 2 w 29"/>
                  <a:gd name="T13" fmla="*/ 30 h 53"/>
                  <a:gd name="T14" fmla="*/ 7 w 29"/>
                  <a:gd name="T15" fmla="*/ 39 h 53"/>
                  <a:gd name="T16" fmla="*/ 12 w 29"/>
                  <a:gd name="T17" fmla="*/ 47 h 53"/>
                  <a:gd name="T18" fmla="*/ 18 w 29"/>
                  <a:gd name="T19" fmla="*/ 53 h 53"/>
                  <a:gd name="T20" fmla="*/ 23 w 29"/>
                  <a:gd name="T21" fmla="*/ 48 h 53"/>
                  <a:gd name="T22" fmla="*/ 20 w 29"/>
                  <a:gd name="T23" fmla="*/ 42 h 53"/>
                  <a:gd name="T24" fmla="*/ 15 w 29"/>
                  <a:gd name="T25" fmla="*/ 35 h 53"/>
                  <a:gd name="T26" fmla="*/ 10 w 29"/>
                  <a:gd name="T27" fmla="*/ 27 h 53"/>
                  <a:gd name="T28" fmla="*/ 7 w 29"/>
                  <a:gd name="T29" fmla="*/ 20 h 53"/>
                  <a:gd name="T30" fmla="*/ 7 w 29"/>
                  <a:gd name="T31" fmla="*/ 13 h 53"/>
                  <a:gd name="T32" fmla="*/ 9 w 29"/>
                  <a:gd name="T33" fmla="*/ 10 h 53"/>
                  <a:gd name="T34" fmla="*/ 13 w 29"/>
                  <a:gd name="T35" fmla="*/ 10 h 53"/>
                  <a:gd name="T36" fmla="*/ 24 w 29"/>
                  <a:gd name="T37" fmla="*/ 10 h 53"/>
                  <a:gd name="T38" fmla="*/ 29 w 29"/>
                  <a:gd name="T39" fmla="*/ 8 h 53"/>
                  <a:gd name="T40" fmla="*/ 24 w 29"/>
                  <a:gd name="T41" fmla="*/ 10 h 53"/>
                  <a:gd name="T42" fmla="*/ 28 w 29"/>
                  <a:gd name="T43" fmla="*/ 10 h 53"/>
                  <a:gd name="T44" fmla="*/ 29 w 29"/>
                  <a:gd name="T45" fmla="*/ 8 h 53"/>
                  <a:gd name="T46" fmla="*/ 29 w 29"/>
                  <a:gd name="T47" fmla="*/ 4 h 53"/>
                  <a:gd name="T48" fmla="*/ 27 w 29"/>
                  <a:gd name="T49" fmla="*/ 3 h 53"/>
                  <a:gd name="T50" fmla="*/ 22 w 29"/>
                  <a:gd name="T51" fmla="*/ 5 h 5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9"/>
                  <a:gd name="T79" fmla="*/ 0 h 53"/>
                  <a:gd name="T80" fmla="*/ 29 w 29"/>
                  <a:gd name="T81" fmla="*/ 53 h 5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9" h="53">
                    <a:moveTo>
                      <a:pt x="22" y="5"/>
                    </a:moveTo>
                    <a:lnTo>
                      <a:pt x="27" y="3"/>
                    </a:lnTo>
                    <a:lnTo>
                      <a:pt x="13" y="0"/>
                    </a:lnTo>
                    <a:lnTo>
                      <a:pt x="4" y="3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2" y="30"/>
                    </a:lnTo>
                    <a:lnTo>
                      <a:pt x="7" y="39"/>
                    </a:lnTo>
                    <a:lnTo>
                      <a:pt x="12" y="47"/>
                    </a:lnTo>
                    <a:lnTo>
                      <a:pt x="18" y="53"/>
                    </a:lnTo>
                    <a:lnTo>
                      <a:pt x="23" y="48"/>
                    </a:lnTo>
                    <a:lnTo>
                      <a:pt x="20" y="42"/>
                    </a:lnTo>
                    <a:lnTo>
                      <a:pt x="15" y="35"/>
                    </a:lnTo>
                    <a:lnTo>
                      <a:pt x="10" y="27"/>
                    </a:lnTo>
                    <a:lnTo>
                      <a:pt x="7" y="20"/>
                    </a:lnTo>
                    <a:lnTo>
                      <a:pt x="7" y="13"/>
                    </a:lnTo>
                    <a:lnTo>
                      <a:pt x="9" y="10"/>
                    </a:lnTo>
                    <a:lnTo>
                      <a:pt x="13" y="10"/>
                    </a:lnTo>
                    <a:lnTo>
                      <a:pt x="24" y="10"/>
                    </a:lnTo>
                    <a:lnTo>
                      <a:pt x="29" y="8"/>
                    </a:lnTo>
                    <a:lnTo>
                      <a:pt x="24" y="10"/>
                    </a:lnTo>
                    <a:lnTo>
                      <a:pt x="28" y="10"/>
                    </a:lnTo>
                    <a:lnTo>
                      <a:pt x="29" y="8"/>
                    </a:lnTo>
                    <a:lnTo>
                      <a:pt x="29" y="4"/>
                    </a:lnTo>
                    <a:lnTo>
                      <a:pt x="27" y="3"/>
                    </a:lnTo>
                    <a:lnTo>
                      <a:pt x="22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85" name="Freeform 773"/>
              <p:cNvSpPr>
                <a:spLocks/>
              </p:cNvSpPr>
              <p:nvPr/>
            </p:nvSpPr>
            <p:spPr bwMode="auto">
              <a:xfrm>
                <a:off x="3277" y="2688"/>
                <a:ext cx="15" cy="58"/>
              </a:xfrm>
              <a:custGeom>
                <a:avLst/>
                <a:gdLst>
                  <a:gd name="T0" fmla="*/ 7 w 15"/>
                  <a:gd name="T1" fmla="*/ 4 h 58"/>
                  <a:gd name="T2" fmla="*/ 11 w 15"/>
                  <a:gd name="T3" fmla="*/ 0 h 58"/>
                  <a:gd name="T4" fmla="*/ 0 w 15"/>
                  <a:gd name="T5" fmla="*/ 13 h 58"/>
                  <a:gd name="T6" fmla="*/ 1 w 15"/>
                  <a:gd name="T7" fmla="*/ 29 h 58"/>
                  <a:gd name="T8" fmla="*/ 5 w 15"/>
                  <a:gd name="T9" fmla="*/ 46 h 58"/>
                  <a:gd name="T10" fmla="*/ 6 w 15"/>
                  <a:gd name="T11" fmla="*/ 55 h 58"/>
                  <a:gd name="T12" fmla="*/ 13 w 15"/>
                  <a:gd name="T13" fmla="*/ 58 h 58"/>
                  <a:gd name="T14" fmla="*/ 12 w 15"/>
                  <a:gd name="T15" fmla="*/ 46 h 58"/>
                  <a:gd name="T16" fmla="*/ 8 w 15"/>
                  <a:gd name="T17" fmla="*/ 29 h 58"/>
                  <a:gd name="T18" fmla="*/ 7 w 15"/>
                  <a:gd name="T19" fmla="*/ 13 h 58"/>
                  <a:gd name="T20" fmla="*/ 11 w 15"/>
                  <a:gd name="T21" fmla="*/ 8 h 58"/>
                  <a:gd name="T22" fmla="*/ 15 w 15"/>
                  <a:gd name="T23" fmla="*/ 4 h 58"/>
                  <a:gd name="T24" fmla="*/ 11 w 15"/>
                  <a:gd name="T25" fmla="*/ 8 h 58"/>
                  <a:gd name="T26" fmla="*/ 13 w 15"/>
                  <a:gd name="T27" fmla="*/ 7 h 58"/>
                  <a:gd name="T28" fmla="*/ 15 w 15"/>
                  <a:gd name="T29" fmla="*/ 4 h 58"/>
                  <a:gd name="T30" fmla="*/ 13 w 15"/>
                  <a:gd name="T31" fmla="*/ 2 h 58"/>
                  <a:gd name="T32" fmla="*/ 11 w 15"/>
                  <a:gd name="T33" fmla="*/ 0 h 58"/>
                  <a:gd name="T34" fmla="*/ 7 w 15"/>
                  <a:gd name="T35" fmla="*/ 4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"/>
                  <a:gd name="T55" fmla="*/ 0 h 58"/>
                  <a:gd name="T56" fmla="*/ 15 w 15"/>
                  <a:gd name="T57" fmla="*/ 58 h 5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" h="58">
                    <a:moveTo>
                      <a:pt x="7" y="4"/>
                    </a:moveTo>
                    <a:lnTo>
                      <a:pt x="11" y="0"/>
                    </a:lnTo>
                    <a:lnTo>
                      <a:pt x="0" y="13"/>
                    </a:lnTo>
                    <a:lnTo>
                      <a:pt x="1" y="29"/>
                    </a:lnTo>
                    <a:lnTo>
                      <a:pt x="5" y="46"/>
                    </a:lnTo>
                    <a:lnTo>
                      <a:pt x="6" y="55"/>
                    </a:lnTo>
                    <a:lnTo>
                      <a:pt x="13" y="58"/>
                    </a:lnTo>
                    <a:lnTo>
                      <a:pt x="12" y="46"/>
                    </a:lnTo>
                    <a:lnTo>
                      <a:pt x="8" y="29"/>
                    </a:lnTo>
                    <a:lnTo>
                      <a:pt x="7" y="13"/>
                    </a:lnTo>
                    <a:lnTo>
                      <a:pt x="11" y="8"/>
                    </a:lnTo>
                    <a:lnTo>
                      <a:pt x="15" y="4"/>
                    </a:lnTo>
                    <a:lnTo>
                      <a:pt x="11" y="8"/>
                    </a:lnTo>
                    <a:lnTo>
                      <a:pt x="13" y="7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86" name="Freeform 774"/>
              <p:cNvSpPr>
                <a:spLocks/>
              </p:cNvSpPr>
              <p:nvPr/>
            </p:nvSpPr>
            <p:spPr bwMode="auto">
              <a:xfrm>
                <a:off x="3271" y="2647"/>
                <a:ext cx="21" cy="45"/>
              </a:xfrm>
              <a:custGeom>
                <a:avLst/>
                <a:gdLst>
                  <a:gd name="T0" fmla="*/ 10 w 21"/>
                  <a:gd name="T1" fmla="*/ 4 h 45"/>
                  <a:gd name="T2" fmla="*/ 2 w 21"/>
                  <a:gd name="T3" fmla="*/ 1 h 45"/>
                  <a:gd name="T4" fmla="*/ 0 w 21"/>
                  <a:gd name="T5" fmla="*/ 11 h 45"/>
                  <a:gd name="T6" fmla="*/ 3 w 21"/>
                  <a:gd name="T7" fmla="*/ 22 h 45"/>
                  <a:gd name="T8" fmla="*/ 8 w 21"/>
                  <a:gd name="T9" fmla="*/ 34 h 45"/>
                  <a:gd name="T10" fmla="*/ 13 w 21"/>
                  <a:gd name="T11" fmla="*/ 45 h 45"/>
                  <a:gd name="T12" fmla="*/ 21 w 21"/>
                  <a:gd name="T13" fmla="*/ 45 h 45"/>
                  <a:gd name="T14" fmla="*/ 16 w 21"/>
                  <a:gd name="T15" fmla="*/ 32 h 45"/>
                  <a:gd name="T16" fmla="*/ 11 w 21"/>
                  <a:gd name="T17" fmla="*/ 19 h 45"/>
                  <a:gd name="T18" fmla="*/ 7 w 21"/>
                  <a:gd name="T19" fmla="*/ 11 h 45"/>
                  <a:gd name="T20" fmla="*/ 7 w 21"/>
                  <a:gd name="T21" fmla="*/ 6 h 45"/>
                  <a:gd name="T22" fmla="*/ 0 w 21"/>
                  <a:gd name="T23" fmla="*/ 4 h 45"/>
                  <a:gd name="T24" fmla="*/ 7 w 21"/>
                  <a:gd name="T25" fmla="*/ 6 h 45"/>
                  <a:gd name="T26" fmla="*/ 8 w 21"/>
                  <a:gd name="T27" fmla="*/ 4 h 45"/>
                  <a:gd name="T28" fmla="*/ 7 w 21"/>
                  <a:gd name="T29" fmla="*/ 1 h 45"/>
                  <a:gd name="T30" fmla="*/ 5 w 21"/>
                  <a:gd name="T31" fmla="*/ 0 h 45"/>
                  <a:gd name="T32" fmla="*/ 2 w 21"/>
                  <a:gd name="T33" fmla="*/ 1 h 45"/>
                  <a:gd name="T34" fmla="*/ 10 w 21"/>
                  <a:gd name="T35" fmla="*/ 4 h 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1"/>
                  <a:gd name="T55" fmla="*/ 0 h 45"/>
                  <a:gd name="T56" fmla="*/ 21 w 21"/>
                  <a:gd name="T57" fmla="*/ 45 h 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1" h="45">
                    <a:moveTo>
                      <a:pt x="10" y="4"/>
                    </a:moveTo>
                    <a:lnTo>
                      <a:pt x="2" y="1"/>
                    </a:lnTo>
                    <a:lnTo>
                      <a:pt x="0" y="11"/>
                    </a:lnTo>
                    <a:lnTo>
                      <a:pt x="3" y="22"/>
                    </a:lnTo>
                    <a:lnTo>
                      <a:pt x="8" y="34"/>
                    </a:lnTo>
                    <a:lnTo>
                      <a:pt x="13" y="45"/>
                    </a:lnTo>
                    <a:lnTo>
                      <a:pt x="21" y="45"/>
                    </a:lnTo>
                    <a:lnTo>
                      <a:pt x="16" y="32"/>
                    </a:lnTo>
                    <a:lnTo>
                      <a:pt x="11" y="19"/>
                    </a:lnTo>
                    <a:lnTo>
                      <a:pt x="7" y="11"/>
                    </a:lnTo>
                    <a:lnTo>
                      <a:pt x="7" y="6"/>
                    </a:lnTo>
                    <a:lnTo>
                      <a:pt x="0" y="4"/>
                    </a:lnTo>
                    <a:lnTo>
                      <a:pt x="7" y="6"/>
                    </a:lnTo>
                    <a:lnTo>
                      <a:pt x="8" y="4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87" name="Freeform 775"/>
              <p:cNvSpPr>
                <a:spLocks/>
              </p:cNvSpPr>
              <p:nvPr/>
            </p:nvSpPr>
            <p:spPr bwMode="auto">
              <a:xfrm>
                <a:off x="3354" y="2537"/>
                <a:ext cx="196" cy="34"/>
              </a:xfrm>
              <a:custGeom>
                <a:avLst/>
                <a:gdLst>
                  <a:gd name="T0" fmla="*/ 0 w 196"/>
                  <a:gd name="T1" fmla="*/ 0 h 34"/>
                  <a:gd name="T2" fmla="*/ 16 w 196"/>
                  <a:gd name="T3" fmla="*/ 0 h 34"/>
                  <a:gd name="T4" fmla="*/ 33 w 196"/>
                  <a:gd name="T5" fmla="*/ 0 h 34"/>
                  <a:gd name="T6" fmla="*/ 51 w 196"/>
                  <a:gd name="T7" fmla="*/ 1 h 34"/>
                  <a:gd name="T8" fmla="*/ 68 w 196"/>
                  <a:gd name="T9" fmla="*/ 1 h 34"/>
                  <a:gd name="T10" fmla="*/ 83 w 196"/>
                  <a:gd name="T11" fmla="*/ 1 h 34"/>
                  <a:gd name="T12" fmla="*/ 97 w 196"/>
                  <a:gd name="T13" fmla="*/ 3 h 34"/>
                  <a:gd name="T14" fmla="*/ 108 w 196"/>
                  <a:gd name="T15" fmla="*/ 4 h 34"/>
                  <a:gd name="T16" fmla="*/ 117 w 196"/>
                  <a:gd name="T17" fmla="*/ 5 h 34"/>
                  <a:gd name="T18" fmla="*/ 124 w 196"/>
                  <a:gd name="T19" fmla="*/ 8 h 34"/>
                  <a:gd name="T20" fmla="*/ 134 w 196"/>
                  <a:gd name="T21" fmla="*/ 10 h 34"/>
                  <a:gd name="T22" fmla="*/ 145 w 196"/>
                  <a:gd name="T23" fmla="*/ 14 h 34"/>
                  <a:gd name="T24" fmla="*/ 157 w 196"/>
                  <a:gd name="T25" fmla="*/ 17 h 34"/>
                  <a:gd name="T26" fmla="*/ 168 w 196"/>
                  <a:gd name="T27" fmla="*/ 22 h 34"/>
                  <a:gd name="T28" fmla="*/ 179 w 196"/>
                  <a:gd name="T29" fmla="*/ 26 h 34"/>
                  <a:gd name="T30" fmla="*/ 189 w 196"/>
                  <a:gd name="T31" fmla="*/ 31 h 34"/>
                  <a:gd name="T32" fmla="*/ 196 w 196"/>
                  <a:gd name="T33" fmla="*/ 34 h 34"/>
                  <a:gd name="T34" fmla="*/ 0 w 196"/>
                  <a:gd name="T35" fmla="*/ 0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96"/>
                  <a:gd name="T55" fmla="*/ 0 h 34"/>
                  <a:gd name="T56" fmla="*/ 196 w 196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96" h="34">
                    <a:moveTo>
                      <a:pt x="0" y="0"/>
                    </a:moveTo>
                    <a:lnTo>
                      <a:pt x="16" y="0"/>
                    </a:lnTo>
                    <a:lnTo>
                      <a:pt x="33" y="0"/>
                    </a:lnTo>
                    <a:lnTo>
                      <a:pt x="51" y="1"/>
                    </a:lnTo>
                    <a:lnTo>
                      <a:pt x="68" y="1"/>
                    </a:lnTo>
                    <a:lnTo>
                      <a:pt x="83" y="1"/>
                    </a:lnTo>
                    <a:lnTo>
                      <a:pt x="97" y="3"/>
                    </a:lnTo>
                    <a:lnTo>
                      <a:pt x="108" y="4"/>
                    </a:lnTo>
                    <a:lnTo>
                      <a:pt x="117" y="5"/>
                    </a:lnTo>
                    <a:lnTo>
                      <a:pt x="124" y="8"/>
                    </a:lnTo>
                    <a:lnTo>
                      <a:pt x="134" y="10"/>
                    </a:lnTo>
                    <a:lnTo>
                      <a:pt x="145" y="14"/>
                    </a:lnTo>
                    <a:lnTo>
                      <a:pt x="157" y="17"/>
                    </a:lnTo>
                    <a:lnTo>
                      <a:pt x="168" y="22"/>
                    </a:lnTo>
                    <a:lnTo>
                      <a:pt x="179" y="26"/>
                    </a:lnTo>
                    <a:lnTo>
                      <a:pt x="189" y="31"/>
                    </a:lnTo>
                    <a:lnTo>
                      <a:pt x="196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C1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88" name="Freeform 776"/>
              <p:cNvSpPr>
                <a:spLocks/>
              </p:cNvSpPr>
              <p:nvPr/>
            </p:nvSpPr>
            <p:spPr bwMode="auto">
              <a:xfrm>
                <a:off x="3349" y="2532"/>
                <a:ext cx="5" cy="10"/>
              </a:xfrm>
              <a:custGeom>
                <a:avLst/>
                <a:gdLst>
                  <a:gd name="T0" fmla="*/ 5 w 5"/>
                  <a:gd name="T1" fmla="*/ 0 h 10"/>
                  <a:gd name="T2" fmla="*/ 1 w 5"/>
                  <a:gd name="T3" fmla="*/ 2 h 10"/>
                  <a:gd name="T4" fmla="*/ 0 w 5"/>
                  <a:gd name="T5" fmla="*/ 5 h 10"/>
                  <a:gd name="T6" fmla="*/ 1 w 5"/>
                  <a:gd name="T7" fmla="*/ 9 h 10"/>
                  <a:gd name="T8" fmla="*/ 5 w 5"/>
                  <a:gd name="T9" fmla="*/ 10 h 10"/>
                  <a:gd name="T10" fmla="*/ 5 w 5"/>
                  <a:gd name="T11" fmla="*/ 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0"/>
                  <a:gd name="T20" fmla="*/ 5 w 5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0">
                    <a:moveTo>
                      <a:pt x="5" y="0"/>
                    </a:moveTo>
                    <a:lnTo>
                      <a:pt x="1" y="2"/>
                    </a:lnTo>
                    <a:lnTo>
                      <a:pt x="0" y="5"/>
                    </a:lnTo>
                    <a:lnTo>
                      <a:pt x="1" y="9"/>
                    </a:lnTo>
                    <a:lnTo>
                      <a:pt x="5" y="1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89" name="Freeform 777"/>
              <p:cNvSpPr>
                <a:spLocks/>
              </p:cNvSpPr>
              <p:nvPr/>
            </p:nvSpPr>
            <p:spPr bwMode="auto">
              <a:xfrm>
                <a:off x="3354" y="2532"/>
                <a:ext cx="118" cy="14"/>
              </a:xfrm>
              <a:custGeom>
                <a:avLst/>
                <a:gdLst>
                  <a:gd name="T0" fmla="*/ 117 w 118"/>
                  <a:gd name="T1" fmla="*/ 6 h 14"/>
                  <a:gd name="T2" fmla="*/ 118 w 118"/>
                  <a:gd name="T3" fmla="*/ 6 h 14"/>
                  <a:gd name="T4" fmla="*/ 108 w 118"/>
                  <a:gd name="T5" fmla="*/ 5 h 14"/>
                  <a:gd name="T6" fmla="*/ 97 w 118"/>
                  <a:gd name="T7" fmla="*/ 4 h 14"/>
                  <a:gd name="T8" fmla="*/ 83 w 118"/>
                  <a:gd name="T9" fmla="*/ 2 h 14"/>
                  <a:gd name="T10" fmla="*/ 68 w 118"/>
                  <a:gd name="T11" fmla="*/ 2 h 14"/>
                  <a:gd name="T12" fmla="*/ 51 w 118"/>
                  <a:gd name="T13" fmla="*/ 2 h 14"/>
                  <a:gd name="T14" fmla="*/ 33 w 118"/>
                  <a:gd name="T15" fmla="*/ 0 h 14"/>
                  <a:gd name="T16" fmla="*/ 16 w 118"/>
                  <a:gd name="T17" fmla="*/ 0 h 14"/>
                  <a:gd name="T18" fmla="*/ 0 w 118"/>
                  <a:gd name="T19" fmla="*/ 2 h 14"/>
                  <a:gd name="T20" fmla="*/ 0 w 118"/>
                  <a:gd name="T21" fmla="*/ 9 h 14"/>
                  <a:gd name="T22" fmla="*/ 16 w 118"/>
                  <a:gd name="T23" fmla="*/ 10 h 14"/>
                  <a:gd name="T24" fmla="*/ 33 w 118"/>
                  <a:gd name="T25" fmla="*/ 10 h 14"/>
                  <a:gd name="T26" fmla="*/ 51 w 118"/>
                  <a:gd name="T27" fmla="*/ 11 h 14"/>
                  <a:gd name="T28" fmla="*/ 68 w 118"/>
                  <a:gd name="T29" fmla="*/ 11 h 14"/>
                  <a:gd name="T30" fmla="*/ 83 w 118"/>
                  <a:gd name="T31" fmla="*/ 11 h 14"/>
                  <a:gd name="T32" fmla="*/ 97 w 118"/>
                  <a:gd name="T33" fmla="*/ 11 h 14"/>
                  <a:gd name="T34" fmla="*/ 108 w 118"/>
                  <a:gd name="T35" fmla="*/ 13 h 14"/>
                  <a:gd name="T36" fmla="*/ 116 w 118"/>
                  <a:gd name="T37" fmla="*/ 14 h 14"/>
                  <a:gd name="T38" fmla="*/ 117 w 118"/>
                  <a:gd name="T39" fmla="*/ 14 h 14"/>
                  <a:gd name="T40" fmla="*/ 117 w 118"/>
                  <a:gd name="T41" fmla="*/ 6 h 1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8"/>
                  <a:gd name="T64" fmla="*/ 0 h 14"/>
                  <a:gd name="T65" fmla="*/ 118 w 118"/>
                  <a:gd name="T66" fmla="*/ 14 h 1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8" h="14">
                    <a:moveTo>
                      <a:pt x="117" y="6"/>
                    </a:moveTo>
                    <a:lnTo>
                      <a:pt x="118" y="6"/>
                    </a:lnTo>
                    <a:lnTo>
                      <a:pt x="108" y="5"/>
                    </a:lnTo>
                    <a:lnTo>
                      <a:pt x="97" y="4"/>
                    </a:lnTo>
                    <a:lnTo>
                      <a:pt x="83" y="2"/>
                    </a:lnTo>
                    <a:lnTo>
                      <a:pt x="68" y="2"/>
                    </a:lnTo>
                    <a:lnTo>
                      <a:pt x="51" y="2"/>
                    </a:lnTo>
                    <a:lnTo>
                      <a:pt x="33" y="0"/>
                    </a:lnTo>
                    <a:lnTo>
                      <a:pt x="16" y="0"/>
                    </a:lnTo>
                    <a:lnTo>
                      <a:pt x="0" y="2"/>
                    </a:lnTo>
                    <a:lnTo>
                      <a:pt x="0" y="9"/>
                    </a:lnTo>
                    <a:lnTo>
                      <a:pt x="16" y="10"/>
                    </a:lnTo>
                    <a:lnTo>
                      <a:pt x="33" y="10"/>
                    </a:lnTo>
                    <a:lnTo>
                      <a:pt x="51" y="11"/>
                    </a:lnTo>
                    <a:lnTo>
                      <a:pt x="68" y="11"/>
                    </a:lnTo>
                    <a:lnTo>
                      <a:pt x="83" y="11"/>
                    </a:lnTo>
                    <a:lnTo>
                      <a:pt x="97" y="11"/>
                    </a:lnTo>
                    <a:lnTo>
                      <a:pt x="108" y="13"/>
                    </a:lnTo>
                    <a:lnTo>
                      <a:pt x="116" y="14"/>
                    </a:lnTo>
                    <a:lnTo>
                      <a:pt x="117" y="14"/>
                    </a:lnTo>
                    <a:lnTo>
                      <a:pt x="117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90" name="Freeform 778"/>
              <p:cNvSpPr>
                <a:spLocks/>
              </p:cNvSpPr>
              <p:nvPr/>
            </p:nvSpPr>
            <p:spPr bwMode="auto">
              <a:xfrm>
                <a:off x="3471" y="2538"/>
                <a:ext cx="81" cy="37"/>
              </a:xfrm>
              <a:custGeom>
                <a:avLst/>
                <a:gdLst>
                  <a:gd name="T0" fmla="*/ 81 w 81"/>
                  <a:gd name="T1" fmla="*/ 30 h 37"/>
                  <a:gd name="T2" fmla="*/ 73 w 81"/>
                  <a:gd name="T3" fmla="*/ 26 h 37"/>
                  <a:gd name="T4" fmla="*/ 63 w 81"/>
                  <a:gd name="T5" fmla="*/ 21 h 37"/>
                  <a:gd name="T6" fmla="*/ 52 w 81"/>
                  <a:gd name="T7" fmla="*/ 18 h 37"/>
                  <a:gd name="T8" fmla="*/ 41 w 81"/>
                  <a:gd name="T9" fmla="*/ 13 h 37"/>
                  <a:gd name="T10" fmla="*/ 29 w 81"/>
                  <a:gd name="T11" fmla="*/ 9 h 37"/>
                  <a:gd name="T12" fmla="*/ 18 w 81"/>
                  <a:gd name="T13" fmla="*/ 5 h 37"/>
                  <a:gd name="T14" fmla="*/ 8 w 81"/>
                  <a:gd name="T15" fmla="*/ 3 h 37"/>
                  <a:gd name="T16" fmla="*/ 0 w 81"/>
                  <a:gd name="T17" fmla="*/ 0 h 37"/>
                  <a:gd name="T18" fmla="*/ 0 w 81"/>
                  <a:gd name="T19" fmla="*/ 8 h 37"/>
                  <a:gd name="T20" fmla="*/ 6 w 81"/>
                  <a:gd name="T21" fmla="*/ 10 h 37"/>
                  <a:gd name="T22" fmla="*/ 16 w 81"/>
                  <a:gd name="T23" fmla="*/ 13 h 37"/>
                  <a:gd name="T24" fmla="*/ 27 w 81"/>
                  <a:gd name="T25" fmla="*/ 16 h 37"/>
                  <a:gd name="T26" fmla="*/ 39 w 81"/>
                  <a:gd name="T27" fmla="*/ 20 h 37"/>
                  <a:gd name="T28" fmla="*/ 50 w 81"/>
                  <a:gd name="T29" fmla="*/ 25 h 37"/>
                  <a:gd name="T30" fmla="*/ 61 w 81"/>
                  <a:gd name="T31" fmla="*/ 28 h 37"/>
                  <a:gd name="T32" fmla="*/ 71 w 81"/>
                  <a:gd name="T33" fmla="*/ 33 h 37"/>
                  <a:gd name="T34" fmla="*/ 77 w 81"/>
                  <a:gd name="T35" fmla="*/ 37 h 37"/>
                  <a:gd name="T36" fmla="*/ 81 w 81"/>
                  <a:gd name="T37" fmla="*/ 30 h 3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1"/>
                  <a:gd name="T58" fmla="*/ 0 h 37"/>
                  <a:gd name="T59" fmla="*/ 81 w 81"/>
                  <a:gd name="T60" fmla="*/ 37 h 3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1" h="37">
                    <a:moveTo>
                      <a:pt x="81" y="30"/>
                    </a:moveTo>
                    <a:lnTo>
                      <a:pt x="73" y="26"/>
                    </a:lnTo>
                    <a:lnTo>
                      <a:pt x="63" y="21"/>
                    </a:lnTo>
                    <a:lnTo>
                      <a:pt x="52" y="18"/>
                    </a:lnTo>
                    <a:lnTo>
                      <a:pt x="41" y="13"/>
                    </a:lnTo>
                    <a:lnTo>
                      <a:pt x="29" y="9"/>
                    </a:lnTo>
                    <a:lnTo>
                      <a:pt x="18" y="5"/>
                    </a:lnTo>
                    <a:lnTo>
                      <a:pt x="8" y="3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6" y="10"/>
                    </a:lnTo>
                    <a:lnTo>
                      <a:pt x="16" y="13"/>
                    </a:lnTo>
                    <a:lnTo>
                      <a:pt x="27" y="16"/>
                    </a:lnTo>
                    <a:lnTo>
                      <a:pt x="39" y="20"/>
                    </a:lnTo>
                    <a:lnTo>
                      <a:pt x="50" y="25"/>
                    </a:lnTo>
                    <a:lnTo>
                      <a:pt x="61" y="28"/>
                    </a:lnTo>
                    <a:lnTo>
                      <a:pt x="71" y="33"/>
                    </a:lnTo>
                    <a:lnTo>
                      <a:pt x="77" y="37"/>
                    </a:lnTo>
                    <a:lnTo>
                      <a:pt x="81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91" name="Freeform 779"/>
              <p:cNvSpPr>
                <a:spLocks/>
              </p:cNvSpPr>
              <p:nvPr/>
            </p:nvSpPr>
            <p:spPr bwMode="auto">
              <a:xfrm>
                <a:off x="3548" y="2568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3 w 7"/>
                  <a:gd name="T3" fmla="*/ 7 h 7"/>
                  <a:gd name="T4" fmla="*/ 6 w 7"/>
                  <a:gd name="T5" fmla="*/ 5 h 7"/>
                  <a:gd name="T6" fmla="*/ 7 w 7"/>
                  <a:gd name="T7" fmla="*/ 2 h 7"/>
                  <a:gd name="T8" fmla="*/ 4 w 7"/>
                  <a:gd name="T9" fmla="*/ 0 h 7"/>
                  <a:gd name="T10" fmla="*/ 0 w 7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7"/>
                  <a:gd name="T20" fmla="*/ 7 w 7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7">
                    <a:moveTo>
                      <a:pt x="0" y="7"/>
                    </a:moveTo>
                    <a:lnTo>
                      <a:pt x="3" y="7"/>
                    </a:lnTo>
                    <a:lnTo>
                      <a:pt x="6" y="5"/>
                    </a:lnTo>
                    <a:lnTo>
                      <a:pt x="7" y="2"/>
                    </a:lnTo>
                    <a:lnTo>
                      <a:pt x="4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92" name="Freeform 780"/>
              <p:cNvSpPr>
                <a:spLocks/>
              </p:cNvSpPr>
              <p:nvPr/>
            </p:nvSpPr>
            <p:spPr bwMode="auto">
              <a:xfrm>
                <a:off x="3592" y="2601"/>
                <a:ext cx="100" cy="220"/>
              </a:xfrm>
              <a:custGeom>
                <a:avLst/>
                <a:gdLst>
                  <a:gd name="T0" fmla="*/ 98 w 100"/>
                  <a:gd name="T1" fmla="*/ 220 h 220"/>
                  <a:gd name="T2" fmla="*/ 100 w 100"/>
                  <a:gd name="T3" fmla="*/ 207 h 220"/>
                  <a:gd name="T4" fmla="*/ 100 w 100"/>
                  <a:gd name="T5" fmla="*/ 191 h 220"/>
                  <a:gd name="T6" fmla="*/ 100 w 100"/>
                  <a:gd name="T7" fmla="*/ 173 h 220"/>
                  <a:gd name="T8" fmla="*/ 98 w 100"/>
                  <a:gd name="T9" fmla="*/ 152 h 220"/>
                  <a:gd name="T10" fmla="*/ 93 w 100"/>
                  <a:gd name="T11" fmla="*/ 130 h 220"/>
                  <a:gd name="T12" fmla="*/ 86 w 100"/>
                  <a:gd name="T13" fmla="*/ 107 h 220"/>
                  <a:gd name="T14" fmla="*/ 73 w 100"/>
                  <a:gd name="T15" fmla="*/ 83 h 220"/>
                  <a:gd name="T16" fmla="*/ 56 w 100"/>
                  <a:gd name="T17" fmla="*/ 58 h 220"/>
                  <a:gd name="T18" fmla="*/ 50 w 100"/>
                  <a:gd name="T19" fmla="*/ 51 h 220"/>
                  <a:gd name="T20" fmla="*/ 42 w 100"/>
                  <a:gd name="T21" fmla="*/ 44 h 220"/>
                  <a:gd name="T22" fmla="*/ 35 w 100"/>
                  <a:gd name="T23" fmla="*/ 35 h 220"/>
                  <a:gd name="T24" fmla="*/ 28 w 100"/>
                  <a:gd name="T25" fmla="*/ 26 h 220"/>
                  <a:gd name="T26" fmla="*/ 19 w 100"/>
                  <a:gd name="T27" fmla="*/ 19 h 220"/>
                  <a:gd name="T28" fmla="*/ 12 w 100"/>
                  <a:gd name="T29" fmla="*/ 12 h 220"/>
                  <a:gd name="T30" fmla="*/ 6 w 100"/>
                  <a:gd name="T31" fmla="*/ 5 h 220"/>
                  <a:gd name="T32" fmla="*/ 0 w 100"/>
                  <a:gd name="T33" fmla="*/ 0 h 220"/>
                  <a:gd name="T34" fmla="*/ 98 w 100"/>
                  <a:gd name="T35" fmla="*/ 220 h 22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0"/>
                  <a:gd name="T55" fmla="*/ 0 h 220"/>
                  <a:gd name="T56" fmla="*/ 100 w 100"/>
                  <a:gd name="T57" fmla="*/ 220 h 22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0" h="220">
                    <a:moveTo>
                      <a:pt x="98" y="220"/>
                    </a:moveTo>
                    <a:lnTo>
                      <a:pt x="100" y="207"/>
                    </a:lnTo>
                    <a:lnTo>
                      <a:pt x="100" y="191"/>
                    </a:lnTo>
                    <a:lnTo>
                      <a:pt x="100" y="173"/>
                    </a:lnTo>
                    <a:lnTo>
                      <a:pt x="98" y="152"/>
                    </a:lnTo>
                    <a:lnTo>
                      <a:pt x="93" y="130"/>
                    </a:lnTo>
                    <a:lnTo>
                      <a:pt x="86" y="107"/>
                    </a:lnTo>
                    <a:lnTo>
                      <a:pt x="73" y="83"/>
                    </a:lnTo>
                    <a:lnTo>
                      <a:pt x="56" y="58"/>
                    </a:lnTo>
                    <a:lnTo>
                      <a:pt x="50" y="51"/>
                    </a:lnTo>
                    <a:lnTo>
                      <a:pt x="42" y="44"/>
                    </a:lnTo>
                    <a:lnTo>
                      <a:pt x="35" y="35"/>
                    </a:lnTo>
                    <a:lnTo>
                      <a:pt x="28" y="26"/>
                    </a:lnTo>
                    <a:lnTo>
                      <a:pt x="19" y="19"/>
                    </a:lnTo>
                    <a:lnTo>
                      <a:pt x="12" y="12"/>
                    </a:lnTo>
                    <a:lnTo>
                      <a:pt x="6" y="5"/>
                    </a:lnTo>
                    <a:lnTo>
                      <a:pt x="0" y="0"/>
                    </a:lnTo>
                    <a:lnTo>
                      <a:pt x="98" y="220"/>
                    </a:lnTo>
                    <a:close/>
                  </a:path>
                </a:pathLst>
              </a:custGeom>
              <a:solidFill>
                <a:srgbClr val="8C1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93" name="Freeform 781"/>
              <p:cNvSpPr>
                <a:spLocks/>
              </p:cNvSpPr>
              <p:nvPr/>
            </p:nvSpPr>
            <p:spPr bwMode="auto">
              <a:xfrm>
                <a:off x="3685" y="2821"/>
                <a:ext cx="10" cy="5"/>
              </a:xfrm>
              <a:custGeom>
                <a:avLst/>
                <a:gdLst>
                  <a:gd name="T0" fmla="*/ 0 w 10"/>
                  <a:gd name="T1" fmla="*/ 0 h 5"/>
                  <a:gd name="T2" fmla="*/ 2 w 10"/>
                  <a:gd name="T3" fmla="*/ 4 h 5"/>
                  <a:gd name="T4" fmla="*/ 5 w 10"/>
                  <a:gd name="T5" fmla="*/ 5 h 5"/>
                  <a:gd name="T6" fmla="*/ 9 w 10"/>
                  <a:gd name="T7" fmla="*/ 4 h 5"/>
                  <a:gd name="T8" fmla="*/ 10 w 10"/>
                  <a:gd name="T9" fmla="*/ 0 h 5"/>
                  <a:gd name="T10" fmla="*/ 0 w 10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5"/>
                  <a:gd name="T20" fmla="*/ 10 w 10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5">
                    <a:moveTo>
                      <a:pt x="0" y="0"/>
                    </a:moveTo>
                    <a:lnTo>
                      <a:pt x="2" y="4"/>
                    </a:lnTo>
                    <a:lnTo>
                      <a:pt x="5" y="5"/>
                    </a:lnTo>
                    <a:lnTo>
                      <a:pt x="9" y="4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94" name="Freeform 782"/>
              <p:cNvSpPr>
                <a:spLocks/>
              </p:cNvSpPr>
              <p:nvPr/>
            </p:nvSpPr>
            <p:spPr bwMode="auto">
              <a:xfrm>
                <a:off x="3644" y="2657"/>
                <a:ext cx="52" cy="164"/>
              </a:xfrm>
              <a:custGeom>
                <a:avLst/>
                <a:gdLst>
                  <a:gd name="T0" fmla="*/ 0 w 52"/>
                  <a:gd name="T1" fmla="*/ 5 h 164"/>
                  <a:gd name="T2" fmla="*/ 0 w 52"/>
                  <a:gd name="T3" fmla="*/ 5 h 164"/>
                  <a:gd name="T4" fmla="*/ 17 w 52"/>
                  <a:gd name="T5" fmla="*/ 29 h 164"/>
                  <a:gd name="T6" fmla="*/ 30 w 52"/>
                  <a:gd name="T7" fmla="*/ 52 h 164"/>
                  <a:gd name="T8" fmla="*/ 38 w 52"/>
                  <a:gd name="T9" fmla="*/ 75 h 164"/>
                  <a:gd name="T10" fmla="*/ 43 w 52"/>
                  <a:gd name="T11" fmla="*/ 96 h 164"/>
                  <a:gd name="T12" fmla="*/ 43 w 52"/>
                  <a:gd name="T13" fmla="*/ 117 h 164"/>
                  <a:gd name="T14" fmla="*/ 43 w 52"/>
                  <a:gd name="T15" fmla="*/ 135 h 164"/>
                  <a:gd name="T16" fmla="*/ 43 w 52"/>
                  <a:gd name="T17" fmla="*/ 151 h 164"/>
                  <a:gd name="T18" fmla="*/ 43 w 52"/>
                  <a:gd name="T19" fmla="*/ 164 h 164"/>
                  <a:gd name="T20" fmla="*/ 50 w 52"/>
                  <a:gd name="T21" fmla="*/ 164 h 164"/>
                  <a:gd name="T22" fmla="*/ 52 w 52"/>
                  <a:gd name="T23" fmla="*/ 151 h 164"/>
                  <a:gd name="T24" fmla="*/ 52 w 52"/>
                  <a:gd name="T25" fmla="*/ 135 h 164"/>
                  <a:gd name="T26" fmla="*/ 52 w 52"/>
                  <a:gd name="T27" fmla="*/ 117 h 164"/>
                  <a:gd name="T28" fmla="*/ 50 w 52"/>
                  <a:gd name="T29" fmla="*/ 96 h 164"/>
                  <a:gd name="T30" fmla="*/ 45 w 52"/>
                  <a:gd name="T31" fmla="*/ 73 h 164"/>
                  <a:gd name="T32" fmla="*/ 38 w 52"/>
                  <a:gd name="T33" fmla="*/ 50 h 164"/>
                  <a:gd name="T34" fmla="*/ 24 w 52"/>
                  <a:gd name="T35" fmla="*/ 24 h 164"/>
                  <a:gd name="T36" fmla="*/ 7 w 52"/>
                  <a:gd name="T37" fmla="*/ 0 h 164"/>
                  <a:gd name="T38" fmla="*/ 7 w 52"/>
                  <a:gd name="T39" fmla="*/ 0 h 164"/>
                  <a:gd name="T40" fmla="*/ 0 w 52"/>
                  <a:gd name="T41" fmla="*/ 5 h 16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2"/>
                  <a:gd name="T64" fmla="*/ 0 h 164"/>
                  <a:gd name="T65" fmla="*/ 52 w 52"/>
                  <a:gd name="T66" fmla="*/ 164 h 16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2" h="164">
                    <a:moveTo>
                      <a:pt x="0" y="5"/>
                    </a:moveTo>
                    <a:lnTo>
                      <a:pt x="0" y="5"/>
                    </a:lnTo>
                    <a:lnTo>
                      <a:pt x="17" y="29"/>
                    </a:lnTo>
                    <a:lnTo>
                      <a:pt x="30" y="52"/>
                    </a:lnTo>
                    <a:lnTo>
                      <a:pt x="38" y="75"/>
                    </a:lnTo>
                    <a:lnTo>
                      <a:pt x="43" y="96"/>
                    </a:lnTo>
                    <a:lnTo>
                      <a:pt x="43" y="117"/>
                    </a:lnTo>
                    <a:lnTo>
                      <a:pt x="43" y="135"/>
                    </a:lnTo>
                    <a:lnTo>
                      <a:pt x="43" y="151"/>
                    </a:lnTo>
                    <a:lnTo>
                      <a:pt x="43" y="164"/>
                    </a:lnTo>
                    <a:lnTo>
                      <a:pt x="50" y="164"/>
                    </a:lnTo>
                    <a:lnTo>
                      <a:pt x="52" y="151"/>
                    </a:lnTo>
                    <a:lnTo>
                      <a:pt x="52" y="135"/>
                    </a:lnTo>
                    <a:lnTo>
                      <a:pt x="52" y="117"/>
                    </a:lnTo>
                    <a:lnTo>
                      <a:pt x="50" y="96"/>
                    </a:lnTo>
                    <a:lnTo>
                      <a:pt x="45" y="73"/>
                    </a:lnTo>
                    <a:lnTo>
                      <a:pt x="38" y="50"/>
                    </a:lnTo>
                    <a:lnTo>
                      <a:pt x="24" y="24"/>
                    </a:lnTo>
                    <a:lnTo>
                      <a:pt x="7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95" name="Freeform 783"/>
              <p:cNvSpPr>
                <a:spLocks/>
              </p:cNvSpPr>
              <p:nvPr/>
            </p:nvSpPr>
            <p:spPr bwMode="auto">
              <a:xfrm>
                <a:off x="3589" y="2598"/>
                <a:ext cx="62" cy="64"/>
              </a:xfrm>
              <a:custGeom>
                <a:avLst/>
                <a:gdLst>
                  <a:gd name="T0" fmla="*/ 0 w 62"/>
                  <a:gd name="T1" fmla="*/ 5 h 64"/>
                  <a:gd name="T2" fmla="*/ 6 w 62"/>
                  <a:gd name="T3" fmla="*/ 10 h 64"/>
                  <a:gd name="T4" fmla="*/ 12 w 62"/>
                  <a:gd name="T5" fmla="*/ 17 h 64"/>
                  <a:gd name="T6" fmla="*/ 20 w 62"/>
                  <a:gd name="T7" fmla="*/ 25 h 64"/>
                  <a:gd name="T8" fmla="*/ 28 w 62"/>
                  <a:gd name="T9" fmla="*/ 32 h 64"/>
                  <a:gd name="T10" fmla="*/ 34 w 62"/>
                  <a:gd name="T11" fmla="*/ 40 h 64"/>
                  <a:gd name="T12" fmla="*/ 43 w 62"/>
                  <a:gd name="T13" fmla="*/ 49 h 64"/>
                  <a:gd name="T14" fmla="*/ 50 w 62"/>
                  <a:gd name="T15" fmla="*/ 56 h 64"/>
                  <a:gd name="T16" fmla="*/ 55 w 62"/>
                  <a:gd name="T17" fmla="*/ 64 h 64"/>
                  <a:gd name="T18" fmla="*/ 62 w 62"/>
                  <a:gd name="T19" fmla="*/ 59 h 64"/>
                  <a:gd name="T20" fmla="*/ 55 w 62"/>
                  <a:gd name="T21" fmla="*/ 51 h 64"/>
                  <a:gd name="T22" fmla="*/ 48 w 62"/>
                  <a:gd name="T23" fmla="*/ 44 h 64"/>
                  <a:gd name="T24" fmla="*/ 42 w 62"/>
                  <a:gd name="T25" fmla="*/ 36 h 64"/>
                  <a:gd name="T26" fmla="*/ 33 w 62"/>
                  <a:gd name="T27" fmla="*/ 27 h 64"/>
                  <a:gd name="T28" fmla="*/ 24 w 62"/>
                  <a:gd name="T29" fmla="*/ 20 h 64"/>
                  <a:gd name="T30" fmla="*/ 17 w 62"/>
                  <a:gd name="T31" fmla="*/ 12 h 64"/>
                  <a:gd name="T32" fmla="*/ 11 w 62"/>
                  <a:gd name="T33" fmla="*/ 5 h 64"/>
                  <a:gd name="T34" fmla="*/ 5 w 62"/>
                  <a:gd name="T35" fmla="*/ 0 h 64"/>
                  <a:gd name="T36" fmla="*/ 0 w 62"/>
                  <a:gd name="T37" fmla="*/ 5 h 6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2"/>
                  <a:gd name="T58" fmla="*/ 0 h 64"/>
                  <a:gd name="T59" fmla="*/ 62 w 62"/>
                  <a:gd name="T60" fmla="*/ 64 h 6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2" h="64">
                    <a:moveTo>
                      <a:pt x="0" y="5"/>
                    </a:moveTo>
                    <a:lnTo>
                      <a:pt x="6" y="10"/>
                    </a:lnTo>
                    <a:lnTo>
                      <a:pt x="12" y="17"/>
                    </a:lnTo>
                    <a:lnTo>
                      <a:pt x="20" y="25"/>
                    </a:lnTo>
                    <a:lnTo>
                      <a:pt x="28" y="32"/>
                    </a:lnTo>
                    <a:lnTo>
                      <a:pt x="34" y="40"/>
                    </a:lnTo>
                    <a:lnTo>
                      <a:pt x="43" y="49"/>
                    </a:lnTo>
                    <a:lnTo>
                      <a:pt x="50" y="56"/>
                    </a:lnTo>
                    <a:lnTo>
                      <a:pt x="55" y="64"/>
                    </a:lnTo>
                    <a:lnTo>
                      <a:pt x="62" y="59"/>
                    </a:lnTo>
                    <a:lnTo>
                      <a:pt x="55" y="51"/>
                    </a:lnTo>
                    <a:lnTo>
                      <a:pt x="48" y="44"/>
                    </a:lnTo>
                    <a:lnTo>
                      <a:pt x="42" y="36"/>
                    </a:lnTo>
                    <a:lnTo>
                      <a:pt x="33" y="27"/>
                    </a:lnTo>
                    <a:lnTo>
                      <a:pt x="24" y="20"/>
                    </a:lnTo>
                    <a:lnTo>
                      <a:pt x="17" y="12"/>
                    </a:lnTo>
                    <a:lnTo>
                      <a:pt x="11" y="5"/>
                    </a:lnTo>
                    <a:lnTo>
                      <a:pt x="5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96" name="Freeform 784"/>
              <p:cNvSpPr>
                <a:spLocks/>
              </p:cNvSpPr>
              <p:nvPr/>
            </p:nvSpPr>
            <p:spPr bwMode="auto">
              <a:xfrm>
                <a:off x="3589" y="2597"/>
                <a:ext cx="5" cy="6"/>
              </a:xfrm>
              <a:custGeom>
                <a:avLst/>
                <a:gdLst>
                  <a:gd name="T0" fmla="*/ 5 w 5"/>
                  <a:gd name="T1" fmla="*/ 1 h 6"/>
                  <a:gd name="T2" fmla="*/ 3 w 5"/>
                  <a:gd name="T3" fmla="*/ 0 h 6"/>
                  <a:gd name="T4" fmla="*/ 1 w 5"/>
                  <a:gd name="T5" fmla="*/ 1 h 6"/>
                  <a:gd name="T6" fmla="*/ 0 w 5"/>
                  <a:gd name="T7" fmla="*/ 4 h 6"/>
                  <a:gd name="T8" fmla="*/ 0 w 5"/>
                  <a:gd name="T9" fmla="*/ 6 h 6"/>
                  <a:gd name="T10" fmla="*/ 5 w 5"/>
                  <a:gd name="T11" fmla="*/ 1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1"/>
                    </a:moveTo>
                    <a:lnTo>
                      <a:pt x="3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97" name="Freeform 785"/>
              <p:cNvSpPr>
                <a:spLocks/>
              </p:cNvSpPr>
              <p:nvPr/>
            </p:nvSpPr>
            <p:spPr bwMode="auto">
              <a:xfrm>
                <a:off x="4315" y="2368"/>
                <a:ext cx="22" cy="189"/>
              </a:xfrm>
              <a:custGeom>
                <a:avLst/>
                <a:gdLst>
                  <a:gd name="T0" fmla="*/ 22 w 22"/>
                  <a:gd name="T1" fmla="*/ 189 h 189"/>
                  <a:gd name="T2" fmla="*/ 22 w 22"/>
                  <a:gd name="T3" fmla="*/ 172 h 189"/>
                  <a:gd name="T4" fmla="*/ 19 w 22"/>
                  <a:gd name="T5" fmla="*/ 152 h 189"/>
                  <a:gd name="T6" fmla="*/ 18 w 22"/>
                  <a:gd name="T7" fmla="*/ 135 h 189"/>
                  <a:gd name="T8" fmla="*/ 16 w 22"/>
                  <a:gd name="T9" fmla="*/ 120 h 189"/>
                  <a:gd name="T10" fmla="*/ 13 w 22"/>
                  <a:gd name="T11" fmla="*/ 96 h 189"/>
                  <a:gd name="T12" fmla="*/ 9 w 22"/>
                  <a:gd name="T13" fmla="*/ 58 h 189"/>
                  <a:gd name="T14" fmla="*/ 5 w 22"/>
                  <a:gd name="T15" fmla="*/ 22 h 189"/>
                  <a:gd name="T16" fmla="*/ 0 w 22"/>
                  <a:gd name="T17" fmla="*/ 0 h 189"/>
                  <a:gd name="T18" fmla="*/ 22 w 22"/>
                  <a:gd name="T19" fmla="*/ 189 h 18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"/>
                  <a:gd name="T31" fmla="*/ 0 h 189"/>
                  <a:gd name="T32" fmla="*/ 22 w 22"/>
                  <a:gd name="T33" fmla="*/ 189 h 18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" h="189">
                    <a:moveTo>
                      <a:pt x="22" y="189"/>
                    </a:moveTo>
                    <a:lnTo>
                      <a:pt x="22" y="172"/>
                    </a:lnTo>
                    <a:lnTo>
                      <a:pt x="19" y="152"/>
                    </a:lnTo>
                    <a:lnTo>
                      <a:pt x="18" y="135"/>
                    </a:lnTo>
                    <a:lnTo>
                      <a:pt x="16" y="120"/>
                    </a:lnTo>
                    <a:lnTo>
                      <a:pt x="13" y="96"/>
                    </a:lnTo>
                    <a:lnTo>
                      <a:pt x="9" y="58"/>
                    </a:lnTo>
                    <a:lnTo>
                      <a:pt x="5" y="22"/>
                    </a:lnTo>
                    <a:lnTo>
                      <a:pt x="0" y="0"/>
                    </a:lnTo>
                    <a:lnTo>
                      <a:pt x="22" y="189"/>
                    </a:lnTo>
                    <a:close/>
                  </a:path>
                </a:pathLst>
              </a:custGeom>
              <a:solidFill>
                <a:srgbClr val="8C1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98" name="Freeform 786"/>
              <p:cNvSpPr>
                <a:spLocks/>
              </p:cNvSpPr>
              <p:nvPr/>
            </p:nvSpPr>
            <p:spPr bwMode="auto">
              <a:xfrm>
                <a:off x="4332" y="2557"/>
                <a:ext cx="10" cy="5"/>
              </a:xfrm>
              <a:custGeom>
                <a:avLst/>
                <a:gdLst>
                  <a:gd name="T0" fmla="*/ 0 w 10"/>
                  <a:gd name="T1" fmla="*/ 0 h 5"/>
                  <a:gd name="T2" fmla="*/ 1 w 10"/>
                  <a:gd name="T3" fmla="*/ 3 h 5"/>
                  <a:gd name="T4" fmla="*/ 5 w 10"/>
                  <a:gd name="T5" fmla="*/ 5 h 5"/>
                  <a:gd name="T6" fmla="*/ 8 w 10"/>
                  <a:gd name="T7" fmla="*/ 3 h 5"/>
                  <a:gd name="T8" fmla="*/ 10 w 10"/>
                  <a:gd name="T9" fmla="*/ 0 h 5"/>
                  <a:gd name="T10" fmla="*/ 0 w 10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5"/>
                  <a:gd name="T20" fmla="*/ 10 w 10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5">
                    <a:moveTo>
                      <a:pt x="0" y="0"/>
                    </a:moveTo>
                    <a:lnTo>
                      <a:pt x="1" y="3"/>
                    </a:lnTo>
                    <a:lnTo>
                      <a:pt x="5" y="5"/>
                    </a:lnTo>
                    <a:lnTo>
                      <a:pt x="8" y="3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899" name="Freeform 787"/>
              <p:cNvSpPr>
                <a:spLocks/>
              </p:cNvSpPr>
              <p:nvPr/>
            </p:nvSpPr>
            <p:spPr bwMode="auto">
              <a:xfrm>
                <a:off x="4327" y="2488"/>
                <a:ext cx="15" cy="69"/>
              </a:xfrm>
              <a:custGeom>
                <a:avLst/>
                <a:gdLst>
                  <a:gd name="T0" fmla="*/ 0 w 15"/>
                  <a:gd name="T1" fmla="*/ 0 h 69"/>
                  <a:gd name="T2" fmla="*/ 0 w 15"/>
                  <a:gd name="T3" fmla="*/ 0 h 69"/>
                  <a:gd name="T4" fmla="*/ 2 w 15"/>
                  <a:gd name="T5" fmla="*/ 15 h 69"/>
                  <a:gd name="T6" fmla="*/ 4 w 15"/>
                  <a:gd name="T7" fmla="*/ 32 h 69"/>
                  <a:gd name="T8" fmla="*/ 6 w 15"/>
                  <a:gd name="T9" fmla="*/ 52 h 69"/>
                  <a:gd name="T10" fmla="*/ 5 w 15"/>
                  <a:gd name="T11" fmla="*/ 69 h 69"/>
                  <a:gd name="T12" fmla="*/ 15 w 15"/>
                  <a:gd name="T13" fmla="*/ 69 h 69"/>
                  <a:gd name="T14" fmla="*/ 13 w 15"/>
                  <a:gd name="T15" fmla="*/ 52 h 69"/>
                  <a:gd name="T16" fmla="*/ 11 w 15"/>
                  <a:gd name="T17" fmla="*/ 32 h 69"/>
                  <a:gd name="T18" fmla="*/ 10 w 15"/>
                  <a:gd name="T19" fmla="*/ 15 h 69"/>
                  <a:gd name="T20" fmla="*/ 7 w 15"/>
                  <a:gd name="T21" fmla="*/ 0 h 69"/>
                  <a:gd name="T22" fmla="*/ 7 w 15"/>
                  <a:gd name="T23" fmla="*/ 0 h 69"/>
                  <a:gd name="T24" fmla="*/ 0 w 15"/>
                  <a:gd name="T25" fmla="*/ 0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"/>
                  <a:gd name="T40" fmla="*/ 0 h 69"/>
                  <a:gd name="T41" fmla="*/ 15 w 15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" h="69">
                    <a:moveTo>
                      <a:pt x="0" y="0"/>
                    </a:moveTo>
                    <a:lnTo>
                      <a:pt x="0" y="0"/>
                    </a:lnTo>
                    <a:lnTo>
                      <a:pt x="2" y="15"/>
                    </a:lnTo>
                    <a:lnTo>
                      <a:pt x="4" y="32"/>
                    </a:lnTo>
                    <a:lnTo>
                      <a:pt x="6" y="52"/>
                    </a:lnTo>
                    <a:lnTo>
                      <a:pt x="5" y="69"/>
                    </a:lnTo>
                    <a:lnTo>
                      <a:pt x="15" y="69"/>
                    </a:lnTo>
                    <a:lnTo>
                      <a:pt x="13" y="52"/>
                    </a:lnTo>
                    <a:lnTo>
                      <a:pt x="11" y="32"/>
                    </a:lnTo>
                    <a:lnTo>
                      <a:pt x="10" y="15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00" name="Freeform 788"/>
              <p:cNvSpPr>
                <a:spLocks/>
              </p:cNvSpPr>
              <p:nvPr/>
            </p:nvSpPr>
            <p:spPr bwMode="auto">
              <a:xfrm>
                <a:off x="4311" y="2366"/>
                <a:ext cx="23" cy="122"/>
              </a:xfrm>
              <a:custGeom>
                <a:avLst/>
                <a:gdLst>
                  <a:gd name="T0" fmla="*/ 0 w 23"/>
                  <a:gd name="T1" fmla="*/ 3 h 122"/>
                  <a:gd name="T2" fmla="*/ 5 w 23"/>
                  <a:gd name="T3" fmla="*/ 24 h 122"/>
                  <a:gd name="T4" fmla="*/ 10 w 23"/>
                  <a:gd name="T5" fmla="*/ 60 h 122"/>
                  <a:gd name="T6" fmla="*/ 13 w 23"/>
                  <a:gd name="T7" fmla="*/ 98 h 122"/>
                  <a:gd name="T8" fmla="*/ 16 w 23"/>
                  <a:gd name="T9" fmla="*/ 122 h 122"/>
                  <a:gd name="T10" fmla="*/ 23 w 23"/>
                  <a:gd name="T11" fmla="*/ 122 h 122"/>
                  <a:gd name="T12" fmla="*/ 21 w 23"/>
                  <a:gd name="T13" fmla="*/ 98 h 122"/>
                  <a:gd name="T14" fmla="*/ 17 w 23"/>
                  <a:gd name="T15" fmla="*/ 60 h 122"/>
                  <a:gd name="T16" fmla="*/ 12 w 23"/>
                  <a:gd name="T17" fmla="*/ 24 h 122"/>
                  <a:gd name="T18" fmla="*/ 7 w 23"/>
                  <a:gd name="T19" fmla="*/ 0 h 122"/>
                  <a:gd name="T20" fmla="*/ 0 w 23"/>
                  <a:gd name="T21" fmla="*/ 3 h 12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"/>
                  <a:gd name="T34" fmla="*/ 0 h 122"/>
                  <a:gd name="T35" fmla="*/ 23 w 23"/>
                  <a:gd name="T36" fmla="*/ 122 h 12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" h="122">
                    <a:moveTo>
                      <a:pt x="0" y="3"/>
                    </a:moveTo>
                    <a:lnTo>
                      <a:pt x="5" y="24"/>
                    </a:lnTo>
                    <a:lnTo>
                      <a:pt x="10" y="60"/>
                    </a:lnTo>
                    <a:lnTo>
                      <a:pt x="13" y="98"/>
                    </a:lnTo>
                    <a:lnTo>
                      <a:pt x="16" y="122"/>
                    </a:lnTo>
                    <a:lnTo>
                      <a:pt x="23" y="122"/>
                    </a:lnTo>
                    <a:lnTo>
                      <a:pt x="21" y="98"/>
                    </a:lnTo>
                    <a:lnTo>
                      <a:pt x="17" y="60"/>
                    </a:lnTo>
                    <a:lnTo>
                      <a:pt x="12" y="24"/>
                    </a:ln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01" name="Freeform 789"/>
              <p:cNvSpPr>
                <a:spLocks/>
              </p:cNvSpPr>
              <p:nvPr/>
            </p:nvSpPr>
            <p:spPr bwMode="auto">
              <a:xfrm>
                <a:off x="4311" y="2364"/>
                <a:ext cx="7" cy="5"/>
              </a:xfrm>
              <a:custGeom>
                <a:avLst/>
                <a:gdLst>
                  <a:gd name="T0" fmla="*/ 7 w 7"/>
                  <a:gd name="T1" fmla="*/ 2 h 5"/>
                  <a:gd name="T2" fmla="*/ 6 w 7"/>
                  <a:gd name="T3" fmla="*/ 0 h 5"/>
                  <a:gd name="T4" fmla="*/ 2 w 7"/>
                  <a:gd name="T5" fmla="*/ 0 h 5"/>
                  <a:gd name="T6" fmla="*/ 0 w 7"/>
                  <a:gd name="T7" fmla="*/ 1 h 5"/>
                  <a:gd name="T8" fmla="*/ 0 w 7"/>
                  <a:gd name="T9" fmla="*/ 5 h 5"/>
                  <a:gd name="T10" fmla="*/ 7 w 7"/>
                  <a:gd name="T11" fmla="*/ 2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5"/>
                  <a:gd name="T20" fmla="*/ 7 w 7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5">
                    <a:moveTo>
                      <a:pt x="7" y="2"/>
                    </a:moveTo>
                    <a:lnTo>
                      <a:pt x="6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5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02" name="Freeform 790"/>
              <p:cNvSpPr>
                <a:spLocks/>
              </p:cNvSpPr>
              <p:nvPr/>
            </p:nvSpPr>
            <p:spPr bwMode="auto">
              <a:xfrm>
                <a:off x="3805" y="2001"/>
                <a:ext cx="151" cy="17"/>
              </a:xfrm>
              <a:custGeom>
                <a:avLst/>
                <a:gdLst>
                  <a:gd name="T0" fmla="*/ 0 w 151"/>
                  <a:gd name="T1" fmla="*/ 17 h 17"/>
                  <a:gd name="T2" fmla="*/ 10 w 151"/>
                  <a:gd name="T3" fmla="*/ 14 h 17"/>
                  <a:gd name="T4" fmla="*/ 21 w 151"/>
                  <a:gd name="T5" fmla="*/ 12 h 17"/>
                  <a:gd name="T6" fmla="*/ 33 w 151"/>
                  <a:gd name="T7" fmla="*/ 9 h 17"/>
                  <a:gd name="T8" fmla="*/ 45 w 151"/>
                  <a:gd name="T9" fmla="*/ 6 h 17"/>
                  <a:gd name="T10" fmla="*/ 57 w 151"/>
                  <a:gd name="T11" fmla="*/ 3 h 17"/>
                  <a:gd name="T12" fmla="*/ 68 w 151"/>
                  <a:gd name="T13" fmla="*/ 1 h 17"/>
                  <a:gd name="T14" fmla="*/ 78 w 151"/>
                  <a:gd name="T15" fmla="*/ 0 h 17"/>
                  <a:gd name="T16" fmla="*/ 85 w 151"/>
                  <a:gd name="T17" fmla="*/ 0 h 17"/>
                  <a:gd name="T18" fmla="*/ 91 w 151"/>
                  <a:gd name="T19" fmla="*/ 0 h 17"/>
                  <a:gd name="T20" fmla="*/ 100 w 151"/>
                  <a:gd name="T21" fmla="*/ 1 h 17"/>
                  <a:gd name="T22" fmla="*/ 108 w 151"/>
                  <a:gd name="T23" fmla="*/ 1 h 17"/>
                  <a:gd name="T24" fmla="*/ 117 w 151"/>
                  <a:gd name="T25" fmla="*/ 1 h 17"/>
                  <a:gd name="T26" fmla="*/ 127 w 151"/>
                  <a:gd name="T27" fmla="*/ 2 h 17"/>
                  <a:gd name="T28" fmla="*/ 135 w 151"/>
                  <a:gd name="T29" fmla="*/ 3 h 17"/>
                  <a:gd name="T30" fmla="*/ 144 w 151"/>
                  <a:gd name="T31" fmla="*/ 4 h 17"/>
                  <a:gd name="T32" fmla="*/ 151 w 151"/>
                  <a:gd name="T33" fmla="*/ 6 h 17"/>
                  <a:gd name="T34" fmla="*/ 0 w 151"/>
                  <a:gd name="T35" fmla="*/ 17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1"/>
                  <a:gd name="T55" fmla="*/ 0 h 17"/>
                  <a:gd name="T56" fmla="*/ 151 w 151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1" h="17">
                    <a:moveTo>
                      <a:pt x="0" y="17"/>
                    </a:moveTo>
                    <a:lnTo>
                      <a:pt x="10" y="14"/>
                    </a:lnTo>
                    <a:lnTo>
                      <a:pt x="21" y="12"/>
                    </a:lnTo>
                    <a:lnTo>
                      <a:pt x="33" y="9"/>
                    </a:lnTo>
                    <a:lnTo>
                      <a:pt x="45" y="6"/>
                    </a:lnTo>
                    <a:lnTo>
                      <a:pt x="57" y="3"/>
                    </a:lnTo>
                    <a:lnTo>
                      <a:pt x="68" y="1"/>
                    </a:lnTo>
                    <a:lnTo>
                      <a:pt x="78" y="0"/>
                    </a:lnTo>
                    <a:lnTo>
                      <a:pt x="85" y="0"/>
                    </a:lnTo>
                    <a:lnTo>
                      <a:pt x="91" y="0"/>
                    </a:lnTo>
                    <a:lnTo>
                      <a:pt x="100" y="1"/>
                    </a:lnTo>
                    <a:lnTo>
                      <a:pt x="108" y="1"/>
                    </a:lnTo>
                    <a:lnTo>
                      <a:pt x="117" y="1"/>
                    </a:lnTo>
                    <a:lnTo>
                      <a:pt x="127" y="2"/>
                    </a:lnTo>
                    <a:lnTo>
                      <a:pt x="135" y="3"/>
                    </a:lnTo>
                    <a:lnTo>
                      <a:pt x="144" y="4"/>
                    </a:lnTo>
                    <a:lnTo>
                      <a:pt x="151" y="6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8C1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03" name="Freeform 791"/>
              <p:cNvSpPr>
                <a:spLocks/>
              </p:cNvSpPr>
              <p:nvPr/>
            </p:nvSpPr>
            <p:spPr bwMode="auto">
              <a:xfrm>
                <a:off x="3801" y="2014"/>
                <a:ext cx="4" cy="7"/>
              </a:xfrm>
              <a:custGeom>
                <a:avLst/>
                <a:gdLst>
                  <a:gd name="T0" fmla="*/ 4 w 4"/>
                  <a:gd name="T1" fmla="*/ 0 h 7"/>
                  <a:gd name="T2" fmla="*/ 1 w 4"/>
                  <a:gd name="T3" fmla="*/ 1 h 7"/>
                  <a:gd name="T4" fmla="*/ 0 w 4"/>
                  <a:gd name="T5" fmla="*/ 4 h 7"/>
                  <a:gd name="T6" fmla="*/ 1 w 4"/>
                  <a:gd name="T7" fmla="*/ 6 h 7"/>
                  <a:gd name="T8" fmla="*/ 4 w 4"/>
                  <a:gd name="T9" fmla="*/ 7 h 7"/>
                  <a:gd name="T10" fmla="*/ 4 w 4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4" y="0"/>
                    </a:moveTo>
                    <a:lnTo>
                      <a:pt x="1" y="1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4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04" name="Freeform 792"/>
              <p:cNvSpPr>
                <a:spLocks/>
              </p:cNvSpPr>
              <p:nvPr/>
            </p:nvSpPr>
            <p:spPr bwMode="auto">
              <a:xfrm>
                <a:off x="3805" y="1997"/>
                <a:ext cx="85" cy="24"/>
              </a:xfrm>
              <a:custGeom>
                <a:avLst/>
                <a:gdLst>
                  <a:gd name="T0" fmla="*/ 85 w 85"/>
                  <a:gd name="T1" fmla="*/ 0 h 24"/>
                  <a:gd name="T2" fmla="*/ 85 w 85"/>
                  <a:gd name="T3" fmla="*/ 0 h 24"/>
                  <a:gd name="T4" fmla="*/ 78 w 85"/>
                  <a:gd name="T5" fmla="*/ 0 h 24"/>
                  <a:gd name="T6" fmla="*/ 68 w 85"/>
                  <a:gd name="T7" fmla="*/ 1 h 24"/>
                  <a:gd name="T8" fmla="*/ 57 w 85"/>
                  <a:gd name="T9" fmla="*/ 4 h 24"/>
                  <a:gd name="T10" fmla="*/ 45 w 85"/>
                  <a:gd name="T11" fmla="*/ 6 h 24"/>
                  <a:gd name="T12" fmla="*/ 33 w 85"/>
                  <a:gd name="T13" fmla="*/ 10 h 24"/>
                  <a:gd name="T14" fmla="*/ 21 w 85"/>
                  <a:gd name="T15" fmla="*/ 12 h 24"/>
                  <a:gd name="T16" fmla="*/ 10 w 85"/>
                  <a:gd name="T17" fmla="*/ 15 h 24"/>
                  <a:gd name="T18" fmla="*/ 0 w 85"/>
                  <a:gd name="T19" fmla="*/ 17 h 24"/>
                  <a:gd name="T20" fmla="*/ 0 w 85"/>
                  <a:gd name="T21" fmla="*/ 24 h 24"/>
                  <a:gd name="T22" fmla="*/ 10 w 85"/>
                  <a:gd name="T23" fmla="*/ 22 h 24"/>
                  <a:gd name="T24" fmla="*/ 21 w 85"/>
                  <a:gd name="T25" fmla="*/ 19 h 24"/>
                  <a:gd name="T26" fmla="*/ 33 w 85"/>
                  <a:gd name="T27" fmla="*/ 17 h 24"/>
                  <a:gd name="T28" fmla="*/ 45 w 85"/>
                  <a:gd name="T29" fmla="*/ 13 h 24"/>
                  <a:gd name="T30" fmla="*/ 57 w 85"/>
                  <a:gd name="T31" fmla="*/ 11 h 24"/>
                  <a:gd name="T32" fmla="*/ 68 w 85"/>
                  <a:gd name="T33" fmla="*/ 8 h 24"/>
                  <a:gd name="T34" fmla="*/ 78 w 85"/>
                  <a:gd name="T35" fmla="*/ 7 h 24"/>
                  <a:gd name="T36" fmla="*/ 85 w 85"/>
                  <a:gd name="T37" fmla="*/ 7 h 24"/>
                  <a:gd name="T38" fmla="*/ 85 w 85"/>
                  <a:gd name="T39" fmla="*/ 7 h 24"/>
                  <a:gd name="T40" fmla="*/ 85 w 85"/>
                  <a:gd name="T41" fmla="*/ 0 h 2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5"/>
                  <a:gd name="T64" fmla="*/ 0 h 24"/>
                  <a:gd name="T65" fmla="*/ 85 w 85"/>
                  <a:gd name="T66" fmla="*/ 24 h 2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5" h="24">
                    <a:moveTo>
                      <a:pt x="85" y="0"/>
                    </a:moveTo>
                    <a:lnTo>
                      <a:pt x="85" y="0"/>
                    </a:lnTo>
                    <a:lnTo>
                      <a:pt x="78" y="0"/>
                    </a:lnTo>
                    <a:lnTo>
                      <a:pt x="68" y="1"/>
                    </a:lnTo>
                    <a:lnTo>
                      <a:pt x="57" y="4"/>
                    </a:lnTo>
                    <a:lnTo>
                      <a:pt x="45" y="6"/>
                    </a:lnTo>
                    <a:lnTo>
                      <a:pt x="33" y="10"/>
                    </a:lnTo>
                    <a:lnTo>
                      <a:pt x="21" y="12"/>
                    </a:lnTo>
                    <a:lnTo>
                      <a:pt x="10" y="15"/>
                    </a:lnTo>
                    <a:lnTo>
                      <a:pt x="0" y="17"/>
                    </a:lnTo>
                    <a:lnTo>
                      <a:pt x="0" y="24"/>
                    </a:lnTo>
                    <a:lnTo>
                      <a:pt x="10" y="22"/>
                    </a:lnTo>
                    <a:lnTo>
                      <a:pt x="21" y="19"/>
                    </a:lnTo>
                    <a:lnTo>
                      <a:pt x="33" y="17"/>
                    </a:lnTo>
                    <a:lnTo>
                      <a:pt x="45" y="13"/>
                    </a:lnTo>
                    <a:lnTo>
                      <a:pt x="57" y="11"/>
                    </a:lnTo>
                    <a:lnTo>
                      <a:pt x="68" y="8"/>
                    </a:lnTo>
                    <a:lnTo>
                      <a:pt x="78" y="7"/>
                    </a:lnTo>
                    <a:lnTo>
                      <a:pt x="85" y="7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05" name="Freeform 793"/>
              <p:cNvSpPr>
                <a:spLocks/>
              </p:cNvSpPr>
              <p:nvPr/>
            </p:nvSpPr>
            <p:spPr bwMode="auto">
              <a:xfrm>
                <a:off x="3890" y="1997"/>
                <a:ext cx="67" cy="13"/>
              </a:xfrm>
              <a:custGeom>
                <a:avLst/>
                <a:gdLst>
                  <a:gd name="T0" fmla="*/ 67 w 67"/>
                  <a:gd name="T1" fmla="*/ 6 h 13"/>
                  <a:gd name="T2" fmla="*/ 59 w 67"/>
                  <a:gd name="T3" fmla="*/ 5 h 13"/>
                  <a:gd name="T4" fmla="*/ 50 w 67"/>
                  <a:gd name="T5" fmla="*/ 4 h 13"/>
                  <a:gd name="T6" fmla="*/ 42 w 67"/>
                  <a:gd name="T7" fmla="*/ 2 h 13"/>
                  <a:gd name="T8" fmla="*/ 32 w 67"/>
                  <a:gd name="T9" fmla="*/ 1 h 13"/>
                  <a:gd name="T10" fmla="*/ 23 w 67"/>
                  <a:gd name="T11" fmla="*/ 0 h 13"/>
                  <a:gd name="T12" fmla="*/ 15 w 67"/>
                  <a:gd name="T13" fmla="*/ 1 h 13"/>
                  <a:gd name="T14" fmla="*/ 6 w 67"/>
                  <a:gd name="T15" fmla="*/ 0 h 13"/>
                  <a:gd name="T16" fmla="*/ 0 w 67"/>
                  <a:gd name="T17" fmla="*/ 0 h 13"/>
                  <a:gd name="T18" fmla="*/ 0 w 67"/>
                  <a:gd name="T19" fmla="*/ 7 h 13"/>
                  <a:gd name="T20" fmla="*/ 6 w 67"/>
                  <a:gd name="T21" fmla="*/ 7 h 13"/>
                  <a:gd name="T22" fmla="*/ 15 w 67"/>
                  <a:gd name="T23" fmla="*/ 8 h 13"/>
                  <a:gd name="T24" fmla="*/ 23 w 67"/>
                  <a:gd name="T25" fmla="*/ 10 h 13"/>
                  <a:gd name="T26" fmla="*/ 32 w 67"/>
                  <a:gd name="T27" fmla="*/ 8 h 13"/>
                  <a:gd name="T28" fmla="*/ 42 w 67"/>
                  <a:gd name="T29" fmla="*/ 10 h 13"/>
                  <a:gd name="T30" fmla="*/ 50 w 67"/>
                  <a:gd name="T31" fmla="*/ 11 h 13"/>
                  <a:gd name="T32" fmla="*/ 59 w 67"/>
                  <a:gd name="T33" fmla="*/ 12 h 13"/>
                  <a:gd name="T34" fmla="*/ 65 w 67"/>
                  <a:gd name="T35" fmla="*/ 13 h 13"/>
                  <a:gd name="T36" fmla="*/ 67 w 67"/>
                  <a:gd name="T37" fmla="*/ 6 h 1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7"/>
                  <a:gd name="T58" fmla="*/ 0 h 13"/>
                  <a:gd name="T59" fmla="*/ 67 w 67"/>
                  <a:gd name="T60" fmla="*/ 13 h 1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7" h="13">
                    <a:moveTo>
                      <a:pt x="67" y="6"/>
                    </a:moveTo>
                    <a:lnTo>
                      <a:pt x="59" y="5"/>
                    </a:lnTo>
                    <a:lnTo>
                      <a:pt x="50" y="4"/>
                    </a:lnTo>
                    <a:lnTo>
                      <a:pt x="42" y="2"/>
                    </a:lnTo>
                    <a:lnTo>
                      <a:pt x="32" y="1"/>
                    </a:lnTo>
                    <a:lnTo>
                      <a:pt x="23" y="0"/>
                    </a:lnTo>
                    <a:lnTo>
                      <a:pt x="15" y="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6" y="7"/>
                    </a:lnTo>
                    <a:lnTo>
                      <a:pt x="15" y="8"/>
                    </a:lnTo>
                    <a:lnTo>
                      <a:pt x="23" y="10"/>
                    </a:lnTo>
                    <a:lnTo>
                      <a:pt x="32" y="8"/>
                    </a:lnTo>
                    <a:lnTo>
                      <a:pt x="42" y="10"/>
                    </a:lnTo>
                    <a:lnTo>
                      <a:pt x="50" y="11"/>
                    </a:lnTo>
                    <a:lnTo>
                      <a:pt x="59" y="12"/>
                    </a:lnTo>
                    <a:lnTo>
                      <a:pt x="65" y="13"/>
                    </a:lnTo>
                    <a:lnTo>
                      <a:pt x="67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06" name="Freeform 794"/>
              <p:cNvSpPr>
                <a:spLocks/>
              </p:cNvSpPr>
              <p:nvPr/>
            </p:nvSpPr>
            <p:spPr bwMode="auto">
              <a:xfrm>
                <a:off x="3955" y="2003"/>
                <a:ext cx="5" cy="7"/>
              </a:xfrm>
              <a:custGeom>
                <a:avLst/>
                <a:gdLst>
                  <a:gd name="T0" fmla="*/ 0 w 5"/>
                  <a:gd name="T1" fmla="*/ 7 h 7"/>
                  <a:gd name="T2" fmla="*/ 4 w 5"/>
                  <a:gd name="T3" fmla="*/ 7 h 7"/>
                  <a:gd name="T4" fmla="*/ 5 w 5"/>
                  <a:gd name="T5" fmla="*/ 5 h 7"/>
                  <a:gd name="T6" fmla="*/ 5 w 5"/>
                  <a:gd name="T7" fmla="*/ 1 h 7"/>
                  <a:gd name="T8" fmla="*/ 2 w 5"/>
                  <a:gd name="T9" fmla="*/ 0 h 7"/>
                  <a:gd name="T10" fmla="*/ 0 w 5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7"/>
                  <a:gd name="T20" fmla="*/ 5 w 5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7">
                    <a:moveTo>
                      <a:pt x="0" y="7"/>
                    </a:moveTo>
                    <a:lnTo>
                      <a:pt x="4" y="7"/>
                    </a:lnTo>
                    <a:lnTo>
                      <a:pt x="5" y="5"/>
                    </a:lnTo>
                    <a:lnTo>
                      <a:pt x="5" y="1"/>
                    </a:lnTo>
                    <a:lnTo>
                      <a:pt x="2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07" name="Freeform 795"/>
              <p:cNvSpPr>
                <a:spLocks/>
              </p:cNvSpPr>
              <p:nvPr/>
            </p:nvSpPr>
            <p:spPr bwMode="auto">
              <a:xfrm>
                <a:off x="3878" y="2040"/>
                <a:ext cx="24" cy="12"/>
              </a:xfrm>
              <a:custGeom>
                <a:avLst/>
                <a:gdLst>
                  <a:gd name="T0" fmla="*/ 24 w 24"/>
                  <a:gd name="T1" fmla="*/ 0 h 12"/>
                  <a:gd name="T2" fmla="*/ 20 w 24"/>
                  <a:gd name="T3" fmla="*/ 1 h 12"/>
                  <a:gd name="T4" fmla="*/ 15 w 24"/>
                  <a:gd name="T5" fmla="*/ 3 h 12"/>
                  <a:gd name="T6" fmla="*/ 7 w 24"/>
                  <a:gd name="T7" fmla="*/ 7 h 12"/>
                  <a:gd name="T8" fmla="*/ 0 w 24"/>
                  <a:gd name="T9" fmla="*/ 12 h 12"/>
                  <a:gd name="T10" fmla="*/ 24 w 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2"/>
                  <a:gd name="T20" fmla="*/ 24 w 24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2">
                    <a:moveTo>
                      <a:pt x="24" y="0"/>
                    </a:moveTo>
                    <a:lnTo>
                      <a:pt x="20" y="1"/>
                    </a:lnTo>
                    <a:lnTo>
                      <a:pt x="15" y="3"/>
                    </a:lnTo>
                    <a:lnTo>
                      <a:pt x="7" y="7"/>
                    </a:lnTo>
                    <a:lnTo>
                      <a:pt x="0" y="1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8C1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08" name="Freeform 796"/>
              <p:cNvSpPr>
                <a:spLocks/>
              </p:cNvSpPr>
              <p:nvPr/>
            </p:nvSpPr>
            <p:spPr bwMode="auto">
              <a:xfrm>
                <a:off x="3902" y="2036"/>
                <a:ext cx="4" cy="7"/>
              </a:xfrm>
              <a:custGeom>
                <a:avLst/>
                <a:gdLst>
                  <a:gd name="T0" fmla="*/ 0 w 4"/>
                  <a:gd name="T1" fmla="*/ 7 h 7"/>
                  <a:gd name="T2" fmla="*/ 3 w 4"/>
                  <a:gd name="T3" fmla="*/ 6 h 7"/>
                  <a:gd name="T4" fmla="*/ 4 w 4"/>
                  <a:gd name="T5" fmla="*/ 4 h 7"/>
                  <a:gd name="T6" fmla="*/ 3 w 4"/>
                  <a:gd name="T7" fmla="*/ 1 h 7"/>
                  <a:gd name="T8" fmla="*/ 0 w 4"/>
                  <a:gd name="T9" fmla="*/ 0 h 7"/>
                  <a:gd name="T10" fmla="*/ 0 w 4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0" y="7"/>
                    </a:moveTo>
                    <a:lnTo>
                      <a:pt x="3" y="6"/>
                    </a:lnTo>
                    <a:lnTo>
                      <a:pt x="4" y="4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09" name="Freeform 797"/>
              <p:cNvSpPr>
                <a:spLocks/>
              </p:cNvSpPr>
              <p:nvPr/>
            </p:nvSpPr>
            <p:spPr bwMode="auto">
              <a:xfrm>
                <a:off x="3876" y="2036"/>
                <a:ext cx="26" cy="19"/>
              </a:xfrm>
              <a:custGeom>
                <a:avLst/>
                <a:gdLst>
                  <a:gd name="T0" fmla="*/ 5 w 26"/>
                  <a:gd name="T1" fmla="*/ 19 h 19"/>
                  <a:gd name="T2" fmla="*/ 12 w 26"/>
                  <a:gd name="T3" fmla="*/ 15 h 19"/>
                  <a:gd name="T4" fmla="*/ 18 w 26"/>
                  <a:gd name="T5" fmla="*/ 11 h 19"/>
                  <a:gd name="T6" fmla="*/ 23 w 26"/>
                  <a:gd name="T7" fmla="*/ 8 h 19"/>
                  <a:gd name="T8" fmla="*/ 26 w 26"/>
                  <a:gd name="T9" fmla="*/ 7 h 19"/>
                  <a:gd name="T10" fmla="*/ 26 w 26"/>
                  <a:gd name="T11" fmla="*/ 0 h 19"/>
                  <a:gd name="T12" fmla="*/ 20 w 26"/>
                  <a:gd name="T13" fmla="*/ 1 h 19"/>
                  <a:gd name="T14" fmla="*/ 16 w 26"/>
                  <a:gd name="T15" fmla="*/ 4 h 19"/>
                  <a:gd name="T16" fmla="*/ 7 w 26"/>
                  <a:gd name="T17" fmla="*/ 7 h 19"/>
                  <a:gd name="T18" fmla="*/ 0 w 26"/>
                  <a:gd name="T19" fmla="*/ 12 h 19"/>
                  <a:gd name="T20" fmla="*/ 5 w 26"/>
                  <a:gd name="T21" fmla="*/ 19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6"/>
                  <a:gd name="T34" fmla="*/ 0 h 19"/>
                  <a:gd name="T35" fmla="*/ 26 w 26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6" h="19">
                    <a:moveTo>
                      <a:pt x="5" y="19"/>
                    </a:moveTo>
                    <a:lnTo>
                      <a:pt x="12" y="15"/>
                    </a:lnTo>
                    <a:lnTo>
                      <a:pt x="18" y="11"/>
                    </a:lnTo>
                    <a:lnTo>
                      <a:pt x="23" y="8"/>
                    </a:lnTo>
                    <a:lnTo>
                      <a:pt x="26" y="7"/>
                    </a:lnTo>
                    <a:lnTo>
                      <a:pt x="26" y="0"/>
                    </a:lnTo>
                    <a:lnTo>
                      <a:pt x="20" y="1"/>
                    </a:lnTo>
                    <a:lnTo>
                      <a:pt x="16" y="4"/>
                    </a:lnTo>
                    <a:lnTo>
                      <a:pt x="7" y="7"/>
                    </a:lnTo>
                    <a:lnTo>
                      <a:pt x="0" y="12"/>
                    </a:lnTo>
                    <a:lnTo>
                      <a:pt x="5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10" name="Freeform 798"/>
              <p:cNvSpPr>
                <a:spLocks/>
              </p:cNvSpPr>
              <p:nvPr/>
            </p:nvSpPr>
            <p:spPr bwMode="auto">
              <a:xfrm>
                <a:off x="3873" y="2048"/>
                <a:ext cx="8" cy="7"/>
              </a:xfrm>
              <a:custGeom>
                <a:avLst/>
                <a:gdLst>
                  <a:gd name="T0" fmla="*/ 3 w 8"/>
                  <a:gd name="T1" fmla="*/ 0 h 7"/>
                  <a:gd name="T2" fmla="*/ 0 w 8"/>
                  <a:gd name="T3" fmla="*/ 3 h 7"/>
                  <a:gd name="T4" fmla="*/ 1 w 8"/>
                  <a:gd name="T5" fmla="*/ 5 h 7"/>
                  <a:gd name="T6" fmla="*/ 4 w 8"/>
                  <a:gd name="T7" fmla="*/ 7 h 7"/>
                  <a:gd name="T8" fmla="*/ 8 w 8"/>
                  <a:gd name="T9" fmla="*/ 7 h 7"/>
                  <a:gd name="T10" fmla="*/ 3 w 8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7"/>
                  <a:gd name="T20" fmla="*/ 8 w 8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7">
                    <a:moveTo>
                      <a:pt x="3" y="0"/>
                    </a:moveTo>
                    <a:lnTo>
                      <a:pt x="0" y="3"/>
                    </a:lnTo>
                    <a:lnTo>
                      <a:pt x="1" y="5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11" name="Freeform 799"/>
              <p:cNvSpPr>
                <a:spLocks/>
              </p:cNvSpPr>
              <p:nvPr/>
            </p:nvSpPr>
            <p:spPr bwMode="auto">
              <a:xfrm>
                <a:off x="3887" y="2092"/>
                <a:ext cx="45" cy="17"/>
              </a:xfrm>
              <a:custGeom>
                <a:avLst/>
                <a:gdLst>
                  <a:gd name="T0" fmla="*/ 45 w 45"/>
                  <a:gd name="T1" fmla="*/ 0 h 17"/>
                  <a:gd name="T2" fmla="*/ 40 w 45"/>
                  <a:gd name="T3" fmla="*/ 1 h 17"/>
                  <a:gd name="T4" fmla="*/ 34 w 45"/>
                  <a:gd name="T5" fmla="*/ 2 h 17"/>
                  <a:gd name="T6" fmla="*/ 28 w 45"/>
                  <a:gd name="T7" fmla="*/ 5 h 17"/>
                  <a:gd name="T8" fmla="*/ 22 w 45"/>
                  <a:gd name="T9" fmla="*/ 6 h 17"/>
                  <a:gd name="T10" fmla="*/ 15 w 45"/>
                  <a:gd name="T11" fmla="*/ 9 h 17"/>
                  <a:gd name="T12" fmla="*/ 9 w 45"/>
                  <a:gd name="T13" fmla="*/ 12 h 17"/>
                  <a:gd name="T14" fmla="*/ 3 w 45"/>
                  <a:gd name="T15" fmla="*/ 15 h 17"/>
                  <a:gd name="T16" fmla="*/ 0 w 45"/>
                  <a:gd name="T17" fmla="*/ 17 h 17"/>
                  <a:gd name="T18" fmla="*/ 45 w 45"/>
                  <a:gd name="T19" fmla="*/ 0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5"/>
                  <a:gd name="T31" fmla="*/ 0 h 17"/>
                  <a:gd name="T32" fmla="*/ 45 w 45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5" h="17">
                    <a:moveTo>
                      <a:pt x="45" y="0"/>
                    </a:moveTo>
                    <a:lnTo>
                      <a:pt x="40" y="1"/>
                    </a:lnTo>
                    <a:lnTo>
                      <a:pt x="34" y="2"/>
                    </a:lnTo>
                    <a:lnTo>
                      <a:pt x="28" y="5"/>
                    </a:lnTo>
                    <a:lnTo>
                      <a:pt x="22" y="6"/>
                    </a:lnTo>
                    <a:lnTo>
                      <a:pt x="15" y="9"/>
                    </a:lnTo>
                    <a:lnTo>
                      <a:pt x="9" y="12"/>
                    </a:lnTo>
                    <a:lnTo>
                      <a:pt x="3" y="15"/>
                    </a:lnTo>
                    <a:lnTo>
                      <a:pt x="0" y="17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8C1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12" name="Freeform 800"/>
              <p:cNvSpPr>
                <a:spLocks/>
              </p:cNvSpPr>
              <p:nvPr/>
            </p:nvSpPr>
            <p:spPr bwMode="auto">
              <a:xfrm>
                <a:off x="3932" y="2088"/>
                <a:ext cx="3" cy="8"/>
              </a:xfrm>
              <a:custGeom>
                <a:avLst/>
                <a:gdLst>
                  <a:gd name="T0" fmla="*/ 0 w 3"/>
                  <a:gd name="T1" fmla="*/ 8 h 8"/>
                  <a:gd name="T2" fmla="*/ 2 w 3"/>
                  <a:gd name="T3" fmla="*/ 6 h 8"/>
                  <a:gd name="T4" fmla="*/ 3 w 3"/>
                  <a:gd name="T5" fmla="*/ 4 h 8"/>
                  <a:gd name="T6" fmla="*/ 2 w 3"/>
                  <a:gd name="T7" fmla="*/ 2 h 8"/>
                  <a:gd name="T8" fmla="*/ 0 w 3"/>
                  <a:gd name="T9" fmla="*/ 0 h 8"/>
                  <a:gd name="T10" fmla="*/ 0 w 3"/>
                  <a:gd name="T11" fmla="*/ 8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8"/>
                  <a:gd name="T20" fmla="*/ 3 w 3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8">
                    <a:moveTo>
                      <a:pt x="0" y="8"/>
                    </a:moveTo>
                    <a:lnTo>
                      <a:pt x="2" y="6"/>
                    </a:ln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13" name="Freeform 801"/>
              <p:cNvSpPr>
                <a:spLocks/>
              </p:cNvSpPr>
              <p:nvPr/>
            </p:nvSpPr>
            <p:spPr bwMode="auto">
              <a:xfrm>
                <a:off x="3884" y="2088"/>
                <a:ext cx="48" cy="25"/>
              </a:xfrm>
              <a:custGeom>
                <a:avLst/>
                <a:gdLst>
                  <a:gd name="T0" fmla="*/ 5 w 48"/>
                  <a:gd name="T1" fmla="*/ 25 h 25"/>
                  <a:gd name="T2" fmla="*/ 8 w 48"/>
                  <a:gd name="T3" fmla="*/ 22 h 25"/>
                  <a:gd name="T4" fmla="*/ 14 w 48"/>
                  <a:gd name="T5" fmla="*/ 20 h 25"/>
                  <a:gd name="T6" fmla="*/ 20 w 48"/>
                  <a:gd name="T7" fmla="*/ 16 h 25"/>
                  <a:gd name="T8" fmla="*/ 26 w 48"/>
                  <a:gd name="T9" fmla="*/ 14 h 25"/>
                  <a:gd name="T10" fmla="*/ 32 w 48"/>
                  <a:gd name="T11" fmla="*/ 13 h 25"/>
                  <a:gd name="T12" fmla="*/ 38 w 48"/>
                  <a:gd name="T13" fmla="*/ 10 h 25"/>
                  <a:gd name="T14" fmla="*/ 43 w 48"/>
                  <a:gd name="T15" fmla="*/ 9 h 25"/>
                  <a:gd name="T16" fmla="*/ 48 w 48"/>
                  <a:gd name="T17" fmla="*/ 8 h 25"/>
                  <a:gd name="T18" fmla="*/ 48 w 48"/>
                  <a:gd name="T19" fmla="*/ 0 h 25"/>
                  <a:gd name="T20" fmla="*/ 43 w 48"/>
                  <a:gd name="T21" fmla="*/ 2 h 25"/>
                  <a:gd name="T22" fmla="*/ 36 w 48"/>
                  <a:gd name="T23" fmla="*/ 3 h 25"/>
                  <a:gd name="T24" fmla="*/ 29 w 48"/>
                  <a:gd name="T25" fmla="*/ 5 h 25"/>
                  <a:gd name="T26" fmla="*/ 23 w 48"/>
                  <a:gd name="T27" fmla="*/ 6 h 25"/>
                  <a:gd name="T28" fmla="*/ 17 w 48"/>
                  <a:gd name="T29" fmla="*/ 9 h 25"/>
                  <a:gd name="T30" fmla="*/ 11 w 48"/>
                  <a:gd name="T31" fmla="*/ 13 h 25"/>
                  <a:gd name="T32" fmla="*/ 5 w 48"/>
                  <a:gd name="T33" fmla="*/ 15 h 25"/>
                  <a:gd name="T34" fmla="*/ 0 w 48"/>
                  <a:gd name="T35" fmla="*/ 17 h 25"/>
                  <a:gd name="T36" fmla="*/ 5 w 48"/>
                  <a:gd name="T37" fmla="*/ 25 h 2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8"/>
                  <a:gd name="T58" fmla="*/ 0 h 25"/>
                  <a:gd name="T59" fmla="*/ 48 w 48"/>
                  <a:gd name="T60" fmla="*/ 25 h 2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8" h="25">
                    <a:moveTo>
                      <a:pt x="5" y="25"/>
                    </a:moveTo>
                    <a:lnTo>
                      <a:pt x="8" y="22"/>
                    </a:lnTo>
                    <a:lnTo>
                      <a:pt x="14" y="20"/>
                    </a:lnTo>
                    <a:lnTo>
                      <a:pt x="20" y="16"/>
                    </a:lnTo>
                    <a:lnTo>
                      <a:pt x="26" y="14"/>
                    </a:lnTo>
                    <a:lnTo>
                      <a:pt x="32" y="13"/>
                    </a:lnTo>
                    <a:lnTo>
                      <a:pt x="38" y="10"/>
                    </a:lnTo>
                    <a:lnTo>
                      <a:pt x="43" y="9"/>
                    </a:lnTo>
                    <a:lnTo>
                      <a:pt x="48" y="8"/>
                    </a:lnTo>
                    <a:lnTo>
                      <a:pt x="48" y="0"/>
                    </a:lnTo>
                    <a:lnTo>
                      <a:pt x="43" y="2"/>
                    </a:lnTo>
                    <a:lnTo>
                      <a:pt x="36" y="3"/>
                    </a:lnTo>
                    <a:lnTo>
                      <a:pt x="29" y="5"/>
                    </a:lnTo>
                    <a:lnTo>
                      <a:pt x="23" y="6"/>
                    </a:lnTo>
                    <a:lnTo>
                      <a:pt x="17" y="9"/>
                    </a:lnTo>
                    <a:lnTo>
                      <a:pt x="11" y="13"/>
                    </a:lnTo>
                    <a:lnTo>
                      <a:pt x="5" y="15"/>
                    </a:lnTo>
                    <a:lnTo>
                      <a:pt x="0" y="17"/>
                    </a:lnTo>
                    <a:lnTo>
                      <a:pt x="5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14" name="Freeform 802"/>
              <p:cNvSpPr>
                <a:spLocks/>
              </p:cNvSpPr>
              <p:nvPr/>
            </p:nvSpPr>
            <p:spPr bwMode="auto">
              <a:xfrm>
                <a:off x="3882" y="2105"/>
                <a:ext cx="7" cy="8"/>
              </a:xfrm>
              <a:custGeom>
                <a:avLst/>
                <a:gdLst>
                  <a:gd name="T0" fmla="*/ 2 w 7"/>
                  <a:gd name="T1" fmla="*/ 0 h 8"/>
                  <a:gd name="T2" fmla="*/ 0 w 7"/>
                  <a:gd name="T3" fmla="*/ 3 h 8"/>
                  <a:gd name="T4" fmla="*/ 1 w 7"/>
                  <a:gd name="T5" fmla="*/ 5 h 8"/>
                  <a:gd name="T6" fmla="*/ 3 w 7"/>
                  <a:gd name="T7" fmla="*/ 8 h 8"/>
                  <a:gd name="T8" fmla="*/ 7 w 7"/>
                  <a:gd name="T9" fmla="*/ 8 h 8"/>
                  <a:gd name="T10" fmla="*/ 2 w 7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8"/>
                  <a:gd name="T20" fmla="*/ 7 w 7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8">
                    <a:moveTo>
                      <a:pt x="2" y="0"/>
                    </a:moveTo>
                    <a:lnTo>
                      <a:pt x="0" y="3"/>
                    </a:lnTo>
                    <a:lnTo>
                      <a:pt x="1" y="5"/>
                    </a:lnTo>
                    <a:lnTo>
                      <a:pt x="3" y="8"/>
                    </a:lnTo>
                    <a:lnTo>
                      <a:pt x="7" y="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15" name="Freeform 803"/>
              <p:cNvSpPr>
                <a:spLocks/>
              </p:cNvSpPr>
              <p:nvPr/>
            </p:nvSpPr>
            <p:spPr bwMode="auto">
              <a:xfrm>
                <a:off x="3588" y="2051"/>
                <a:ext cx="116" cy="76"/>
              </a:xfrm>
              <a:custGeom>
                <a:avLst/>
                <a:gdLst>
                  <a:gd name="T0" fmla="*/ 0 w 116"/>
                  <a:gd name="T1" fmla="*/ 76 h 76"/>
                  <a:gd name="T2" fmla="*/ 14 w 116"/>
                  <a:gd name="T3" fmla="*/ 68 h 76"/>
                  <a:gd name="T4" fmla="*/ 29 w 116"/>
                  <a:gd name="T5" fmla="*/ 59 h 76"/>
                  <a:gd name="T6" fmla="*/ 44 w 116"/>
                  <a:gd name="T7" fmla="*/ 50 h 76"/>
                  <a:gd name="T8" fmla="*/ 60 w 116"/>
                  <a:gd name="T9" fmla="*/ 40 h 76"/>
                  <a:gd name="T10" fmla="*/ 74 w 116"/>
                  <a:gd name="T11" fmla="*/ 30 h 76"/>
                  <a:gd name="T12" fmla="*/ 89 w 116"/>
                  <a:gd name="T13" fmla="*/ 20 h 76"/>
                  <a:gd name="T14" fmla="*/ 104 w 116"/>
                  <a:gd name="T15" fmla="*/ 11 h 76"/>
                  <a:gd name="T16" fmla="*/ 116 w 116"/>
                  <a:gd name="T17" fmla="*/ 0 h 76"/>
                  <a:gd name="T18" fmla="*/ 0 w 116"/>
                  <a:gd name="T19" fmla="*/ 76 h 7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6"/>
                  <a:gd name="T31" fmla="*/ 0 h 76"/>
                  <a:gd name="T32" fmla="*/ 116 w 116"/>
                  <a:gd name="T33" fmla="*/ 76 h 7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6" h="76">
                    <a:moveTo>
                      <a:pt x="0" y="76"/>
                    </a:moveTo>
                    <a:lnTo>
                      <a:pt x="14" y="68"/>
                    </a:lnTo>
                    <a:lnTo>
                      <a:pt x="29" y="59"/>
                    </a:lnTo>
                    <a:lnTo>
                      <a:pt x="44" y="50"/>
                    </a:lnTo>
                    <a:lnTo>
                      <a:pt x="60" y="40"/>
                    </a:lnTo>
                    <a:lnTo>
                      <a:pt x="74" y="30"/>
                    </a:lnTo>
                    <a:lnTo>
                      <a:pt x="89" y="20"/>
                    </a:lnTo>
                    <a:lnTo>
                      <a:pt x="104" y="11"/>
                    </a:lnTo>
                    <a:lnTo>
                      <a:pt x="116" y="0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8C1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16" name="Freeform 804"/>
              <p:cNvSpPr>
                <a:spLocks/>
              </p:cNvSpPr>
              <p:nvPr/>
            </p:nvSpPr>
            <p:spPr bwMode="auto">
              <a:xfrm>
                <a:off x="3583" y="2124"/>
                <a:ext cx="7" cy="7"/>
              </a:xfrm>
              <a:custGeom>
                <a:avLst/>
                <a:gdLst>
                  <a:gd name="T0" fmla="*/ 2 w 7"/>
                  <a:gd name="T1" fmla="*/ 0 h 7"/>
                  <a:gd name="T2" fmla="*/ 0 w 7"/>
                  <a:gd name="T3" fmla="*/ 2 h 7"/>
                  <a:gd name="T4" fmla="*/ 1 w 7"/>
                  <a:gd name="T5" fmla="*/ 5 h 7"/>
                  <a:gd name="T6" fmla="*/ 4 w 7"/>
                  <a:gd name="T7" fmla="*/ 7 h 7"/>
                  <a:gd name="T8" fmla="*/ 7 w 7"/>
                  <a:gd name="T9" fmla="*/ 7 h 7"/>
                  <a:gd name="T10" fmla="*/ 2 w 7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7"/>
                  <a:gd name="T20" fmla="*/ 7 w 7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7">
                    <a:moveTo>
                      <a:pt x="2" y="0"/>
                    </a:moveTo>
                    <a:lnTo>
                      <a:pt x="0" y="2"/>
                    </a:lnTo>
                    <a:lnTo>
                      <a:pt x="1" y="5"/>
                    </a:lnTo>
                    <a:lnTo>
                      <a:pt x="4" y="7"/>
                    </a:lnTo>
                    <a:lnTo>
                      <a:pt x="7" y="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17" name="Freeform 805"/>
              <p:cNvSpPr>
                <a:spLocks/>
              </p:cNvSpPr>
              <p:nvPr/>
            </p:nvSpPr>
            <p:spPr bwMode="auto">
              <a:xfrm>
                <a:off x="3585" y="2048"/>
                <a:ext cx="121" cy="83"/>
              </a:xfrm>
              <a:custGeom>
                <a:avLst/>
                <a:gdLst>
                  <a:gd name="T0" fmla="*/ 116 w 121"/>
                  <a:gd name="T1" fmla="*/ 0 h 83"/>
                  <a:gd name="T2" fmla="*/ 104 w 121"/>
                  <a:gd name="T3" fmla="*/ 10 h 83"/>
                  <a:gd name="T4" fmla="*/ 89 w 121"/>
                  <a:gd name="T5" fmla="*/ 20 h 83"/>
                  <a:gd name="T6" fmla="*/ 75 w 121"/>
                  <a:gd name="T7" fmla="*/ 29 h 83"/>
                  <a:gd name="T8" fmla="*/ 60 w 121"/>
                  <a:gd name="T9" fmla="*/ 39 h 83"/>
                  <a:gd name="T10" fmla="*/ 44 w 121"/>
                  <a:gd name="T11" fmla="*/ 49 h 83"/>
                  <a:gd name="T12" fmla="*/ 30 w 121"/>
                  <a:gd name="T13" fmla="*/ 59 h 83"/>
                  <a:gd name="T14" fmla="*/ 15 w 121"/>
                  <a:gd name="T15" fmla="*/ 67 h 83"/>
                  <a:gd name="T16" fmla="*/ 0 w 121"/>
                  <a:gd name="T17" fmla="*/ 76 h 83"/>
                  <a:gd name="T18" fmla="*/ 5 w 121"/>
                  <a:gd name="T19" fmla="*/ 83 h 83"/>
                  <a:gd name="T20" fmla="*/ 20 w 121"/>
                  <a:gd name="T21" fmla="*/ 75 h 83"/>
                  <a:gd name="T22" fmla="*/ 35 w 121"/>
                  <a:gd name="T23" fmla="*/ 66 h 83"/>
                  <a:gd name="T24" fmla="*/ 49 w 121"/>
                  <a:gd name="T25" fmla="*/ 56 h 83"/>
                  <a:gd name="T26" fmla="*/ 65 w 121"/>
                  <a:gd name="T27" fmla="*/ 46 h 83"/>
                  <a:gd name="T28" fmla="*/ 80 w 121"/>
                  <a:gd name="T29" fmla="*/ 37 h 83"/>
                  <a:gd name="T30" fmla="*/ 94 w 121"/>
                  <a:gd name="T31" fmla="*/ 27 h 83"/>
                  <a:gd name="T32" fmla="*/ 109 w 121"/>
                  <a:gd name="T33" fmla="*/ 17 h 83"/>
                  <a:gd name="T34" fmla="*/ 121 w 121"/>
                  <a:gd name="T35" fmla="*/ 5 h 83"/>
                  <a:gd name="T36" fmla="*/ 116 w 121"/>
                  <a:gd name="T37" fmla="*/ 0 h 8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1"/>
                  <a:gd name="T58" fmla="*/ 0 h 83"/>
                  <a:gd name="T59" fmla="*/ 121 w 121"/>
                  <a:gd name="T60" fmla="*/ 83 h 8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1" h="83">
                    <a:moveTo>
                      <a:pt x="116" y="0"/>
                    </a:moveTo>
                    <a:lnTo>
                      <a:pt x="104" y="10"/>
                    </a:lnTo>
                    <a:lnTo>
                      <a:pt x="89" y="20"/>
                    </a:lnTo>
                    <a:lnTo>
                      <a:pt x="75" y="29"/>
                    </a:lnTo>
                    <a:lnTo>
                      <a:pt x="60" y="39"/>
                    </a:lnTo>
                    <a:lnTo>
                      <a:pt x="44" y="49"/>
                    </a:lnTo>
                    <a:lnTo>
                      <a:pt x="30" y="59"/>
                    </a:lnTo>
                    <a:lnTo>
                      <a:pt x="15" y="67"/>
                    </a:lnTo>
                    <a:lnTo>
                      <a:pt x="0" y="76"/>
                    </a:lnTo>
                    <a:lnTo>
                      <a:pt x="5" y="83"/>
                    </a:lnTo>
                    <a:lnTo>
                      <a:pt x="20" y="75"/>
                    </a:lnTo>
                    <a:lnTo>
                      <a:pt x="35" y="66"/>
                    </a:lnTo>
                    <a:lnTo>
                      <a:pt x="49" y="56"/>
                    </a:lnTo>
                    <a:lnTo>
                      <a:pt x="65" y="46"/>
                    </a:lnTo>
                    <a:lnTo>
                      <a:pt x="80" y="37"/>
                    </a:lnTo>
                    <a:lnTo>
                      <a:pt x="94" y="27"/>
                    </a:lnTo>
                    <a:lnTo>
                      <a:pt x="109" y="17"/>
                    </a:lnTo>
                    <a:lnTo>
                      <a:pt x="121" y="5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18" name="Freeform 806"/>
              <p:cNvSpPr>
                <a:spLocks/>
              </p:cNvSpPr>
              <p:nvPr/>
            </p:nvSpPr>
            <p:spPr bwMode="auto">
              <a:xfrm>
                <a:off x="3701" y="2047"/>
                <a:ext cx="6" cy="6"/>
              </a:xfrm>
              <a:custGeom>
                <a:avLst/>
                <a:gdLst>
                  <a:gd name="T0" fmla="*/ 5 w 6"/>
                  <a:gd name="T1" fmla="*/ 6 h 6"/>
                  <a:gd name="T2" fmla="*/ 6 w 6"/>
                  <a:gd name="T3" fmla="*/ 4 h 6"/>
                  <a:gd name="T4" fmla="*/ 5 w 6"/>
                  <a:gd name="T5" fmla="*/ 1 h 6"/>
                  <a:gd name="T6" fmla="*/ 3 w 6"/>
                  <a:gd name="T7" fmla="*/ 0 h 6"/>
                  <a:gd name="T8" fmla="*/ 0 w 6"/>
                  <a:gd name="T9" fmla="*/ 1 h 6"/>
                  <a:gd name="T10" fmla="*/ 5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5" y="6"/>
                    </a:moveTo>
                    <a:lnTo>
                      <a:pt x="6" y="4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19" name="Freeform 807"/>
              <p:cNvSpPr>
                <a:spLocks/>
              </p:cNvSpPr>
              <p:nvPr/>
            </p:nvSpPr>
            <p:spPr bwMode="auto">
              <a:xfrm>
                <a:off x="3752" y="2260"/>
                <a:ext cx="100" cy="17"/>
              </a:xfrm>
              <a:custGeom>
                <a:avLst/>
                <a:gdLst>
                  <a:gd name="T0" fmla="*/ 100 w 100"/>
                  <a:gd name="T1" fmla="*/ 0 h 17"/>
                  <a:gd name="T2" fmla="*/ 93 w 100"/>
                  <a:gd name="T3" fmla="*/ 0 h 17"/>
                  <a:gd name="T4" fmla="*/ 86 w 100"/>
                  <a:gd name="T5" fmla="*/ 2 h 17"/>
                  <a:gd name="T6" fmla="*/ 80 w 100"/>
                  <a:gd name="T7" fmla="*/ 2 h 17"/>
                  <a:gd name="T8" fmla="*/ 74 w 100"/>
                  <a:gd name="T9" fmla="*/ 3 h 17"/>
                  <a:gd name="T10" fmla="*/ 68 w 100"/>
                  <a:gd name="T11" fmla="*/ 4 h 17"/>
                  <a:gd name="T12" fmla="*/ 63 w 100"/>
                  <a:gd name="T13" fmla="*/ 5 h 17"/>
                  <a:gd name="T14" fmla="*/ 58 w 100"/>
                  <a:gd name="T15" fmla="*/ 6 h 17"/>
                  <a:gd name="T16" fmla="*/ 54 w 100"/>
                  <a:gd name="T17" fmla="*/ 8 h 17"/>
                  <a:gd name="T18" fmla="*/ 49 w 100"/>
                  <a:gd name="T19" fmla="*/ 9 h 17"/>
                  <a:gd name="T20" fmla="*/ 44 w 100"/>
                  <a:gd name="T21" fmla="*/ 10 h 17"/>
                  <a:gd name="T22" fmla="*/ 38 w 100"/>
                  <a:gd name="T23" fmla="*/ 11 h 17"/>
                  <a:gd name="T24" fmla="*/ 32 w 100"/>
                  <a:gd name="T25" fmla="*/ 14 h 17"/>
                  <a:gd name="T26" fmla="*/ 25 w 100"/>
                  <a:gd name="T27" fmla="*/ 15 h 17"/>
                  <a:gd name="T28" fmla="*/ 18 w 100"/>
                  <a:gd name="T29" fmla="*/ 16 h 17"/>
                  <a:gd name="T30" fmla="*/ 9 w 100"/>
                  <a:gd name="T31" fmla="*/ 17 h 17"/>
                  <a:gd name="T32" fmla="*/ 0 w 100"/>
                  <a:gd name="T33" fmla="*/ 17 h 17"/>
                  <a:gd name="T34" fmla="*/ 100 w 100"/>
                  <a:gd name="T35" fmla="*/ 0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0"/>
                  <a:gd name="T55" fmla="*/ 0 h 17"/>
                  <a:gd name="T56" fmla="*/ 100 w 100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0" h="17">
                    <a:moveTo>
                      <a:pt x="100" y="0"/>
                    </a:moveTo>
                    <a:lnTo>
                      <a:pt x="93" y="0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4" y="3"/>
                    </a:lnTo>
                    <a:lnTo>
                      <a:pt x="68" y="4"/>
                    </a:lnTo>
                    <a:lnTo>
                      <a:pt x="63" y="5"/>
                    </a:lnTo>
                    <a:lnTo>
                      <a:pt x="58" y="6"/>
                    </a:lnTo>
                    <a:lnTo>
                      <a:pt x="54" y="8"/>
                    </a:lnTo>
                    <a:lnTo>
                      <a:pt x="49" y="9"/>
                    </a:lnTo>
                    <a:lnTo>
                      <a:pt x="44" y="10"/>
                    </a:lnTo>
                    <a:lnTo>
                      <a:pt x="38" y="11"/>
                    </a:lnTo>
                    <a:lnTo>
                      <a:pt x="32" y="14"/>
                    </a:lnTo>
                    <a:lnTo>
                      <a:pt x="25" y="15"/>
                    </a:lnTo>
                    <a:lnTo>
                      <a:pt x="18" y="16"/>
                    </a:lnTo>
                    <a:lnTo>
                      <a:pt x="9" y="17"/>
                    </a:lnTo>
                    <a:lnTo>
                      <a:pt x="0" y="1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8C1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920" name="Freeform 808"/>
              <p:cNvSpPr>
                <a:spLocks/>
              </p:cNvSpPr>
              <p:nvPr/>
            </p:nvSpPr>
            <p:spPr bwMode="auto">
              <a:xfrm>
                <a:off x="3852" y="2255"/>
                <a:ext cx="5" cy="10"/>
              </a:xfrm>
              <a:custGeom>
                <a:avLst/>
                <a:gdLst>
                  <a:gd name="T0" fmla="*/ 0 w 5"/>
                  <a:gd name="T1" fmla="*/ 10 h 10"/>
                  <a:gd name="T2" fmla="*/ 4 w 5"/>
                  <a:gd name="T3" fmla="*/ 9 h 10"/>
                  <a:gd name="T4" fmla="*/ 5 w 5"/>
                  <a:gd name="T5" fmla="*/ 5 h 10"/>
                  <a:gd name="T6" fmla="*/ 4 w 5"/>
                  <a:gd name="T7" fmla="*/ 2 h 10"/>
                  <a:gd name="T8" fmla="*/ 0 w 5"/>
                  <a:gd name="T9" fmla="*/ 0 h 10"/>
                  <a:gd name="T10" fmla="*/ 0 w 5"/>
                  <a:gd name="T11" fmla="*/ 1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0"/>
                  <a:gd name="T20" fmla="*/ 5 w 5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0">
                    <a:moveTo>
                      <a:pt x="0" y="10"/>
                    </a:moveTo>
                    <a:lnTo>
                      <a:pt x="4" y="9"/>
                    </a:lnTo>
                    <a:lnTo>
                      <a:pt x="5" y="5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7657" name="Freeform 810"/>
            <p:cNvSpPr>
              <a:spLocks/>
            </p:cNvSpPr>
            <p:nvPr/>
          </p:nvSpPr>
          <p:spPr bwMode="auto">
            <a:xfrm>
              <a:off x="3805" y="2255"/>
              <a:ext cx="47" cy="16"/>
            </a:xfrm>
            <a:custGeom>
              <a:avLst/>
              <a:gdLst>
                <a:gd name="T0" fmla="*/ 1 w 47"/>
                <a:gd name="T1" fmla="*/ 16 h 16"/>
                <a:gd name="T2" fmla="*/ 2 w 47"/>
                <a:gd name="T3" fmla="*/ 16 h 16"/>
                <a:gd name="T4" fmla="*/ 6 w 47"/>
                <a:gd name="T5" fmla="*/ 15 h 16"/>
                <a:gd name="T6" fmla="*/ 10 w 47"/>
                <a:gd name="T7" fmla="*/ 14 h 16"/>
                <a:gd name="T8" fmla="*/ 15 w 47"/>
                <a:gd name="T9" fmla="*/ 13 h 16"/>
                <a:gd name="T10" fmla="*/ 21 w 47"/>
                <a:gd name="T11" fmla="*/ 11 h 16"/>
                <a:gd name="T12" fmla="*/ 27 w 47"/>
                <a:gd name="T13" fmla="*/ 10 h 16"/>
                <a:gd name="T14" fmla="*/ 33 w 47"/>
                <a:gd name="T15" fmla="*/ 10 h 16"/>
                <a:gd name="T16" fmla="*/ 40 w 47"/>
                <a:gd name="T17" fmla="*/ 9 h 16"/>
                <a:gd name="T18" fmla="*/ 47 w 47"/>
                <a:gd name="T19" fmla="*/ 10 h 16"/>
                <a:gd name="T20" fmla="*/ 47 w 47"/>
                <a:gd name="T21" fmla="*/ 0 h 16"/>
                <a:gd name="T22" fmla="*/ 40 w 47"/>
                <a:gd name="T23" fmla="*/ 2 h 16"/>
                <a:gd name="T24" fmla="*/ 33 w 47"/>
                <a:gd name="T25" fmla="*/ 3 h 16"/>
                <a:gd name="T26" fmla="*/ 27 w 47"/>
                <a:gd name="T27" fmla="*/ 3 h 16"/>
                <a:gd name="T28" fmla="*/ 21 w 47"/>
                <a:gd name="T29" fmla="*/ 4 h 16"/>
                <a:gd name="T30" fmla="*/ 15 w 47"/>
                <a:gd name="T31" fmla="*/ 5 h 16"/>
                <a:gd name="T32" fmla="*/ 10 w 47"/>
                <a:gd name="T33" fmla="*/ 7 h 16"/>
                <a:gd name="T34" fmla="*/ 4 w 47"/>
                <a:gd name="T35" fmla="*/ 8 h 16"/>
                <a:gd name="T36" fmla="*/ 0 w 47"/>
                <a:gd name="T37" fmla="*/ 9 h 16"/>
                <a:gd name="T38" fmla="*/ 1 w 47"/>
                <a:gd name="T39" fmla="*/ 9 h 16"/>
                <a:gd name="T40" fmla="*/ 1 w 47"/>
                <a:gd name="T41" fmla="*/ 16 h 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"/>
                <a:gd name="T64" fmla="*/ 0 h 16"/>
                <a:gd name="T65" fmla="*/ 47 w 47"/>
                <a:gd name="T66" fmla="*/ 16 h 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" h="16">
                  <a:moveTo>
                    <a:pt x="1" y="16"/>
                  </a:moveTo>
                  <a:lnTo>
                    <a:pt x="2" y="16"/>
                  </a:lnTo>
                  <a:lnTo>
                    <a:pt x="6" y="15"/>
                  </a:lnTo>
                  <a:lnTo>
                    <a:pt x="10" y="14"/>
                  </a:lnTo>
                  <a:lnTo>
                    <a:pt x="15" y="13"/>
                  </a:lnTo>
                  <a:lnTo>
                    <a:pt x="21" y="11"/>
                  </a:lnTo>
                  <a:lnTo>
                    <a:pt x="27" y="10"/>
                  </a:lnTo>
                  <a:lnTo>
                    <a:pt x="33" y="10"/>
                  </a:lnTo>
                  <a:lnTo>
                    <a:pt x="40" y="9"/>
                  </a:lnTo>
                  <a:lnTo>
                    <a:pt x="47" y="10"/>
                  </a:lnTo>
                  <a:lnTo>
                    <a:pt x="47" y="0"/>
                  </a:lnTo>
                  <a:lnTo>
                    <a:pt x="40" y="2"/>
                  </a:lnTo>
                  <a:lnTo>
                    <a:pt x="33" y="3"/>
                  </a:lnTo>
                  <a:lnTo>
                    <a:pt x="27" y="3"/>
                  </a:lnTo>
                  <a:lnTo>
                    <a:pt x="21" y="4"/>
                  </a:lnTo>
                  <a:lnTo>
                    <a:pt x="15" y="5"/>
                  </a:lnTo>
                  <a:lnTo>
                    <a:pt x="10" y="7"/>
                  </a:lnTo>
                  <a:lnTo>
                    <a:pt x="4" y="8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58" name="Freeform 811"/>
            <p:cNvSpPr>
              <a:spLocks/>
            </p:cNvSpPr>
            <p:nvPr/>
          </p:nvSpPr>
          <p:spPr bwMode="auto">
            <a:xfrm>
              <a:off x="3752" y="2264"/>
              <a:ext cx="54" cy="18"/>
            </a:xfrm>
            <a:custGeom>
              <a:avLst/>
              <a:gdLst>
                <a:gd name="T0" fmla="*/ 0 w 54"/>
                <a:gd name="T1" fmla="*/ 18 h 18"/>
                <a:gd name="T2" fmla="*/ 9 w 54"/>
                <a:gd name="T3" fmla="*/ 17 h 18"/>
                <a:gd name="T4" fmla="*/ 18 w 54"/>
                <a:gd name="T5" fmla="*/ 16 h 18"/>
                <a:gd name="T6" fmla="*/ 25 w 54"/>
                <a:gd name="T7" fmla="*/ 15 h 18"/>
                <a:gd name="T8" fmla="*/ 33 w 54"/>
                <a:gd name="T9" fmla="*/ 13 h 18"/>
                <a:gd name="T10" fmla="*/ 40 w 54"/>
                <a:gd name="T11" fmla="*/ 11 h 18"/>
                <a:gd name="T12" fmla="*/ 44 w 54"/>
                <a:gd name="T13" fmla="*/ 10 h 18"/>
                <a:gd name="T14" fmla="*/ 49 w 54"/>
                <a:gd name="T15" fmla="*/ 9 h 18"/>
                <a:gd name="T16" fmla="*/ 54 w 54"/>
                <a:gd name="T17" fmla="*/ 7 h 18"/>
                <a:gd name="T18" fmla="*/ 54 w 54"/>
                <a:gd name="T19" fmla="*/ 0 h 18"/>
                <a:gd name="T20" fmla="*/ 49 w 54"/>
                <a:gd name="T21" fmla="*/ 1 h 18"/>
                <a:gd name="T22" fmla="*/ 44 w 54"/>
                <a:gd name="T23" fmla="*/ 2 h 18"/>
                <a:gd name="T24" fmla="*/ 37 w 54"/>
                <a:gd name="T25" fmla="*/ 4 h 18"/>
                <a:gd name="T26" fmla="*/ 31 w 54"/>
                <a:gd name="T27" fmla="*/ 6 h 18"/>
                <a:gd name="T28" fmla="*/ 25 w 54"/>
                <a:gd name="T29" fmla="*/ 7 h 18"/>
                <a:gd name="T30" fmla="*/ 18 w 54"/>
                <a:gd name="T31" fmla="*/ 9 h 18"/>
                <a:gd name="T32" fmla="*/ 9 w 54"/>
                <a:gd name="T33" fmla="*/ 10 h 18"/>
                <a:gd name="T34" fmla="*/ 0 w 54"/>
                <a:gd name="T35" fmla="*/ 9 h 18"/>
                <a:gd name="T36" fmla="*/ 0 w 54"/>
                <a:gd name="T37" fmla="*/ 18 h 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4"/>
                <a:gd name="T58" fmla="*/ 0 h 18"/>
                <a:gd name="T59" fmla="*/ 54 w 54"/>
                <a:gd name="T60" fmla="*/ 18 h 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4" h="18">
                  <a:moveTo>
                    <a:pt x="0" y="18"/>
                  </a:moveTo>
                  <a:lnTo>
                    <a:pt x="9" y="17"/>
                  </a:lnTo>
                  <a:lnTo>
                    <a:pt x="18" y="16"/>
                  </a:lnTo>
                  <a:lnTo>
                    <a:pt x="25" y="15"/>
                  </a:lnTo>
                  <a:lnTo>
                    <a:pt x="33" y="13"/>
                  </a:lnTo>
                  <a:lnTo>
                    <a:pt x="40" y="11"/>
                  </a:lnTo>
                  <a:lnTo>
                    <a:pt x="44" y="10"/>
                  </a:lnTo>
                  <a:lnTo>
                    <a:pt x="49" y="9"/>
                  </a:lnTo>
                  <a:lnTo>
                    <a:pt x="54" y="7"/>
                  </a:lnTo>
                  <a:lnTo>
                    <a:pt x="54" y="0"/>
                  </a:lnTo>
                  <a:lnTo>
                    <a:pt x="49" y="1"/>
                  </a:lnTo>
                  <a:lnTo>
                    <a:pt x="44" y="2"/>
                  </a:lnTo>
                  <a:lnTo>
                    <a:pt x="37" y="4"/>
                  </a:lnTo>
                  <a:lnTo>
                    <a:pt x="31" y="6"/>
                  </a:lnTo>
                  <a:lnTo>
                    <a:pt x="25" y="7"/>
                  </a:lnTo>
                  <a:lnTo>
                    <a:pt x="18" y="9"/>
                  </a:lnTo>
                  <a:lnTo>
                    <a:pt x="9" y="10"/>
                  </a:lnTo>
                  <a:lnTo>
                    <a:pt x="0" y="9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59" name="Freeform 812"/>
            <p:cNvSpPr>
              <a:spLocks/>
            </p:cNvSpPr>
            <p:nvPr/>
          </p:nvSpPr>
          <p:spPr bwMode="auto">
            <a:xfrm>
              <a:off x="3748" y="2273"/>
              <a:ext cx="4" cy="9"/>
            </a:xfrm>
            <a:custGeom>
              <a:avLst/>
              <a:gdLst>
                <a:gd name="T0" fmla="*/ 4 w 4"/>
                <a:gd name="T1" fmla="*/ 0 h 9"/>
                <a:gd name="T2" fmla="*/ 1 w 4"/>
                <a:gd name="T3" fmla="*/ 1 h 9"/>
                <a:gd name="T4" fmla="*/ 0 w 4"/>
                <a:gd name="T5" fmla="*/ 4 h 9"/>
                <a:gd name="T6" fmla="*/ 1 w 4"/>
                <a:gd name="T7" fmla="*/ 8 h 9"/>
                <a:gd name="T8" fmla="*/ 4 w 4"/>
                <a:gd name="T9" fmla="*/ 9 h 9"/>
                <a:gd name="T10" fmla="*/ 4 w 4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9"/>
                <a:gd name="T20" fmla="*/ 4 w 4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9">
                  <a:moveTo>
                    <a:pt x="4" y="0"/>
                  </a:moveTo>
                  <a:lnTo>
                    <a:pt x="1" y="1"/>
                  </a:lnTo>
                  <a:lnTo>
                    <a:pt x="0" y="4"/>
                  </a:lnTo>
                  <a:lnTo>
                    <a:pt x="1" y="8"/>
                  </a:lnTo>
                  <a:lnTo>
                    <a:pt x="4" y="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60" name="Freeform 813"/>
            <p:cNvSpPr>
              <a:spLocks/>
            </p:cNvSpPr>
            <p:nvPr/>
          </p:nvSpPr>
          <p:spPr bwMode="auto">
            <a:xfrm>
              <a:off x="3832" y="2207"/>
              <a:ext cx="46" cy="5"/>
            </a:xfrm>
            <a:custGeom>
              <a:avLst/>
              <a:gdLst>
                <a:gd name="T0" fmla="*/ 0 w 46"/>
                <a:gd name="T1" fmla="*/ 5 h 5"/>
                <a:gd name="T2" fmla="*/ 6 w 46"/>
                <a:gd name="T3" fmla="*/ 5 h 5"/>
                <a:gd name="T4" fmla="*/ 13 w 46"/>
                <a:gd name="T5" fmla="*/ 5 h 5"/>
                <a:gd name="T6" fmla="*/ 19 w 46"/>
                <a:gd name="T7" fmla="*/ 5 h 5"/>
                <a:gd name="T8" fmla="*/ 25 w 46"/>
                <a:gd name="T9" fmla="*/ 3 h 5"/>
                <a:gd name="T10" fmla="*/ 30 w 46"/>
                <a:gd name="T11" fmla="*/ 3 h 5"/>
                <a:gd name="T12" fmla="*/ 36 w 46"/>
                <a:gd name="T13" fmla="*/ 2 h 5"/>
                <a:gd name="T14" fmla="*/ 41 w 46"/>
                <a:gd name="T15" fmla="*/ 1 h 5"/>
                <a:gd name="T16" fmla="*/ 46 w 46"/>
                <a:gd name="T17" fmla="*/ 0 h 5"/>
                <a:gd name="T18" fmla="*/ 0 w 46"/>
                <a:gd name="T19" fmla="*/ 5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"/>
                <a:gd name="T31" fmla="*/ 0 h 5"/>
                <a:gd name="T32" fmla="*/ 46 w 46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" h="5">
                  <a:moveTo>
                    <a:pt x="0" y="5"/>
                  </a:moveTo>
                  <a:lnTo>
                    <a:pt x="6" y="5"/>
                  </a:lnTo>
                  <a:lnTo>
                    <a:pt x="13" y="5"/>
                  </a:lnTo>
                  <a:lnTo>
                    <a:pt x="19" y="5"/>
                  </a:lnTo>
                  <a:lnTo>
                    <a:pt x="25" y="3"/>
                  </a:lnTo>
                  <a:lnTo>
                    <a:pt x="30" y="3"/>
                  </a:lnTo>
                  <a:lnTo>
                    <a:pt x="36" y="2"/>
                  </a:lnTo>
                  <a:lnTo>
                    <a:pt x="41" y="1"/>
                  </a:lnTo>
                  <a:lnTo>
                    <a:pt x="46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8C190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61" name="Freeform 814"/>
            <p:cNvSpPr>
              <a:spLocks/>
            </p:cNvSpPr>
            <p:nvPr/>
          </p:nvSpPr>
          <p:spPr bwMode="auto">
            <a:xfrm>
              <a:off x="3827" y="2207"/>
              <a:ext cx="5" cy="9"/>
            </a:xfrm>
            <a:custGeom>
              <a:avLst/>
              <a:gdLst>
                <a:gd name="T0" fmla="*/ 5 w 5"/>
                <a:gd name="T1" fmla="*/ 0 h 9"/>
                <a:gd name="T2" fmla="*/ 1 w 5"/>
                <a:gd name="T3" fmla="*/ 1 h 9"/>
                <a:gd name="T4" fmla="*/ 0 w 5"/>
                <a:gd name="T5" fmla="*/ 5 h 9"/>
                <a:gd name="T6" fmla="*/ 1 w 5"/>
                <a:gd name="T7" fmla="*/ 8 h 9"/>
                <a:gd name="T8" fmla="*/ 5 w 5"/>
                <a:gd name="T9" fmla="*/ 9 h 9"/>
                <a:gd name="T10" fmla="*/ 5 w 5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9"/>
                <a:gd name="T20" fmla="*/ 5 w 5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9">
                  <a:moveTo>
                    <a:pt x="5" y="0"/>
                  </a:moveTo>
                  <a:lnTo>
                    <a:pt x="1" y="1"/>
                  </a:lnTo>
                  <a:lnTo>
                    <a:pt x="0" y="5"/>
                  </a:lnTo>
                  <a:lnTo>
                    <a:pt x="1" y="8"/>
                  </a:lnTo>
                  <a:lnTo>
                    <a:pt x="5" y="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62" name="Freeform 815"/>
            <p:cNvSpPr>
              <a:spLocks/>
            </p:cNvSpPr>
            <p:nvPr/>
          </p:nvSpPr>
          <p:spPr bwMode="auto">
            <a:xfrm>
              <a:off x="3832" y="2203"/>
              <a:ext cx="47" cy="13"/>
            </a:xfrm>
            <a:custGeom>
              <a:avLst/>
              <a:gdLst>
                <a:gd name="T0" fmla="*/ 45 w 47"/>
                <a:gd name="T1" fmla="*/ 0 h 13"/>
                <a:gd name="T2" fmla="*/ 41 w 47"/>
                <a:gd name="T3" fmla="*/ 1 h 13"/>
                <a:gd name="T4" fmla="*/ 36 w 47"/>
                <a:gd name="T5" fmla="*/ 2 h 13"/>
                <a:gd name="T6" fmla="*/ 30 w 47"/>
                <a:gd name="T7" fmla="*/ 4 h 13"/>
                <a:gd name="T8" fmla="*/ 25 w 47"/>
                <a:gd name="T9" fmla="*/ 4 h 13"/>
                <a:gd name="T10" fmla="*/ 19 w 47"/>
                <a:gd name="T11" fmla="*/ 5 h 13"/>
                <a:gd name="T12" fmla="*/ 13 w 47"/>
                <a:gd name="T13" fmla="*/ 4 h 13"/>
                <a:gd name="T14" fmla="*/ 6 w 47"/>
                <a:gd name="T15" fmla="*/ 4 h 13"/>
                <a:gd name="T16" fmla="*/ 0 w 47"/>
                <a:gd name="T17" fmla="*/ 4 h 13"/>
                <a:gd name="T18" fmla="*/ 0 w 47"/>
                <a:gd name="T19" fmla="*/ 13 h 13"/>
                <a:gd name="T20" fmla="*/ 6 w 47"/>
                <a:gd name="T21" fmla="*/ 13 h 13"/>
                <a:gd name="T22" fmla="*/ 13 w 47"/>
                <a:gd name="T23" fmla="*/ 13 h 13"/>
                <a:gd name="T24" fmla="*/ 19 w 47"/>
                <a:gd name="T25" fmla="*/ 12 h 13"/>
                <a:gd name="T26" fmla="*/ 25 w 47"/>
                <a:gd name="T27" fmla="*/ 11 h 13"/>
                <a:gd name="T28" fmla="*/ 30 w 47"/>
                <a:gd name="T29" fmla="*/ 11 h 13"/>
                <a:gd name="T30" fmla="*/ 36 w 47"/>
                <a:gd name="T31" fmla="*/ 10 h 13"/>
                <a:gd name="T32" fmla="*/ 41 w 47"/>
                <a:gd name="T33" fmla="*/ 9 h 13"/>
                <a:gd name="T34" fmla="*/ 47 w 47"/>
                <a:gd name="T35" fmla="*/ 7 h 13"/>
                <a:gd name="T36" fmla="*/ 45 w 47"/>
                <a:gd name="T37" fmla="*/ 0 h 1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7"/>
                <a:gd name="T58" fmla="*/ 0 h 13"/>
                <a:gd name="T59" fmla="*/ 47 w 47"/>
                <a:gd name="T60" fmla="*/ 13 h 1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7" h="13">
                  <a:moveTo>
                    <a:pt x="45" y="0"/>
                  </a:moveTo>
                  <a:lnTo>
                    <a:pt x="41" y="1"/>
                  </a:lnTo>
                  <a:lnTo>
                    <a:pt x="36" y="2"/>
                  </a:lnTo>
                  <a:lnTo>
                    <a:pt x="30" y="4"/>
                  </a:lnTo>
                  <a:lnTo>
                    <a:pt x="25" y="4"/>
                  </a:lnTo>
                  <a:lnTo>
                    <a:pt x="19" y="5"/>
                  </a:lnTo>
                  <a:lnTo>
                    <a:pt x="13" y="4"/>
                  </a:lnTo>
                  <a:lnTo>
                    <a:pt x="6" y="4"/>
                  </a:lnTo>
                  <a:lnTo>
                    <a:pt x="0" y="4"/>
                  </a:lnTo>
                  <a:lnTo>
                    <a:pt x="0" y="13"/>
                  </a:lnTo>
                  <a:lnTo>
                    <a:pt x="6" y="13"/>
                  </a:lnTo>
                  <a:lnTo>
                    <a:pt x="13" y="13"/>
                  </a:lnTo>
                  <a:lnTo>
                    <a:pt x="19" y="12"/>
                  </a:lnTo>
                  <a:lnTo>
                    <a:pt x="25" y="11"/>
                  </a:lnTo>
                  <a:lnTo>
                    <a:pt x="30" y="11"/>
                  </a:lnTo>
                  <a:lnTo>
                    <a:pt x="36" y="10"/>
                  </a:lnTo>
                  <a:lnTo>
                    <a:pt x="41" y="9"/>
                  </a:lnTo>
                  <a:lnTo>
                    <a:pt x="47" y="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63" name="Freeform 816"/>
            <p:cNvSpPr>
              <a:spLocks/>
            </p:cNvSpPr>
            <p:nvPr/>
          </p:nvSpPr>
          <p:spPr bwMode="auto">
            <a:xfrm>
              <a:off x="3877" y="2203"/>
              <a:ext cx="5" cy="7"/>
            </a:xfrm>
            <a:custGeom>
              <a:avLst/>
              <a:gdLst>
                <a:gd name="T0" fmla="*/ 2 w 5"/>
                <a:gd name="T1" fmla="*/ 7 h 7"/>
                <a:gd name="T2" fmla="*/ 5 w 5"/>
                <a:gd name="T3" fmla="*/ 5 h 7"/>
                <a:gd name="T4" fmla="*/ 5 w 5"/>
                <a:gd name="T5" fmla="*/ 2 h 7"/>
                <a:gd name="T6" fmla="*/ 4 w 5"/>
                <a:gd name="T7" fmla="*/ 0 h 7"/>
                <a:gd name="T8" fmla="*/ 0 w 5"/>
                <a:gd name="T9" fmla="*/ 0 h 7"/>
                <a:gd name="T10" fmla="*/ 2 w 5"/>
                <a:gd name="T11" fmla="*/ 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7"/>
                <a:gd name="T20" fmla="*/ 5 w 5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7">
                  <a:moveTo>
                    <a:pt x="2" y="7"/>
                  </a:moveTo>
                  <a:lnTo>
                    <a:pt x="5" y="5"/>
                  </a:lnTo>
                  <a:lnTo>
                    <a:pt x="5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64" name="Freeform 817"/>
            <p:cNvSpPr>
              <a:spLocks/>
            </p:cNvSpPr>
            <p:nvPr/>
          </p:nvSpPr>
          <p:spPr bwMode="auto">
            <a:xfrm>
              <a:off x="3550" y="2571"/>
              <a:ext cx="42" cy="30"/>
            </a:xfrm>
            <a:custGeom>
              <a:avLst/>
              <a:gdLst>
                <a:gd name="T0" fmla="*/ 0 w 42"/>
                <a:gd name="T1" fmla="*/ 0 h 30"/>
                <a:gd name="T2" fmla="*/ 6 w 42"/>
                <a:gd name="T3" fmla="*/ 4 h 30"/>
                <a:gd name="T4" fmla="*/ 12 w 42"/>
                <a:gd name="T5" fmla="*/ 8 h 30"/>
                <a:gd name="T6" fmla="*/ 18 w 42"/>
                <a:gd name="T7" fmla="*/ 11 h 30"/>
                <a:gd name="T8" fmla="*/ 24 w 42"/>
                <a:gd name="T9" fmla="*/ 15 h 30"/>
                <a:gd name="T10" fmla="*/ 31 w 42"/>
                <a:gd name="T11" fmla="*/ 20 h 30"/>
                <a:gd name="T12" fmla="*/ 35 w 42"/>
                <a:gd name="T13" fmla="*/ 24 h 30"/>
                <a:gd name="T14" fmla="*/ 39 w 42"/>
                <a:gd name="T15" fmla="*/ 27 h 30"/>
                <a:gd name="T16" fmla="*/ 42 w 42"/>
                <a:gd name="T17" fmla="*/ 30 h 30"/>
                <a:gd name="T18" fmla="*/ 0 w 42"/>
                <a:gd name="T19" fmla="*/ 0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2"/>
                <a:gd name="T31" fmla="*/ 0 h 30"/>
                <a:gd name="T32" fmla="*/ 42 w 42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2" h="30">
                  <a:moveTo>
                    <a:pt x="0" y="0"/>
                  </a:moveTo>
                  <a:lnTo>
                    <a:pt x="6" y="4"/>
                  </a:lnTo>
                  <a:lnTo>
                    <a:pt x="12" y="8"/>
                  </a:lnTo>
                  <a:lnTo>
                    <a:pt x="18" y="11"/>
                  </a:lnTo>
                  <a:lnTo>
                    <a:pt x="24" y="15"/>
                  </a:lnTo>
                  <a:lnTo>
                    <a:pt x="31" y="20"/>
                  </a:lnTo>
                  <a:lnTo>
                    <a:pt x="35" y="24"/>
                  </a:lnTo>
                  <a:lnTo>
                    <a:pt x="39" y="27"/>
                  </a:lnTo>
                  <a:lnTo>
                    <a:pt x="42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190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65" name="Freeform 818"/>
            <p:cNvSpPr>
              <a:spLocks/>
            </p:cNvSpPr>
            <p:nvPr/>
          </p:nvSpPr>
          <p:spPr bwMode="auto">
            <a:xfrm>
              <a:off x="3546" y="2568"/>
              <a:ext cx="5" cy="7"/>
            </a:xfrm>
            <a:custGeom>
              <a:avLst/>
              <a:gdLst>
                <a:gd name="T0" fmla="*/ 5 w 5"/>
                <a:gd name="T1" fmla="*/ 0 h 7"/>
                <a:gd name="T2" fmla="*/ 2 w 5"/>
                <a:gd name="T3" fmla="*/ 0 h 7"/>
                <a:gd name="T4" fmla="*/ 0 w 5"/>
                <a:gd name="T5" fmla="*/ 2 h 7"/>
                <a:gd name="T6" fmla="*/ 0 w 5"/>
                <a:gd name="T7" fmla="*/ 5 h 7"/>
                <a:gd name="T8" fmla="*/ 3 w 5"/>
                <a:gd name="T9" fmla="*/ 7 h 7"/>
                <a:gd name="T10" fmla="*/ 5 w 5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7"/>
                <a:gd name="T20" fmla="*/ 5 w 5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7">
                  <a:moveTo>
                    <a:pt x="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66" name="Freeform 819"/>
            <p:cNvSpPr>
              <a:spLocks/>
            </p:cNvSpPr>
            <p:nvPr/>
          </p:nvSpPr>
          <p:spPr bwMode="auto">
            <a:xfrm>
              <a:off x="3549" y="2568"/>
              <a:ext cx="46" cy="35"/>
            </a:xfrm>
            <a:custGeom>
              <a:avLst/>
              <a:gdLst>
                <a:gd name="T0" fmla="*/ 46 w 46"/>
                <a:gd name="T1" fmla="*/ 30 h 35"/>
                <a:gd name="T2" fmla="*/ 43 w 46"/>
                <a:gd name="T3" fmla="*/ 28 h 35"/>
                <a:gd name="T4" fmla="*/ 39 w 46"/>
                <a:gd name="T5" fmla="*/ 23 h 35"/>
                <a:gd name="T6" fmla="*/ 34 w 46"/>
                <a:gd name="T7" fmla="*/ 19 h 35"/>
                <a:gd name="T8" fmla="*/ 28 w 46"/>
                <a:gd name="T9" fmla="*/ 14 h 35"/>
                <a:gd name="T10" fmla="*/ 22 w 46"/>
                <a:gd name="T11" fmla="*/ 11 h 35"/>
                <a:gd name="T12" fmla="*/ 16 w 46"/>
                <a:gd name="T13" fmla="*/ 7 h 35"/>
                <a:gd name="T14" fmla="*/ 10 w 46"/>
                <a:gd name="T15" fmla="*/ 3 h 35"/>
                <a:gd name="T16" fmla="*/ 2 w 46"/>
                <a:gd name="T17" fmla="*/ 0 h 35"/>
                <a:gd name="T18" fmla="*/ 0 w 46"/>
                <a:gd name="T19" fmla="*/ 7 h 35"/>
                <a:gd name="T20" fmla="*/ 5 w 46"/>
                <a:gd name="T21" fmla="*/ 11 h 35"/>
                <a:gd name="T22" fmla="*/ 11 w 46"/>
                <a:gd name="T23" fmla="*/ 14 h 35"/>
                <a:gd name="T24" fmla="*/ 17 w 46"/>
                <a:gd name="T25" fmla="*/ 18 h 35"/>
                <a:gd name="T26" fmla="*/ 23 w 46"/>
                <a:gd name="T27" fmla="*/ 22 h 35"/>
                <a:gd name="T28" fmla="*/ 29 w 46"/>
                <a:gd name="T29" fmla="*/ 27 h 35"/>
                <a:gd name="T30" fmla="*/ 34 w 46"/>
                <a:gd name="T31" fmla="*/ 30 h 35"/>
                <a:gd name="T32" fmla="*/ 38 w 46"/>
                <a:gd name="T33" fmla="*/ 33 h 35"/>
                <a:gd name="T34" fmla="*/ 39 w 46"/>
                <a:gd name="T35" fmla="*/ 35 h 35"/>
                <a:gd name="T36" fmla="*/ 46 w 46"/>
                <a:gd name="T37" fmla="*/ 30 h 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6"/>
                <a:gd name="T58" fmla="*/ 0 h 35"/>
                <a:gd name="T59" fmla="*/ 46 w 46"/>
                <a:gd name="T60" fmla="*/ 35 h 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6" h="35">
                  <a:moveTo>
                    <a:pt x="46" y="30"/>
                  </a:moveTo>
                  <a:lnTo>
                    <a:pt x="43" y="28"/>
                  </a:lnTo>
                  <a:lnTo>
                    <a:pt x="39" y="23"/>
                  </a:lnTo>
                  <a:lnTo>
                    <a:pt x="34" y="19"/>
                  </a:lnTo>
                  <a:lnTo>
                    <a:pt x="28" y="14"/>
                  </a:lnTo>
                  <a:lnTo>
                    <a:pt x="22" y="11"/>
                  </a:lnTo>
                  <a:lnTo>
                    <a:pt x="16" y="7"/>
                  </a:lnTo>
                  <a:lnTo>
                    <a:pt x="10" y="3"/>
                  </a:lnTo>
                  <a:lnTo>
                    <a:pt x="2" y="0"/>
                  </a:lnTo>
                  <a:lnTo>
                    <a:pt x="0" y="7"/>
                  </a:lnTo>
                  <a:lnTo>
                    <a:pt x="5" y="11"/>
                  </a:lnTo>
                  <a:lnTo>
                    <a:pt x="11" y="14"/>
                  </a:lnTo>
                  <a:lnTo>
                    <a:pt x="17" y="18"/>
                  </a:lnTo>
                  <a:lnTo>
                    <a:pt x="23" y="22"/>
                  </a:lnTo>
                  <a:lnTo>
                    <a:pt x="29" y="27"/>
                  </a:lnTo>
                  <a:lnTo>
                    <a:pt x="34" y="30"/>
                  </a:lnTo>
                  <a:lnTo>
                    <a:pt x="38" y="33"/>
                  </a:lnTo>
                  <a:lnTo>
                    <a:pt x="39" y="35"/>
                  </a:lnTo>
                  <a:lnTo>
                    <a:pt x="46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67" name="Freeform 820"/>
            <p:cNvSpPr>
              <a:spLocks/>
            </p:cNvSpPr>
            <p:nvPr/>
          </p:nvSpPr>
          <p:spPr bwMode="auto">
            <a:xfrm>
              <a:off x="3588" y="2598"/>
              <a:ext cx="7" cy="8"/>
            </a:xfrm>
            <a:custGeom>
              <a:avLst/>
              <a:gdLst>
                <a:gd name="T0" fmla="*/ 0 w 7"/>
                <a:gd name="T1" fmla="*/ 5 h 8"/>
                <a:gd name="T2" fmla="*/ 2 w 7"/>
                <a:gd name="T3" fmla="*/ 8 h 8"/>
                <a:gd name="T4" fmla="*/ 6 w 7"/>
                <a:gd name="T5" fmla="*/ 6 h 8"/>
                <a:gd name="T6" fmla="*/ 7 w 7"/>
                <a:gd name="T7" fmla="*/ 4 h 8"/>
                <a:gd name="T8" fmla="*/ 7 w 7"/>
                <a:gd name="T9" fmla="*/ 0 h 8"/>
                <a:gd name="T10" fmla="*/ 0 w 7"/>
                <a:gd name="T11" fmla="*/ 5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8"/>
                <a:gd name="T20" fmla="*/ 7 w 7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8">
                  <a:moveTo>
                    <a:pt x="0" y="5"/>
                  </a:moveTo>
                  <a:lnTo>
                    <a:pt x="2" y="8"/>
                  </a:lnTo>
                  <a:lnTo>
                    <a:pt x="6" y="6"/>
                  </a:lnTo>
                  <a:lnTo>
                    <a:pt x="7" y="4"/>
                  </a:lnTo>
                  <a:lnTo>
                    <a:pt x="7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68" name="Freeform 821"/>
            <p:cNvSpPr>
              <a:spLocks/>
            </p:cNvSpPr>
            <p:nvPr/>
          </p:nvSpPr>
          <p:spPr bwMode="auto">
            <a:xfrm>
              <a:off x="3354" y="2526"/>
              <a:ext cx="63" cy="11"/>
            </a:xfrm>
            <a:custGeom>
              <a:avLst/>
              <a:gdLst>
                <a:gd name="T0" fmla="*/ 0 w 63"/>
                <a:gd name="T1" fmla="*/ 11 h 11"/>
                <a:gd name="T2" fmla="*/ 13 w 63"/>
                <a:gd name="T3" fmla="*/ 11 h 11"/>
                <a:gd name="T4" fmla="*/ 22 w 63"/>
                <a:gd name="T5" fmla="*/ 10 h 11"/>
                <a:gd name="T6" fmla="*/ 29 w 63"/>
                <a:gd name="T7" fmla="*/ 9 h 11"/>
                <a:gd name="T8" fmla="*/ 35 w 63"/>
                <a:gd name="T9" fmla="*/ 8 h 11"/>
                <a:gd name="T10" fmla="*/ 41 w 63"/>
                <a:gd name="T11" fmla="*/ 5 h 11"/>
                <a:gd name="T12" fmla="*/ 47 w 63"/>
                <a:gd name="T13" fmla="*/ 3 h 11"/>
                <a:gd name="T14" fmla="*/ 55 w 63"/>
                <a:gd name="T15" fmla="*/ 1 h 11"/>
                <a:gd name="T16" fmla="*/ 63 w 63"/>
                <a:gd name="T17" fmla="*/ 0 h 11"/>
                <a:gd name="T18" fmla="*/ 0 w 63"/>
                <a:gd name="T19" fmla="*/ 11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3"/>
                <a:gd name="T31" fmla="*/ 0 h 11"/>
                <a:gd name="T32" fmla="*/ 63 w 63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3" h="11">
                  <a:moveTo>
                    <a:pt x="0" y="11"/>
                  </a:moveTo>
                  <a:lnTo>
                    <a:pt x="13" y="11"/>
                  </a:lnTo>
                  <a:lnTo>
                    <a:pt x="22" y="10"/>
                  </a:lnTo>
                  <a:lnTo>
                    <a:pt x="29" y="9"/>
                  </a:lnTo>
                  <a:lnTo>
                    <a:pt x="35" y="8"/>
                  </a:lnTo>
                  <a:lnTo>
                    <a:pt x="41" y="5"/>
                  </a:lnTo>
                  <a:lnTo>
                    <a:pt x="47" y="3"/>
                  </a:lnTo>
                  <a:lnTo>
                    <a:pt x="55" y="1"/>
                  </a:lnTo>
                  <a:lnTo>
                    <a:pt x="63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8C190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69" name="Freeform 822"/>
            <p:cNvSpPr>
              <a:spLocks/>
            </p:cNvSpPr>
            <p:nvPr/>
          </p:nvSpPr>
          <p:spPr bwMode="auto">
            <a:xfrm>
              <a:off x="3349" y="2532"/>
              <a:ext cx="5" cy="10"/>
            </a:xfrm>
            <a:custGeom>
              <a:avLst/>
              <a:gdLst>
                <a:gd name="T0" fmla="*/ 5 w 5"/>
                <a:gd name="T1" fmla="*/ 0 h 10"/>
                <a:gd name="T2" fmla="*/ 1 w 5"/>
                <a:gd name="T3" fmla="*/ 2 h 10"/>
                <a:gd name="T4" fmla="*/ 0 w 5"/>
                <a:gd name="T5" fmla="*/ 5 h 10"/>
                <a:gd name="T6" fmla="*/ 1 w 5"/>
                <a:gd name="T7" fmla="*/ 9 h 10"/>
                <a:gd name="T8" fmla="*/ 5 w 5"/>
                <a:gd name="T9" fmla="*/ 10 h 10"/>
                <a:gd name="T10" fmla="*/ 5 w 5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10"/>
                <a:gd name="T20" fmla="*/ 5 w 5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10">
                  <a:moveTo>
                    <a:pt x="5" y="0"/>
                  </a:moveTo>
                  <a:lnTo>
                    <a:pt x="1" y="2"/>
                  </a:lnTo>
                  <a:lnTo>
                    <a:pt x="0" y="5"/>
                  </a:lnTo>
                  <a:lnTo>
                    <a:pt x="1" y="9"/>
                  </a:lnTo>
                  <a:lnTo>
                    <a:pt x="5" y="1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70" name="Freeform 823"/>
            <p:cNvSpPr>
              <a:spLocks/>
            </p:cNvSpPr>
            <p:nvPr/>
          </p:nvSpPr>
          <p:spPr bwMode="auto">
            <a:xfrm>
              <a:off x="3354" y="2530"/>
              <a:ext cx="39" cy="12"/>
            </a:xfrm>
            <a:custGeom>
              <a:avLst/>
              <a:gdLst>
                <a:gd name="T0" fmla="*/ 34 w 39"/>
                <a:gd name="T1" fmla="*/ 0 h 12"/>
                <a:gd name="T2" fmla="*/ 35 w 39"/>
                <a:gd name="T3" fmla="*/ 0 h 12"/>
                <a:gd name="T4" fmla="*/ 29 w 39"/>
                <a:gd name="T5" fmla="*/ 1 h 12"/>
                <a:gd name="T6" fmla="*/ 22 w 39"/>
                <a:gd name="T7" fmla="*/ 2 h 12"/>
                <a:gd name="T8" fmla="*/ 13 w 39"/>
                <a:gd name="T9" fmla="*/ 2 h 12"/>
                <a:gd name="T10" fmla="*/ 0 w 39"/>
                <a:gd name="T11" fmla="*/ 2 h 12"/>
                <a:gd name="T12" fmla="*/ 0 w 39"/>
                <a:gd name="T13" fmla="*/ 12 h 12"/>
                <a:gd name="T14" fmla="*/ 13 w 39"/>
                <a:gd name="T15" fmla="*/ 12 h 12"/>
                <a:gd name="T16" fmla="*/ 22 w 39"/>
                <a:gd name="T17" fmla="*/ 10 h 12"/>
                <a:gd name="T18" fmla="*/ 29 w 39"/>
                <a:gd name="T19" fmla="*/ 8 h 12"/>
                <a:gd name="T20" fmla="*/ 35 w 39"/>
                <a:gd name="T21" fmla="*/ 7 h 12"/>
                <a:gd name="T22" fmla="*/ 36 w 39"/>
                <a:gd name="T23" fmla="*/ 7 h 12"/>
                <a:gd name="T24" fmla="*/ 35 w 39"/>
                <a:gd name="T25" fmla="*/ 7 h 12"/>
                <a:gd name="T26" fmla="*/ 38 w 39"/>
                <a:gd name="T27" fmla="*/ 6 h 12"/>
                <a:gd name="T28" fmla="*/ 39 w 39"/>
                <a:gd name="T29" fmla="*/ 4 h 12"/>
                <a:gd name="T30" fmla="*/ 38 w 39"/>
                <a:gd name="T31" fmla="*/ 1 h 12"/>
                <a:gd name="T32" fmla="*/ 35 w 39"/>
                <a:gd name="T33" fmla="*/ 0 h 12"/>
                <a:gd name="T34" fmla="*/ 34 w 39"/>
                <a:gd name="T35" fmla="*/ 0 h 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9"/>
                <a:gd name="T55" fmla="*/ 0 h 12"/>
                <a:gd name="T56" fmla="*/ 39 w 39"/>
                <a:gd name="T57" fmla="*/ 12 h 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9" h="12">
                  <a:moveTo>
                    <a:pt x="34" y="0"/>
                  </a:moveTo>
                  <a:lnTo>
                    <a:pt x="35" y="0"/>
                  </a:lnTo>
                  <a:lnTo>
                    <a:pt x="29" y="1"/>
                  </a:lnTo>
                  <a:lnTo>
                    <a:pt x="22" y="2"/>
                  </a:lnTo>
                  <a:lnTo>
                    <a:pt x="13" y="2"/>
                  </a:lnTo>
                  <a:lnTo>
                    <a:pt x="0" y="2"/>
                  </a:lnTo>
                  <a:lnTo>
                    <a:pt x="0" y="12"/>
                  </a:lnTo>
                  <a:lnTo>
                    <a:pt x="13" y="12"/>
                  </a:lnTo>
                  <a:lnTo>
                    <a:pt x="22" y="10"/>
                  </a:lnTo>
                  <a:lnTo>
                    <a:pt x="29" y="8"/>
                  </a:lnTo>
                  <a:lnTo>
                    <a:pt x="35" y="7"/>
                  </a:lnTo>
                  <a:lnTo>
                    <a:pt x="36" y="7"/>
                  </a:lnTo>
                  <a:lnTo>
                    <a:pt x="35" y="7"/>
                  </a:lnTo>
                  <a:lnTo>
                    <a:pt x="38" y="6"/>
                  </a:lnTo>
                  <a:lnTo>
                    <a:pt x="39" y="4"/>
                  </a:lnTo>
                  <a:lnTo>
                    <a:pt x="38" y="1"/>
                  </a:lnTo>
                  <a:lnTo>
                    <a:pt x="35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71" name="Freeform 824"/>
            <p:cNvSpPr>
              <a:spLocks/>
            </p:cNvSpPr>
            <p:nvPr/>
          </p:nvSpPr>
          <p:spPr bwMode="auto">
            <a:xfrm>
              <a:off x="3388" y="2523"/>
              <a:ext cx="29" cy="14"/>
            </a:xfrm>
            <a:custGeom>
              <a:avLst/>
              <a:gdLst>
                <a:gd name="T0" fmla="*/ 29 w 29"/>
                <a:gd name="T1" fmla="*/ 0 h 14"/>
                <a:gd name="T2" fmla="*/ 21 w 29"/>
                <a:gd name="T3" fmla="*/ 1 h 14"/>
                <a:gd name="T4" fmla="*/ 12 w 29"/>
                <a:gd name="T5" fmla="*/ 2 h 14"/>
                <a:gd name="T6" fmla="*/ 6 w 29"/>
                <a:gd name="T7" fmla="*/ 4 h 14"/>
                <a:gd name="T8" fmla="*/ 0 w 29"/>
                <a:gd name="T9" fmla="*/ 7 h 14"/>
                <a:gd name="T10" fmla="*/ 2 w 29"/>
                <a:gd name="T11" fmla="*/ 14 h 14"/>
                <a:gd name="T12" fmla="*/ 8 w 29"/>
                <a:gd name="T13" fmla="*/ 12 h 14"/>
                <a:gd name="T14" fmla="*/ 14 w 29"/>
                <a:gd name="T15" fmla="*/ 9 h 14"/>
                <a:gd name="T16" fmla="*/ 21 w 29"/>
                <a:gd name="T17" fmla="*/ 8 h 14"/>
                <a:gd name="T18" fmla="*/ 29 w 29"/>
                <a:gd name="T19" fmla="*/ 7 h 14"/>
                <a:gd name="T20" fmla="*/ 29 w 29"/>
                <a:gd name="T21" fmla="*/ 0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"/>
                <a:gd name="T34" fmla="*/ 0 h 14"/>
                <a:gd name="T35" fmla="*/ 29 w 29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" h="14">
                  <a:moveTo>
                    <a:pt x="29" y="0"/>
                  </a:moveTo>
                  <a:lnTo>
                    <a:pt x="21" y="1"/>
                  </a:lnTo>
                  <a:lnTo>
                    <a:pt x="12" y="2"/>
                  </a:lnTo>
                  <a:lnTo>
                    <a:pt x="6" y="4"/>
                  </a:lnTo>
                  <a:lnTo>
                    <a:pt x="0" y="7"/>
                  </a:lnTo>
                  <a:lnTo>
                    <a:pt x="2" y="14"/>
                  </a:lnTo>
                  <a:lnTo>
                    <a:pt x="8" y="12"/>
                  </a:lnTo>
                  <a:lnTo>
                    <a:pt x="14" y="9"/>
                  </a:lnTo>
                  <a:lnTo>
                    <a:pt x="21" y="8"/>
                  </a:lnTo>
                  <a:lnTo>
                    <a:pt x="29" y="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72" name="Freeform 825"/>
            <p:cNvSpPr>
              <a:spLocks/>
            </p:cNvSpPr>
            <p:nvPr/>
          </p:nvSpPr>
          <p:spPr bwMode="auto">
            <a:xfrm>
              <a:off x="3417" y="2523"/>
              <a:ext cx="4" cy="7"/>
            </a:xfrm>
            <a:custGeom>
              <a:avLst/>
              <a:gdLst>
                <a:gd name="T0" fmla="*/ 0 w 4"/>
                <a:gd name="T1" fmla="*/ 7 h 7"/>
                <a:gd name="T2" fmla="*/ 3 w 4"/>
                <a:gd name="T3" fmla="*/ 6 h 7"/>
                <a:gd name="T4" fmla="*/ 4 w 4"/>
                <a:gd name="T5" fmla="*/ 3 h 7"/>
                <a:gd name="T6" fmla="*/ 3 w 4"/>
                <a:gd name="T7" fmla="*/ 1 h 7"/>
                <a:gd name="T8" fmla="*/ 0 w 4"/>
                <a:gd name="T9" fmla="*/ 0 h 7"/>
                <a:gd name="T10" fmla="*/ 0 w 4"/>
                <a:gd name="T11" fmla="*/ 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7"/>
                <a:gd name="T20" fmla="*/ 4 w 4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7">
                  <a:moveTo>
                    <a:pt x="0" y="7"/>
                  </a:moveTo>
                  <a:lnTo>
                    <a:pt x="3" y="6"/>
                  </a:lnTo>
                  <a:lnTo>
                    <a:pt x="4" y="3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73" name="Freeform 826"/>
            <p:cNvSpPr>
              <a:spLocks/>
            </p:cNvSpPr>
            <p:nvPr/>
          </p:nvSpPr>
          <p:spPr bwMode="auto">
            <a:xfrm>
              <a:off x="3550" y="2569"/>
              <a:ext cx="49" cy="10"/>
            </a:xfrm>
            <a:custGeom>
              <a:avLst/>
              <a:gdLst>
                <a:gd name="T0" fmla="*/ 49 w 49"/>
                <a:gd name="T1" fmla="*/ 10 h 10"/>
                <a:gd name="T2" fmla="*/ 44 w 49"/>
                <a:gd name="T3" fmla="*/ 6 h 10"/>
                <a:gd name="T4" fmla="*/ 39 w 49"/>
                <a:gd name="T5" fmla="*/ 2 h 10"/>
                <a:gd name="T6" fmla="*/ 33 w 49"/>
                <a:gd name="T7" fmla="*/ 1 h 10"/>
                <a:gd name="T8" fmla="*/ 27 w 49"/>
                <a:gd name="T9" fmla="*/ 0 h 10"/>
                <a:gd name="T10" fmla="*/ 20 w 49"/>
                <a:gd name="T11" fmla="*/ 0 h 10"/>
                <a:gd name="T12" fmla="*/ 12 w 49"/>
                <a:gd name="T13" fmla="*/ 1 h 10"/>
                <a:gd name="T14" fmla="*/ 6 w 49"/>
                <a:gd name="T15" fmla="*/ 1 h 10"/>
                <a:gd name="T16" fmla="*/ 0 w 49"/>
                <a:gd name="T17" fmla="*/ 2 h 10"/>
                <a:gd name="T18" fmla="*/ 49 w 49"/>
                <a:gd name="T19" fmla="*/ 10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10"/>
                <a:gd name="T32" fmla="*/ 49 w 49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10">
                  <a:moveTo>
                    <a:pt x="49" y="10"/>
                  </a:moveTo>
                  <a:lnTo>
                    <a:pt x="44" y="6"/>
                  </a:lnTo>
                  <a:lnTo>
                    <a:pt x="39" y="2"/>
                  </a:lnTo>
                  <a:lnTo>
                    <a:pt x="33" y="1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1"/>
                  </a:lnTo>
                  <a:lnTo>
                    <a:pt x="0" y="2"/>
                  </a:lnTo>
                  <a:lnTo>
                    <a:pt x="49" y="10"/>
                  </a:lnTo>
                  <a:close/>
                </a:path>
              </a:pathLst>
            </a:custGeom>
            <a:solidFill>
              <a:srgbClr val="8C190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74" name="Freeform 827"/>
            <p:cNvSpPr>
              <a:spLocks/>
            </p:cNvSpPr>
            <p:nvPr/>
          </p:nvSpPr>
          <p:spPr bwMode="auto">
            <a:xfrm>
              <a:off x="3595" y="2576"/>
              <a:ext cx="7" cy="8"/>
            </a:xfrm>
            <a:custGeom>
              <a:avLst/>
              <a:gdLst>
                <a:gd name="T0" fmla="*/ 0 w 7"/>
                <a:gd name="T1" fmla="*/ 5 h 8"/>
                <a:gd name="T2" fmla="*/ 3 w 7"/>
                <a:gd name="T3" fmla="*/ 8 h 8"/>
                <a:gd name="T4" fmla="*/ 6 w 7"/>
                <a:gd name="T5" fmla="*/ 6 h 8"/>
                <a:gd name="T6" fmla="*/ 7 w 7"/>
                <a:gd name="T7" fmla="*/ 4 h 8"/>
                <a:gd name="T8" fmla="*/ 7 w 7"/>
                <a:gd name="T9" fmla="*/ 0 h 8"/>
                <a:gd name="T10" fmla="*/ 0 w 7"/>
                <a:gd name="T11" fmla="*/ 5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8"/>
                <a:gd name="T20" fmla="*/ 7 w 7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8">
                  <a:moveTo>
                    <a:pt x="0" y="5"/>
                  </a:moveTo>
                  <a:lnTo>
                    <a:pt x="3" y="8"/>
                  </a:lnTo>
                  <a:lnTo>
                    <a:pt x="6" y="6"/>
                  </a:lnTo>
                  <a:lnTo>
                    <a:pt x="7" y="4"/>
                  </a:lnTo>
                  <a:lnTo>
                    <a:pt x="7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75" name="Freeform 828"/>
            <p:cNvSpPr>
              <a:spLocks/>
            </p:cNvSpPr>
            <p:nvPr/>
          </p:nvSpPr>
          <p:spPr bwMode="auto">
            <a:xfrm>
              <a:off x="3550" y="2565"/>
              <a:ext cx="52" cy="16"/>
            </a:xfrm>
            <a:custGeom>
              <a:avLst/>
              <a:gdLst>
                <a:gd name="T0" fmla="*/ 0 w 52"/>
                <a:gd name="T1" fmla="*/ 10 h 16"/>
                <a:gd name="T2" fmla="*/ 6 w 52"/>
                <a:gd name="T3" fmla="*/ 9 h 16"/>
                <a:gd name="T4" fmla="*/ 12 w 52"/>
                <a:gd name="T5" fmla="*/ 9 h 16"/>
                <a:gd name="T6" fmla="*/ 20 w 52"/>
                <a:gd name="T7" fmla="*/ 8 h 16"/>
                <a:gd name="T8" fmla="*/ 27 w 52"/>
                <a:gd name="T9" fmla="*/ 8 h 16"/>
                <a:gd name="T10" fmla="*/ 33 w 52"/>
                <a:gd name="T11" fmla="*/ 9 h 16"/>
                <a:gd name="T12" fmla="*/ 38 w 52"/>
                <a:gd name="T13" fmla="*/ 10 h 16"/>
                <a:gd name="T14" fmla="*/ 42 w 52"/>
                <a:gd name="T15" fmla="*/ 14 h 16"/>
                <a:gd name="T16" fmla="*/ 45 w 52"/>
                <a:gd name="T17" fmla="*/ 16 h 16"/>
                <a:gd name="T18" fmla="*/ 52 w 52"/>
                <a:gd name="T19" fmla="*/ 11 h 16"/>
                <a:gd name="T20" fmla="*/ 46 w 52"/>
                <a:gd name="T21" fmla="*/ 6 h 16"/>
                <a:gd name="T22" fmla="*/ 40 w 52"/>
                <a:gd name="T23" fmla="*/ 3 h 16"/>
                <a:gd name="T24" fmla="*/ 33 w 52"/>
                <a:gd name="T25" fmla="*/ 1 h 16"/>
                <a:gd name="T26" fmla="*/ 27 w 52"/>
                <a:gd name="T27" fmla="*/ 0 h 16"/>
                <a:gd name="T28" fmla="*/ 20 w 52"/>
                <a:gd name="T29" fmla="*/ 0 h 16"/>
                <a:gd name="T30" fmla="*/ 12 w 52"/>
                <a:gd name="T31" fmla="*/ 1 h 16"/>
                <a:gd name="T32" fmla="*/ 6 w 52"/>
                <a:gd name="T33" fmla="*/ 1 h 16"/>
                <a:gd name="T34" fmla="*/ 0 w 52"/>
                <a:gd name="T35" fmla="*/ 3 h 16"/>
                <a:gd name="T36" fmla="*/ 0 w 52"/>
                <a:gd name="T37" fmla="*/ 10 h 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2"/>
                <a:gd name="T58" fmla="*/ 0 h 16"/>
                <a:gd name="T59" fmla="*/ 52 w 52"/>
                <a:gd name="T60" fmla="*/ 16 h 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2" h="16">
                  <a:moveTo>
                    <a:pt x="0" y="10"/>
                  </a:moveTo>
                  <a:lnTo>
                    <a:pt x="6" y="9"/>
                  </a:lnTo>
                  <a:lnTo>
                    <a:pt x="12" y="9"/>
                  </a:lnTo>
                  <a:lnTo>
                    <a:pt x="20" y="8"/>
                  </a:lnTo>
                  <a:lnTo>
                    <a:pt x="27" y="8"/>
                  </a:lnTo>
                  <a:lnTo>
                    <a:pt x="33" y="9"/>
                  </a:lnTo>
                  <a:lnTo>
                    <a:pt x="38" y="10"/>
                  </a:lnTo>
                  <a:lnTo>
                    <a:pt x="42" y="14"/>
                  </a:lnTo>
                  <a:lnTo>
                    <a:pt x="45" y="16"/>
                  </a:lnTo>
                  <a:lnTo>
                    <a:pt x="52" y="11"/>
                  </a:lnTo>
                  <a:lnTo>
                    <a:pt x="46" y="6"/>
                  </a:lnTo>
                  <a:lnTo>
                    <a:pt x="40" y="3"/>
                  </a:lnTo>
                  <a:lnTo>
                    <a:pt x="33" y="1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1"/>
                  </a:lnTo>
                  <a:lnTo>
                    <a:pt x="0" y="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76" name="Freeform 829"/>
            <p:cNvSpPr>
              <a:spLocks/>
            </p:cNvSpPr>
            <p:nvPr/>
          </p:nvSpPr>
          <p:spPr bwMode="auto">
            <a:xfrm>
              <a:off x="3546" y="2568"/>
              <a:ext cx="4" cy="7"/>
            </a:xfrm>
            <a:custGeom>
              <a:avLst/>
              <a:gdLst>
                <a:gd name="T0" fmla="*/ 4 w 4"/>
                <a:gd name="T1" fmla="*/ 0 h 7"/>
                <a:gd name="T2" fmla="*/ 2 w 4"/>
                <a:gd name="T3" fmla="*/ 1 h 7"/>
                <a:gd name="T4" fmla="*/ 0 w 4"/>
                <a:gd name="T5" fmla="*/ 3 h 7"/>
                <a:gd name="T6" fmla="*/ 2 w 4"/>
                <a:gd name="T7" fmla="*/ 6 h 7"/>
                <a:gd name="T8" fmla="*/ 4 w 4"/>
                <a:gd name="T9" fmla="*/ 7 h 7"/>
                <a:gd name="T10" fmla="*/ 4 w 4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7"/>
                <a:gd name="T20" fmla="*/ 4 w 4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7">
                  <a:moveTo>
                    <a:pt x="4" y="0"/>
                  </a:moveTo>
                  <a:lnTo>
                    <a:pt x="2" y="1"/>
                  </a:lnTo>
                  <a:lnTo>
                    <a:pt x="0" y="3"/>
                  </a:lnTo>
                  <a:lnTo>
                    <a:pt x="2" y="6"/>
                  </a:lnTo>
                  <a:lnTo>
                    <a:pt x="4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77" name="Freeform 830"/>
            <p:cNvSpPr>
              <a:spLocks/>
            </p:cNvSpPr>
            <p:nvPr/>
          </p:nvSpPr>
          <p:spPr bwMode="auto">
            <a:xfrm>
              <a:off x="4367" y="2551"/>
              <a:ext cx="5" cy="7"/>
            </a:xfrm>
            <a:custGeom>
              <a:avLst/>
              <a:gdLst>
                <a:gd name="T0" fmla="*/ 3 w 5"/>
                <a:gd name="T1" fmla="*/ 0 h 7"/>
                <a:gd name="T2" fmla="*/ 0 w 5"/>
                <a:gd name="T3" fmla="*/ 1 h 7"/>
                <a:gd name="T4" fmla="*/ 0 w 5"/>
                <a:gd name="T5" fmla="*/ 5 h 7"/>
                <a:gd name="T6" fmla="*/ 1 w 5"/>
                <a:gd name="T7" fmla="*/ 7 h 7"/>
                <a:gd name="T8" fmla="*/ 5 w 5"/>
                <a:gd name="T9" fmla="*/ 7 h 7"/>
                <a:gd name="T10" fmla="*/ 3 w 5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7"/>
                <a:gd name="T20" fmla="*/ 5 w 5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7">
                  <a:moveTo>
                    <a:pt x="3" y="0"/>
                  </a:moveTo>
                  <a:lnTo>
                    <a:pt x="0" y="1"/>
                  </a:lnTo>
                  <a:lnTo>
                    <a:pt x="0" y="5"/>
                  </a:lnTo>
                  <a:lnTo>
                    <a:pt x="1" y="7"/>
                  </a:lnTo>
                  <a:lnTo>
                    <a:pt x="5" y="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78" name="Freeform 831"/>
            <p:cNvSpPr>
              <a:spLocks/>
            </p:cNvSpPr>
            <p:nvPr/>
          </p:nvSpPr>
          <p:spPr bwMode="auto">
            <a:xfrm>
              <a:off x="4370" y="2545"/>
              <a:ext cx="47" cy="13"/>
            </a:xfrm>
            <a:custGeom>
              <a:avLst/>
              <a:gdLst>
                <a:gd name="T0" fmla="*/ 47 w 47"/>
                <a:gd name="T1" fmla="*/ 9 h 13"/>
                <a:gd name="T2" fmla="*/ 43 w 47"/>
                <a:gd name="T3" fmla="*/ 3 h 13"/>
                <a:gd name="T4" fmla="*/ 37 w 47"/>
                <a:gd name="T5" fmla="*/ 2 h 13"/>
                <a:gd name="T6" fmla="*/ 31 w 47"/>
                <a:gd name="T7" fmla="*/ 1 h 13"/>
                <a:gd name="T8" fmla="*/ 25 w 47"/>
                <a:gd name="T9" fmla="*/ 0 h 13"/>
                <a:gd name="T10" fmla="*/ 20 w 47"/>
                <a:gd name="T11" fmla="*/ 1 h 13"/>
                <a:gd name="T12" fmla="*/ 15 w 47"/>
                <a:gd name="T13" fmla="*/ 2 h 13"/>
                <a:gd name="T14" fmla="*/ 11 w 47"/>
                <a:gd name="T15" fmla="*/ 3 h 13"/>
                <a:gd name="T16" fmla="*/ 6 w 47"/>
                <a:gd name="T17" fmla="*/ 4 h 13"/>
                <a:gd name="T18" fmla="*/ 0 w 47"/>
                <a:gd name="T19" fmla="*/ 6 h 13"/>
                <a:gd name="T20" fmla="*/ 2 w 47"/>
                <a:gd name="T21" fmla="*/ 13 h 13"/>
                <a:gd name="T22" fmla="*/ 6 w 47"/>
                <a:gd name="T23" fmla="*/ 12 h 13"/>
                <a:gd name="T24" fmla="*/ 11 w 47"/>
                <a:gd name="T25" fmla="*/ 11 h 13"/>
                <a:gd name="T26" fmla="*/ 15 w 47"/>
                <a:gd name="T27" fmla="*/ 9 h 13"/>
                <a:gd name="T28" fmla="*/ 20 w 47"/>
                <a:gd name="T29" fmla="*/ 8 h 13"/>
                <a:gd name="T30" fmla="*/ 25 w 47"/>
                <a:gd name="T31" fmla="*/ 9 h 13"/>
                <a:gd name="T32" fmla="*/ 31 w 47"/>
                <a:gd name="T33" fmla="*/ 8 h 13"/>
                <a:gd name="T34" fmla="*/ 37 w 47"/>
                <a:gd name="T35" fmla="*/ 9 h 13"/>
                <a:gd name="T36" fmla="*/ 43 w 47"/>
                <a:gd name="T37" fmla="*/ 11 h 13"/>
                <a:gd name="T38" fmla="*/ 40 w 47"/>
                <a:gd name="T39" fmla="*/ 4 h 13"/>
                <a:gd name="T40" fmla="*/ 43 w 47"/>
                <a:gd name="T41" fmla="*/ 11 h 13"/>
                <a:gd name="T42" fmla="*/ 46 w 47"/>
                <a:gd name="T43" fmla="*/ 9 h 13"/>
                <a:gd name="T44" fmla="*/ 47 w 47"/>
                <a:gd name="T45" fmla="*/ 7 h 13"/>
                <a:gd name="T46" fmla="*/ 46 w 47"/>
                <a:gd name="T47" fmla="*/ 4 h 13"/>
                <a:gd name="T48" fmla="*/ 43 w 47"/>
                <a:gd name="T49" fmla="*/ 3 h 13"/>
                <a:gd name="T50" fmla="*/ 47 w 47"/>
                <a:gd name="T51" fmla="*/ 9 h 1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7"/>
                <a:gd name="T79" fmla="*/ 0 h 13"/>
                <a:gd name="T80" fmla="*/ 47 w 47"/>
                <a:gd name="T81" fmla="*/ 13 h 1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7" h="13">
                  <a:moveTo>
                    <a:pt x="47" y="9"/>
                  </a:moveTo>
                  <a:lnTo>
                    <a:pt x="43" y="3"/>
                  </a:lnTo>
                  <a:lnTo>
                    <a:pt x="37" y="2"/>
                  </a:lnTo>
                  <a:lnTo>
                    <a:pt x="31" y="1"/>
                  </a:lnTo>
                  <a:lnTo>
                    <a:pt x="25" y="0"/>
                  </a:lnTo>
                  <a:lnTo>
                    <a:pt x="20" y="1"/>
                  </a:lnTo>
                  <a:lnTo>
                    <a:pt x="15" y="2"/>
                  </a:lnTo>
                  <a:lnTo>
                    <a:pt x="11" y="3"/>
                  </a:lnTo>
                  <a:lnTo>
                    <a:pt x="6" y="4"/>
                  </a:lnTo>
                  <a:lnTo>
                    <a:pt x="0" y="6"/>
                  </a:lnTo>
                  <a:lnTo>
                    <a:pt x="2" y="13"/>
                  </a:lnTo>
                  <a:lnTo>
                    <a:pt x="6" y="12"/>
                  </a:lnTo>
                  <a:lnTo>
                    <a:pt x="11" y="11"/>
                  </a:lnTo>
                  <a:lnTo>
                    <a:pt x="15" y="9"/>
                  </a:lnTo>
                  <a:lnTo>
                    <a:pt x="20" y="8"/>
                  </a:lnTo>
                  <a:lnTo>
                    <a:pt x="25" y="9"/>
                  </a:lnTo>
                  <a:lnTo>
                    <a:pt x="31" y="8"/>
                  </a:lnTo>
                  <a:lnTo>
                    <a:pt x="37" y="9"/>
                  </a:lnTo>
                  <a:lnTo>
                    <a:pt x="43" y="11"/>
                  </a:lnTo>
                  <a:lnTo>
                    <a:pt x="40" y="4"/>
                  </a:lnTo>
                  <a:lnTo>
                    <a:pt x="43" y="11"/>
                  </a:lnTo>
                  <a:lnTo>
                    <a:pt x="46" y="9"/>
                  </a:lnTo>
                  <a:lnTo>
                    <a:pt x="47" y="7"/>
                  </a:lnTo>
                  <a:lnTo>
                    <a:pt x="46" y="4"/>
                  </a:lnTo>
                  <a:lnTo>
                    <a:pt x="43" y="3"/>
                  </a:lnTo>
                  <a:lnTo>
                    <a:pt x="47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79" name="Freeform 832"/>
            <p:cNvSpPr>
              <a:spLocks/>
            </p:cNvSpPr>
            <p:nvPr/>
          </p:nvSpPr>
          <p:spPr bwMode="auto">
            <a:xfrm>
              <a:off x="4405" y="2535"/>
              <a:ext cx="88" cy="31"/>
            </a:xfrm>
            <a:custGeom>
              <a:avLst/>
              <a:gdLst>
                <a:gd name="T0" fmla="*/ 80 w 88"/>
                <a:gd name="T1" fmla="*/ 3 h 31"/>
                <a:gd name="T2" fmla="*/ 83 w 88"/>
                <a:gd name="T3" fmla="*/ 0 h 31"/>
                <a:gd name="T4" fmla="*/ 72 w 88"/>
                <a:gd name="T5" fmla="*/ 5 h 31"/>
                <a:gd name="T6" fmla="*/ 57 w 88"/>
                <a:gd name="T7" fmla="*/ 10 h 31"/>
                <a:gd name="T8" fmla="*/ 43 w 88"/>
                <a:gd name="T9" fmla="*/ 16 h 31"/>
                <a:gd name="T10" fmla="*/ 29 w 88"/>
                <a:gd name="T11" fmla="*/ 21 h 31"/>
                <a:gd name="T12" fmla="*/ 17 w 88"/>
                <a:gd name="T13" fmla="*/ 24 h 31"/>
                <a:gd name="T14" fmla="*/ 10 w 88"/>
                <a:gd name="T15" fmla="*/ 24 h 31"/>
                <a:gd name="T16" fmla="*/ 10 w 88"/>
                <a:gd name="T17" fmla="*/ 24 h 31"/>
                <a:gd name="T18" fmla="*/ 12 w 88"/>
                <a:gd name="T19" fmla="*/ 19 h 31"/>
                <a:gd name="T20" fmla="*/ 5 w 88"/>
                <a:gd name="T21" fmla="*/ 14 h 31"/>
                <a:gd name="T22" fmla="*/ 0 w 88"/>
                <a:gd name="T23" fmla="*/ 24 h 31"/>
                <a:gd name="T24" fmla="*/ 7 w 88"/>
                <a:gd name="T25" fmla="*/ 31 h 31"/>
                <a:gd name="T26" fmla="*/ 17 w 88"/>
                <a:gd name="T27" fmla="*/ 31 h 31"/>
                <a:gd name="T28" fmla="*/ 32 w 88"/>
                <a:gd name="T29" fmla="*/ 28 h 31"/>
                <a:gd name="T30" fmla="*/ 45 w 88"/>
                <a:gd name="T31" fmla="*/ 23 h 31"/>
                <a:gd name="T32" fmla="*/ 60 w 88"/>
                <a:gd name="T33" fmla="*/ 17 h 31"/>
                <a:gd name="T34" fmla="*/ 74 w 88"/>
                <a:gd name="T35" fmla="*/ 12 h 31"/>
                <a:gd name="T36" fmla="*/ 85 w 88"/>
                <a:gd name="T37" fmla="*/ 7 h 31"/>
                <a:gd name="T38" fmla="*/ 88 w 88"/>
                <a:gd name="T39" fmla="*/ 3 h 31"/>
                <a:gd name="T40" fmla="*/ 85 w 88"/>
                <a:gd name="T41" fmla="*/ 7 h 31"/>
                <a:gd name="T42" fmla="*/ 88 w 88"/>
                <a:gd name="T43" fmla="*/ 5 h 31"/>
                <a:gd name="T44" fmla="*/ 88 w 88"/>
                <a:gd name="T45" fmla="*/ 2 h 31"/>
                <a:gd name="T46" fmla="*/ 87 w 88"/>
                <a:gd name="T47" fmla="*/ 0 h 31"/>
                <a:gd name="T48" fmla="*/ 83 w 88"/>
                <a:gd name="T49" fmla="*/ 0 h 31"/>
                <a:gd name="T50" fmla="*/ 80 w 88"/>
                <a:gd name="T51" fmla="*/ 3 h 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8"/>
                <a:gd name="T79" fmla="*/ 0 h 31"/>
                <a:gd name="T80" fmla="*/ 88 w 88"/>
                <a:gd name="T81" fmla="*/ 31 h 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8" h="31">
                  <a:moveTo>
                    <a:pt x="80" y="3"/>
                  </a:moveTo>
                  <a:lnTo>
                    <a:pt x="83" y="0"/>
                  </a:lnTo>
                  <a:lnTo>
                    <a:pt x="72" y="5"/>
                  </a:lnTo>
                  <a:lnTo>
                    <a:pt x="57" y="10"/>
                  </a:lnTo>
                  <a:lnTo>
                    <a:pt x="43" y="16"/>
                  </a:lnTo>
                  <a:lnTo>
                    <a:pt x="29" y="21"/>
                  </a:lnTo>
                  <a:lnTo>
                    <a:pt x="17" y="24"/>
                  </a:lnTo>
                  <a:lnTo>
                    <a:pt x="10" y="24"/>
                  </a:lnTo>
                  <a:lnTo>
                    <a:pt x="12" y="19"/>
                  </a:lnTo>
                  <a:lnTo>
                    <a:pt x="5" y="14"/>
                  </a:lnTo>
                  <a:lnTo>
                    <a:pt x="0" y="24"/>
                  </a:lnTo>
                  <a:lnTo>
                    <a:pt x="7" y="31"/>
                  </a:lnTo>
                  <a:lnTo>
                    <a:pt x="17" y="31"/>
                  </a:lnTo>
                  <a:lnTo>
                    <a:pt x="32" y="28"/>
                  </a:lnTo>
                  <a:lnTo>
                    <a:pt x="45" y="23"/>
                  </a:lnTo>
                  <a:lnTo>
                    <a:pt x="60" y="17"/>
                  </a:lnTo>
                  <a:lnTo>
                    <a:pt x="74" y="12"/>
                  </a:lnTo>
                  <a:lnTo>
                    <a:pt x="85" y="7"/>
                  </a:lnTo>
                  <a:lnTo>
                    <a:pt x="88" y="3"/>
                  </a:lnTo>
                  <a:lnTo>
                    <a:pt x="85" y="7"/>
                  </a:lnTo>
                  <a:lnTo>
                    <a:pt x="88" y="5"/>
                  </a:lnTo>
                  <a:lnTo>
                    <a:pt x="88" y="2"/>
                  </a:lnTo>
                  <a:lnTo>
                    <a:pt x="87" y="0"/>
                  </a:lnTo>
                  <a:lnTo>
                    <a:pt x="83" y="0"/>
                  </a:lnTo>
                  <a:lnTo>
                    <a:pt x="8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80" name="Freeform 833"/>
            <p:cNvSpPr>
              <a:spLocks/>
            </p:cNvSpPr>
            <p:nvPr/>
          </p:nvSpPr>
          <p:spPr bwMode="auto">
            <a:xfrm>
              <a:off x="4465" y="2404"/>
              <a:ext cx="28" cy="134"/>
            </a:xfrm>
            <a:custGeom>
              <a:avLst/>
              <a:gdLst>
                <a:gd name="T0" fmla="*/ 0 w 28"/>
                <a:gd name="T1" fmla="*/ 0 h 134"/>
                <a:gd name="T2" fmla="*/ 0 w 28"/>
                <a:gd name="T3" fmla="*/ 0 h 134"/>
                <a:gd name="T4" fmla="*/ 3 w 28"/>
                <a:gd name="T5" fmla="*/ 22 h 134"/>
                <a:gd name="T6" fmla="*/ 8 w 28"/>
                <a:gd name="T7" fmla="*/ 60 h 134"/>
                <a:gd name="T8" fmla="*/ 14 w 28"/>
                <a:gd name="T9" fmla="*/ 103 h 134"/>
                <a:gd name="T10" fmla="*/ 20 w 28"/>
                <a:gd name="T11" fmla="*/ 134 h 134"/>
                <a:gd name="T12" fmla="*/ 28 w 28"/>
                <a:gd name="T13" fmla="*/ 134 h 134"/>
                <a:gd name="T14" fmla="*/ 22 w 28"/>
                <a:gd name="T15" fmla="*/ 103 h 134"/>
                <a:gd name="T16" fmla="*/ 16 w 28"/>
                <a:gd name="T17" fmla="*/ 60 h 134"/>
                <a:gd name="T18" fmla="*/ 11 w 28"/>
                <a:gd name="T19" fmla="*/ 22 h 134"/>
                <a:gd name="T20" fmla="*/ 9 w 28"/>
                <a:gd name="T21" fmla="*/ 0 h 134"/>
                <a:gd name="T22" fmla="*/ 9 w 28"/>
                <a:gd name="T23" fmla="*/ 0 h 134"/>
                <a:gd name="T24" fmla="*/ 0 w 28"/>
                <a:gd name="T25" fmla="*/ 0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134"/>
                <a:gd name="T41" fmla="*/ 28 w 28"/>
                <a:gd name="T42" fmla="*/ 134 h 1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134">
                  <a:moveTo>
                    <a:pt x="0" y="0"/>
                  </a:moveTo>
                  <a:lnTo>
                    <a:pt x="0" y="0"/>
                  </a:lnTo>
                  <a:lnTo>
                    <a:pt x="3" y="22"/>
                  </a:lnTo>
                  <a:lnTo>
                    <a:pt x="8" y="60"/>
                  </a:lnTo>
                  <a:lnTo>
                    <a:pt x="14" y="103"/>
                  </a:lnTo>
                  <a:lnTo>
                    <a:pt x="20" y="134"/>
                  </a:lnTo>
                  <a:lnTo>
                    <a:pt x="28" y="134"/>
                  </a:lnTo>
                  <a:lnTo>
                    <a:pt x="22" y="103"/>
                  </a:lnTo>
                  <a:lnTo>
                    <a:pt x="16" y="60"/>
                  </a:lnTo>
                  <a:lnTo>
                    <a:pt x="11" y="22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81" name="Freeform 834"/>
            <p:cNvSpPr>
              <a:spLocks/>
            </p:cNvSpPr>
            <p:nvPr/>
          </p:nvSpPr>
          <p:spPr bwMode="auto">
            <a:xfrm>
              <a:off x="4455" y="2341"/>
              <a:ext cx="19" cy="63"/>
            </a:xfrm>
            <a:custGeom>
              <a:avLst/>
              <a:gdLst>
                <a:gd name="T0" fmla="*/ 1 w 19"/>
                <a:gd name="T1" fmla="*/ 1 h 63"/>
                <a:gd name="T2" fmla="*/ 0 w 19"/>
                <a:gd name="T3" fmla="*/ 5 h 63"/>
                <a:gd name="T4" fmla="*/ 6 w 19"/>
                <a:gd name="T5" fmla="*/ 24 h 63"/>
                <a:gd name="T6" fmla="*/ 10 w 19"/>
                <a:gd name="T7" fmla="*/ 39 h 63"/>
                <a:gd name="T8" fmla="*/ 10 w 19"/>
                <a:gd name="T9" fmla="*/ 52 h 63"/>
                <a:gd name="T10" fmla="*/ 10 w 19"/>
                <a:gd name="T11" fmla="*/ 63 h 63"/>
                <a:gd name="T12" fmla="*/ 19 w 19"/>
                <a:gd name="T13" fmla="*/ 63 h 63"/>
                <a:gd name="T14" fmla="*/ 19 w 19"/>
                <a:gd name="T15" fmla="*/ 52 h 63"/>
                <a:gd name="T16" fmla="*/ 17 w 19"/>
                <a:gd name="T17" fmla="*/ 39 h 63"/>
                <a:gd name="T18" fmla="*/ 13 w 19"/>
                <a:gd name="T19" fmla="*/ 22 h 63"/>
                <a:gd name="T20" fmla="*/ 7 w 19"/>
                <a:gd name="T21" fmla="*/ 2 h 63"/>
                <a:gd name="T22" fmla="*/ 6 w 19"/>
                <a:gd name="T23" fmla="*/ 6 h 63"/>
                <a:gd name="T24" fmla="*/ 7 w 19"/>
                <a:gd name="T25" fmla="*/ 2 h 63"/>
                <a:gd name="T26" fmla="*/ 6 w 19"/>
                <a:gd name="T27" fmla="*/ 0 h 63"/>
                <a:gd name="T28" fmla="*/ 2 w 19"/>
                <a:gd name="T29" fmla="*/ 0 h 63"/>
                <a:gd name="T30" fmla="*/ 0 w 19"/>
                <a:gd name="T31" fmla="*/ 1 h 63"/>
                <a:gd name="T32" fmla="*/ 0 w 19"/>
                <a:gd name="T33" fmla="*/ 5 h 63"/>
                <a:gd name="T34" fmla="*/ 1 w 19"/>
                <a:gd name="T35" fmla="*/ 1 h 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"/>
                <a:gd name="T55" fmla="*/ 0 h 63"/>
                <a:gd name="T56" fmla="*/ 19 w 19"/>
                <a:gd name="T57" fmla="*/ 63 h 6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" h="63">
                  <a:moveTo>
                    <a:pt x="1" y="1"/>
                  </a:moveTo>
                  <a:lnTo>
                    <a:pt x="0" y="5"/>
                  </a:lnTo>
                  <a:lnTo>
                    <a:pt x="6" y="24"/>
                  </a:lnTo>
                  <a:lnTo>
                    <a:pt x="10" y="39"/>
                  </a:lnTo>
                  <a:lnTo>
                    <a:pt x="10" y="52"/>
                  </a:lnTo>
                  <a:lnTo>
                    <a:pt x="10" y="63"/>
                  </a:lnTo>
                  <a:lnTo>
                    <a:pt x="19" y="63"/>
                  </a:lnTo>
                  <a:lnTo>
                    <a:pt x="19" y="52"/>
                  </a:lnTo>
                  <a:lnTo>
                    <a:pt x="17" y="39"/>
                  </a:lnTo>
                  <a:lnTo>
                    <a:pt x="13" y="22"/>
                  </a:lnTo>
                  <a:lnTo>
                    <a:pt x="7" y="2"/>
                  </a:lnTo>
                  <a:lnTo>
                    <a:pt x="6" y="6"/>
                  </a:lnTo>
                  <a:lnTo>
                    <a:pt x="7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82" name="Freeform 835"/>
            <p:cNvSpPr>
              <a:spLocks/>
            </p:cNvSpPr>
            <p:nvPr/>
          </p:nvSpPr>
          <p:spPr bwMode="auto">
            <a:xfrm>
              <a:off x="4456" y="2191"/>
              <a:ext cx="54" cy="156"/>
            </a:xfrm>
            <a:custGeom>
              <a:avLst/>
              <a:gdLst>
                <a:gd name="T0" fmla="*/ 46 w 54"/>
                <a:gd name="T1" fmla="*/ 0 h 156"/>
                <a:gd name="T2" fmla="*/ 46 w 54"/>
                <a:gd name="T3" fmla="*/ 0 h 156"/>
                <a:gd name="T4" fmla="*/ 45 w 54"/>
                <a:gd name="T5" fmla="*/ 8 h 156"/>
                <a:gd name="T6" fmla="*/ 42 w 54"/>
                <a:gd name="T7" fmla="*/ 27 h 156"/>
                <a:gd name="T8" fmla="*/ 36 w 54"/>
                <a:gd name="T9" fmla="*/ 49 h 156"/>
                <a:gd name="T10" fmla="*/ 29 w 54"/>
                <a:gd name="T11" fmla="*/ 73 h 156"/>
                <a:gd name="T12" fmla="*/ 22 w 54"/>
                <a:gd name="T13" fmla="*/ 99 h 156"/>
                <a:gd name="T14" fmla="*/ 14 w 54"/>
                <a:gd name="T15" fmla="*/ 123 h 156"/>
                <a:gd name="T16" fmla="*/ 6 w 54"/>
                <a:gd name="T17" fmla="*/ 141 h 156"/>
                <a:gd name="T18" fmla="*/ 0 w 54"/>
                <a:gd name="T19" fmla="*/ 151 h 156"/>
                <a:gd name="T20" fmla="*/ 5 w 54"/>
                <a:gd name="T21" fmla="*/ 156 h 156"/>
                <a:gd name="T22" fmla="*/ 14 w 54"/>
                <a:gd name="T23" fmla="*/ 144 h 156"/>
                <a:gd name="T24" fmla="*/ 21 w 54"/>
                <a:gd name="T25" fmla="*/ 125 h 156"/>
                <a:gd name="T26" fmla="*/ 29 w 54"/>
                <a:gd name="T27" fmla="*/ 101 h 156"/>
                <a:gd name="T28" fmla="*/ 37 w 54"/>
                <a:gd name="T29" fmla="*/ 75 h 156"/>
                <a:gd name="T30" fmla="*/ 43 w 54"/>
                <a:gd name="T31" fmla="*/ 49 h 156"/>
                <a:gd name="T32" fmla="*/ 49 w 54"/>
                <a:gd name="T33" fmla="*/ 27 h 156"/>
                <a:gd name="T34" fmla="*/ 53 w 54"/>
                <a:gd name="T35" fmla="*/ 8 h 156"/>
                <a:gd name="T36" fmla="*/ 54 w 54"/>
                <a:gd name="T37" fmla="*/ 0 h 156"/>
                <a:gd name="T38" fmla="*/ 54 w 54"/>
                <a:gd name="T39" fmla="*/ 0 h 156"/>
                <a:gd name="T40" fmla="*/ 46 w 54"/>
                <a:gd name="T41" fmla="*/ 0 h 1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"/>
                <a:gd name="T64" fmla="*/ 0 h 156"/>
                <a:gd name="T65" fmla="*/ 54 w 54"/>
                <a:gd name="T66" fmla="*/ 156 h 1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" h="156">
                  <a:moveTo>
                    <a:pt x="46" y="0"/>
                  </a:moveTo>
                  <a:lnTo>
                    <a:pt x="46" y="0"/>
                  </a:lnTo>
                  <a:lnTo>
                    <a:pt x="45" y="8"/>
                  </a:lnTo>
                  <a:lnTo>
                    <a:pt x="42" y="27"/>
                  </a:lnTo>
                  <a:lnTo>
                    <a:pt x="36" y="49"/>
                  </a:lnTo>
                  <a:lnTo>
                    <a:pt x="29" y="73"/>
                  </a:lnTo>
                  <a:lnTo>
                    <a:pt x="22" y="99"/>
                  </a:lnTo>
                  <a:lnTo>
                    <a:pt x="14" y="123"/>
                  </a:lnTo>
                  <a:lnTo>
                    <a:pt x="6" y="141"/>
                  </a:lnTo>
                  <a:lnTo>
                    <a:pt x="0" y="151"/>
                  </a:lnTo>
                  <a:lnTo>
                    <a:pt x="5" y="156"/>
                  </a:lnTo>
                  <a:lnTo>
                    <a:pt x="14" y="144"/>
                  </a:lnTo>
                  <a:lnTo>
                    <a:pt x="21" y="125"/>
                  </a:lnTo>
                  <a:lnTo>
                    <a:pt x="29" y="101"/>
                  </a:lnTo>
                  <a:lnTo>
                    <a:pt x="37" y="75"/>
                  </a:lnTo>
                  <a:lnTo>
                    <a:pt x="43" y="49"/>
                  </a:lnTo>
                  <a:lnTo>
                    <a:pt x="49" y="27"/>
                  </a:lnTo>
                  <a:lnTo>
                    <a:pt x="53" y="8"/>
                  </a:lnTo>
                  <a:lnTo>
                    <a:pt x="54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83" name="Freeform 836"/>
            <p:cNvSpPr>
              <a:spLocks/>
            </p:cNvSpPr>
            <p:nvPr/>
          </p:nvSpPr>
          <p:spPr bwMode="auto">
            <a:xfrm>
              <a:off x="4502" y="2124"/>
              <a:ext cx="19" cy="67"/>
            </a:xfrm>
            <a:custGeom>
              <a:avLst/>
              <a:gdLst>
                <a:gd name="T0" fmla="*/ 9 w 19"/>
                <a:gd name="T1" fmla="*/ 0 h 67"/>
                <a:gd name="T2" fmla="*/ 10 w 19"/>
                <a:gd name="T3" fmla="*/ 0 h 67"/>
                <a:gd name="T4" fmla="*/ 8 w 19"/>
                <a:gd name="T5" fmla="*/ 14 h 67"/>
                <a:gd name="T6" fmla="*/ 5 w 19"/>
                <a:gd name="T7" fmla="*/ 34 h 67"/>
                <a:gd name="T8" fmla="*/ 3 w 19"/>
                <a:gd name="T9" fmla="*/ 53 h 67"/>
                <a:gd name="T10" fmla="*/ 0 w 19"/>
                <a:gd name="T11" fmla="*/ 67 h 67"/>
                <a:gd name="T12" fmla="*/ 8 w 19"/>
                <a:gd name="T13" fmla="*/ 67 h 67"/>
                <a:gd name="T14" fmla="*/ 10 w 19"/>
                <a:gd name="T15" fmla="*/ 53 h 67"/>
                <a:gd name="T16" fmla="*/ 13 w 19"/>
                <a:gd name="T17" fmla="*/ 34 h 67"/>
                <a:gd name="T18" fmla="*/ 15 w 19"/>
                <a:gd name="T19" fmla="*/ 14 h 67"/>
                <a:gd name="T20" fmla="*/ 18 w 19"/>
                <a:gd name="T21" fmla="*/ 0 h 67"/>
                <a:gd name="T22" fmla="*/ 19 w 19"/>
                <a:gd name="T23" fmla="*/ 0 h 67"/>
                <a:gd name="T24" fmla="*/ 9 w 19"/>
                <a:gd name="T25" fmla="*/ 0 h 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"/>
                <a:gd name="T40" fmla="*/ 0 h 67"/>
                <a:gd name="T41" fmla="*/ 19 w 19"/>
                <a:gd name="T42" fmla="*/ 67 h 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" h="67">
                  <a:moveTo>
                    <a:pt x="9" y="0"/>
                  </a:moveTo>
                  <a:lnTo>
                    <a:pt x="10" y="0"/>
                  </a:lnTo>
                  <a:lnTo>
                    <a:pt x="8" y="14"/>
                  </a:lnTo>
                  <a:lnTo>
                    <a:pt x="5" y="34"/>
                  </a:lnTo>
                  <a:lnTo>
                    <a:pt x="3" y="53"/>
                  </a:lnTo>
                  <a:lnTo>
                    <a:pt x="0" y="67"/>
                  </a:lnTo>
                  <a:lnTo>
                    <a:pt x="8" y="67"/>
                  </a:lnTo>
                  <a:lnTo>
                    <a:pt x="10" y="53"/>
                  </a:lnTo>
                  <a:lnTo>
                    <a:pt x="13" y="34"/>
                  </a:lnTo>
                  <a:lnTo>
                    <a:pt x="15" y="14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84" name="Freeform 837"/>
            <p:cNvSpPr>
              <a:spLocks/>
            </p:cNvSpPr>
            <p:nvPr/>
          </p:nvSpPr>
          <p:spPr bwMode="auto">
            <a:xfrm>
              <a:off x="4485" y="2071"/>
              <a:ext cx="36" cy="53"/>
            </a:xfrm>
            <a:custGeom>
              <a:avLst/>
              <a:gdLst>
                <a:gd name="T0" fmla="*/ 0 w 36"/>
                <a:gd name="T1" fmla="*/ 5 h 53"/>
                <a:gd name="T2" fmla="*/ 4 w 36"/>
                <a:gd name="T3" fmla="*/ 8 h 53"/>
                <a:gd name="T4" fmla="*/ 14 w 36"/>
                <a:gd name="T5" fmla="*/ 11 h 53"/>
                <a:gd name="T6" fmla="*/ 21 w 36"/>
                <a:gd name="T7" fmla="*/ 25 h 53"/>
                <a:gd name="T8" fmla="*/ 26 w 36"/>
                <a:gd name="T9" fmla="*/ 39 h 53"/>
                <a:gd name="T10" fmla="*/ 26 w 36"/>
                <a:gd name="T11" fmla="*/ 53 h 53"/>
                <a:gd name="T12" fmla="*/ 36 w 36"/>
                <a:gd name="T13" fmla="*/ 53 h 53"/>
                <a:gd name="T14" fmla="*/ 33 w 36"/>
                <a:gd name="T15" fmla="*/ 39 h 53"/>
                <a:gd name="T16" fmla="*/ 28 w 36"/>
                <a:gd name="T17" fmla="*/ 22 h 53"/>
                <a:gd name="T18" fmla="*/ 19 w 36"/>
                <a:gd name="T19" fmla="*/ 6 h 53"/>
                <a:gd name="T20" fmla="*/ 4 w 36"/>
                <a:gd name="T21" fmla="*/ 0 h 53"/>
                <a:gd name="T22" fmla="*/ 8 w 36"/>
                <a:gd name="T23" fmla="*/ 3 h 53"/>
                <a:gd name="T24" fmla="*/ 4 w 36"/>
                <a:gd name="T25" fmla="*/ 0 h 53"/>
                <a:gd name="T26" fmla="*/ 2 w 36"/>
                <a:gd name="T27" fmla="*/ 2 h 53"/>
                <a:gd name="T28" fmla="*/ 0 w 36"/>
                <a:gd name="T29" fmla="*/ 4 h 53"/>
                <a:gd name="T30" fmla="*/ 2 w 36"/>
                <a:gd name="T31" fmla="*/ 6 h 53"/>
                <a:gd name="T32" fmla="*/ 4 w 36"/>
                <a:gd name="T33" fmla="*/ 8 h 53"/>
                <a:gd name="T34" fmla="*/ 0 w 36"/>
                <a:gd name="T35" fmla="*/ 5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6"/>
                <a:gd name="T55" fmla="*/ 0 h 53"/>
                <a:gd name="T56" fmla="*/ 36 w 36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6" h="53">
                  <a:moveTo>
                    <a:pt x="0" y="5"/>
                  </a:moveTo>
                  <a:lnTo>
                    <a:pt x="4" y="8"/>
                  </a:lnTo>
                  <a:lnTo>
                    <a:pt x="14" y="11"/>
                  </a:lnTo>
                  <a:lnTo>
                    <a:pt x="21" y="25"/>
                  </a:lnTo>
                  <a:lnTo>
                    <a:pt x="26" y="39"/>
                  </a:lnTo>
                  <a:lnTo>
                    <a:pt x="26" y="53"/>
                  </a:lnTo>
                  <a:lnTo>
                    <a:pt x="36" y="53"/>
                  </a:lnTo>
                  <a:lnTo>
                    <a:pt x="33" y="39"/>
                  </a:lnTo>
                  <a:lnTo>
                    <a:pt x="28" y="22"/>
                  </a:lnTo>
                  <a:lnTo>
                    <a:pt x="19" y="6"/>
                  </a:lnTo>
                  <a:lnTo>
                    <a:pt x="4" y="0"/>
                  </a:lnTo>
                  <a:lnTo>
                    <a:pt x="8" y="3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85" name="Freeform 838"/>
            <p:cNvSpPr>
              <a:spLocks/>
            </p:cNvSpPr>
            <p:nvPr/>
          </p:nvSpPr>
          <p:spPr bwMode="auto">
            <a:xfrm>
              <a:off x="4460" y="2013"/>
              <a:ext cx="33" cy="63"/>
            </a:xfrm>
            <a:custGeom>
              <a:avLst/>
              <a:gdLst>
                <a:gd name="T0" fmla="*/ 0 w 33"/>
                <a:gd name="T1" fmla="*/ 2 h 63"/>
                <a:gd name="T2" fmla="*/ 0 w 33"/>
                <a:gd name="T3" fmla="*/ 2 h 63"/>
                <a:gd name="T4" fmla="*/ 6 w 33"/>
                <a:gd name="T5" fmla="*/ 16 h 63"/>
                <a:gd name="T6" fmla="*/ 13 w 33"/>
                <a:gd name="T7" fmla="*/ 34 h 63"/>
                <a:gd name="T8" fmla="*/ 19 w 33"/>
                <a:gd name="T9" fmla="*/ 51 h 63"/>
                <a:gd name="T10" fmla="*/ 25 w 33"/>
                <a:gd name="T11" fmla="*/ 63 h 63"/>
                <a:gd name="T12" fmla="*/ 33 w 33"/>
                <a:gd name="T13" fmla="*/ 61 h 63"/>
                <a:gd name="T14" fmla="*/ 27 w 33"/>
                <a:gd name="T15" fmla="*/ 49 h 63"/>
                <a:gd name="T16" fmla="*/ 21 w 33"/>
                <a:gd name="T17" fmla="*/ 31 h 63"/>
                <a:gd name="T18" fmla="*/ 13 w 33"/>
                <a:gd name="T19" fmla="*/ 13 h 63"/>
                <a:gd name="T20" fmla="*/ 7 w 33"/>
                <a:gd name="T21" fmla="*/ 0 h 63"/>
                <a:gd name="T22" fmla="*/ 7 w 33"/>
                <a:gd name="T23" fmla="*/ 0 h 63"/>
                <a:gd name="T24" fmla="*/ 0 w 33"/>
                <a:gd name="T25" fmla="*/ 2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"/>
                <a:gd name="T40" fmla="*/ 0 h 63"/>
                <a:gd name="T41" fmla="*/ 33 w 33"/>
                <a:gd name="T42" fmla="*/ 63 h 6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" h="63">
                  <a:moveTo>
                    <a:pt x="0" y="2"/>
                  </a:moveTo>
                  <a:lnTo>
                    <a:pt x="0" y="2"/>
                  </a:lnTo>
                  <a:lnTo>
                    <a:pt x="6" y="16"/>
                  </a:lnTo>
                  <a:lnTo>
                    <a:pt x="13" y="34"/>
                  </a:lnTo>
                  <a:lnTo>
                    <a:pt x="19" y="51"/>
                  </a:lnTo>
                  <a:lnTo>
                    <a:pt x="25" y="63"/>
                  </a:lnTo>
                  <a:lnTo>
                    <a:pt x="33" y="61"/>
                  </a:lnTo>
                  <a:lnTo>
                    <a:pt x="27" y="49"/>
                  </a:lnTo>
                  <a:lnTo>
                    <a:pt x="21" y="31"/>
                  </a:lnTo>
                  <a:lnTo>
                    <a:pt x="13" y="13"/>
                  </a:lnTo>
                  <a:lnTo>
                    <a:pt x="7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86" name="Freeform 839"/>
            <p:cNvSpPr>
              <a:spLocks/>
            </p:cNvSpPr>
            <p:nvPr/>
          </p:nvSpPr>
          <p:spPr bwMode="auto">
            <a:xfrm>
              <a:off x="4424" y="1994"/>
              <a:ext cx="43" cy="21"/>
            </a:xfrm>
            <a:custGeom>
              <a:avLst/>
              <a:gdLst>
                <a:gd name="T0" fmla="*/ 0 w 43"/>
                <a:gd name="T1" fmla="*/ 11 h 21"/>
                <a:gd name="T2" fmla="*/ 9 w 43"/>
                <a:gd name="T3" fmla="*/ 14 h 21"/>
                <a:gd name="T4" fmla="*/ 14 w 43"/>
                <a:gd name="T5" fmla="*/ 9 h 21"/>
                <a:gd name="T6" fmla="*/ 21 w 43"/>
                <a:gd name="T7" fmla="*/ 8 h 21"/>
                <a:gd name="T8" fmla="*/ 28 w 43"/>
                <a:gd name="T9" fmla="*/ 11 h 21"/>
                <a:gd name="T10" fmla="*/ 36 w 43"/>
                <a:gd name="T11" fmla="*/ 21 h 21"/>
                <a:gd name="T12" fmla="*/ 43 w 43"/>
                <a:gd name="T13" fmla="*/ 19 h 21"/>
                <a:gd name="T14" fmla="*/ 33 w 43"/>
                <a:gd name="T15" fmla="*/ 4 h 21"/>
                <a:gd name="T16" fmla="*/ 21 w 43"/>
                <a:gd name="T17" fmla="*/ 0 h 21"/>
                <a:gd name="T18" fmla="*/ 11 w 43"/>
                <a:gd name="T19" fmla="*/ 2 h 21"/>
                <a:gd name="T20" fmla="*/ 2 w 43"/>
                <a:gd name="T21" fmla="*/ 9 h 21"/>
                <a:gd name="T22" fmla="*/ 10 w 43"/>
                <a:gd name="T23" fmla="*/ 11 h 21"/>
                <a:gd name="T24" fmla="*/ 2 w 43"/>
                <a:gd name="T25" fmla="*/ 9 h 21"/>
                <a:gd name="T26" fmla="*/ 2 w 43"/>
                <a:gd name="T27" fmla="*/ 13 h 21"/>
                <a:gd name="T28" fmla="*/ 4 w 43"/>
                <a:gd name="T29" fmla="*/ 15 h 21"/>
                <a:gd name="T30" fmla="*/ 7 w 43"/>
                <a:gd name="T31" fmla="*/ 16 h 21"/>
                <a:gd name="T32" fmla="*/ 9 w 43"/>
                <a:gd name="T33" fmla="*/ 14 h 21"/>
                <a:gd name="T34" fmla="*/ 0 w 43"/>
                <a:gd name="T35" fmla="*/ 11 h 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3"/>
                <a:gd name="T55" fmla="*/ 0 h 21"/>
                <a:gd name="T56" fmla="*/ 43 w 43"/>
                <a:gd name="T57" fmla="*/ 21 h 2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3" h="21">
                  <a:moveTo>
                    <a:pt x="0" y="11"/>
                  </a:moveTo>
                  <a:lnTo>
                    <a:pt x="9" y="14"/>
                  </a:lnTo>
                  <a:lnTo>
                    <a:pt x="14" y="9"/>
                  </a:lnTo>
                  <a:lnTo>
                    <a:pt x="21" y="8"/>
                  </a:lnTo>
                  <a:lnTo>
                    <a:pt x="28" y="11"/>
                  </a:lnTo>
                  <a:lnTo>
                    <a:pt x="36" y="21"/>
                  </a:lnTo>
                  <a:lnTo>
                    <a:pt x="43" y="19"/>
                  </a:lnTo>
                  <a:lnTo>
                    <a:pt x="33" y="4"/>
                  </a:lnTo>
                  <a:lnTo>
                    <a:pt x="21" y="0"/>
                  </a:lnTo>
                  <a:lnTo>
                    <a:pt x="11" y="2"/>
                  </a:lnTo>
                  <a:lnTo>
                    <a:pt x="2" y="9"/>
                  </a:lnTo>
                  <a:lnTo>
                    <a:pt x="10" y="11"/>
                  </a:lnTo>
                  <a:lnTo>
                    <a:pt x="2" y="9"/>
                  </a:lnTo>
                  <a:lnTo>
                    <a:pt x="2" y="13"/>
                  </a:lnTo>
                  <a:lnTo>
                    <a:pt x="4" y="15"/>
                  </a:lnTo>
                  <a:lnTo>
                    <a:pt x="7" y="16"/>
                  </a:lnTo>
                  <a:lnTo>
                    <a:pt x="9" y="1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87" name="Freeform 840"/>
            <p:cNvSpPr>
              <a:spLocks/>
            </p:cNvSpPr>
            <p:nvPr/>
          </p:nvSpPr>
          <p:spPr bwMode="auto">
            <a:xfrm>
              <a:off x="4411" y="1958"/>
              <a:ext cx="23" cy="47"/>
            </a:xfrm>
            <a:custGeom>
              <a:avLst/>
              <a:gdLst>
                <a:gd name="T0" fmla="*/ 0 w 23"/>
                <a:gd name="T1" fmla="*/ 0 h 47"/>
                <a:gd name="T2" fmla="*/ 0 w 23"/>
                <a:gd name="T3" fmla="*/ 0 h 47"/>
                <a:gd name="T4" fmla="*/ 4 w 23"/>
                <a:gd name="T5" fmla="*/ 11 h 47"/>
                <a:gd name="T6" fmla="*/ 9 w 23"/>
                <a:gd name="T7" fmla="*/ 24 h 47"/>
                <a:gd name="T8" fmla="*/ 12 w 23"/>
                <a:gd name="T9" fmla="*/ 38 h 47"/>
                <a:gd name="T10" fmla="*/ 13 w 23"/>
                <a:gd name="T11" fmla="*/ 47 h 47"/>
                <a:gd name="T12" fmla="*/ 23 w 23"/>
                <a:gd name="T13" fmla="*/ 47 h 47"/>
                <a:gd name="T14" fmla="*/ 20 w 23"/>
                <a:gd name="T15" fmla="*/ 38 h 47"/>
                <a:gd name="T16" fmla="*/ 16 w 23"/>
                <a:gd name="T17" fmla="*/ 22 h 47"/>
                <a:gd name="T18" fmla="*/ 11 w 23"/>
                <a:gd name="T19" fmla="*/ 8 h 47"/>
                <a:gd name="T20" fmla="*/ 7 w 23"/>
                <a:gd name="T21" fmla="*/ 0 h 47"/>
                <a:gd name="T22" fmla="*/ 7 w 23"/>
                <a:gd name="T23" fmla="*/ 0 h 47"/>
                <a:gd name="T24" fmla="*/ 0 w 23"/>
                <a:gd name="T25" fmla="*/ 0 h 4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"/>
                <a:gd name="T40" fmla="*/ 0 h 47"/>
                <a:gd name="T41" fmla="*/ 23 w 23"/>
                <a:gd name="T42" fmla="*/ 47 h 4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" h="47">
                  <a:moveTo>
                    <a:pt x="0" y="0"/>
                  </a:moveTo>
                  <a:lnTo>
                    <a:pt x="0" y="0"/>
                  </a:lnTo>
                  <a:lnTo>
                    <a:pt x="4" y="11"/>
                  </a:lnTo>
                  <a:lnTo>
                    <a:pt x="9" y="24"/>
                  </a:lnTo>
                  <a:lnTo>
                    <a:pt x="12" y="38"/>
                  </a:lnTo>
                  <a:lnTo>
                    <a:pt x="13" y="47"/>
                  </a:lnTo>
                  <a:lnTo>
                    <a:pt x="23" y="47"/>
                  </a:lnTo>
                  <a:lnTo>
                    <a:pt x="20" y="38"/>
                  </a:lnTo>
                  <a:lnTo>
                    <a:pt x="16" y="22"/>
                  </a:lnTo>
                  <a:lnTo>
                    <a:pt x="11" y="8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88" name="Freeform 841"/>
            <p:cNvSpPr>
              <a:spLocks/>
            </p:cNvSpPr>
            <p:nvPr/>
          </p:nvSpPr>
          <p:spPr bwMode="auto">
            <a:xfrm>
              <a:off x="4395" y="1924"/>
              <a:ext cx="23" cy="34"/>
            </a:xfrm>
            <a:custGeom>
              <a:avLst/>
              <a:gdLst>
                <a:gd name="T0" fmla="*/ 0 w 23"/>
                <a:gd name="T1" fmla="*/ 9 h 34"/>
                <a:gd name="T2" fmla="*/ 0 w 23"/>
                <a:gd name="T3" fmla="*/ 8 h 34"/>
                <a:gd name="T4" fmla="*/ 9 w 23"/>
                <a:gd name="T5" fmla="*/ 11 h 34"/>
                <a:gd name="T6" fmla="*/ 12 w 23"/>
                <a:gd name="T7" fmla="*/ 17 h 34"/>
                <a:gd name="T8" fmla="*/ 15 w 23"/>
                <a:gd name="T9" fmla="*/ 25 h 34"/>
                <a:gd name="T10" fmla="*/ 16 w 23"/>
                <a:gd name="T11" fmla="*/ 34 h 34"/>
                <a:gd name="T12" fmla="*/ 23 w 23"/>
                <a:gd name="T13" fmla="*/ 34 h 34"/>
                <a:gd name="T14" fmla="*/ 22 w 23"/>
                <a:gd name="T15" fmla="*/ 25 h 34"/>
                <a:gd name="T16" fmla="*/ 20 w 23"/>
                <a:gd name="T17" fmla="*/ 14 h 34"/>
                <a:gd name="T18" fmla="*/ 14 w 23"/>
                <a:gd name="T19" fmla="*/ 3 h 34"/>
                <a:gd name="T20" fmla="*/ 0 w 23"/>
                <a:gd name="T21" fmla="*/ 1 h 34"/>
                <a:gd name="T22" fmla="*/ 0 w 23"/>
                <a:gd name="T23" fmla="*/ 0 h 34"/>
                <a:gd name="T24" fmla="*/ 0 w 23"/>
                <a:gd name="T25" fmla="*/ 9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"/>
                <a:gd name="T40" fmla="*/ 0 h 34"/>
                <a:gd name="T41" fmla="*/ 23 w 23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" h="34">
                  <a:moveTo>
                    <a:pt x="0" y="9"/>
                  </a:moveTo>
                  <a:lnTo>
                    <a:pt x="0" y="8"/>
                  </a:lnTo>
                  <a:lnTo>
                    <a:pt x="9" y="11"/>
                  </a:lnTo>
                  <a:lnTo>
                    <a:pt x="12" y="17"/>
                  </a:lnTo>
                  <a:lnTo>
                    <a:pt x="15" y="25"/>
                  </a:lnTo>
                  <a:lnTo>
                    <a:pt x="16" y="34"/>
                  </a:lnTo>
                  <a:lnTo>
                    <a:pt x="23" y="34"/>
                  </a:lnTo>
                  <a:lnTo>
                    <a:pt x="22" y="25"/>
                  </a:lnTo>
                  <a:lnTo>
                    <a:pt x="20" y="14"/>
                  </a:lnTo>
                  <a:lnTo>
                    <a:pt x="14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89" name="Freeform 842"/>
            <p:cNvSpPr>
              <a:spLocks/>
            </p:cNvSpPr>
            <p:nvPr/>
          </p:nvSpPr>
          <p:spPr bwMode="auto">
            <a:xfrm>
              <a:off x="4379" y="1924"/>
              <a:ext cx="16" cy="14"/>
            </a:xfrm>
            <a:custGeom>
              <a:avLst/>
              <a:gdLst>
                <a:gd name="T0" fmla="*/ 8 w 16"/>
                <a:gd name="T1" fmla="*/ 14 h 14"/>
                <a:gd name="T2" fmla="*/ 8 w 16"/>
                <a:gd name="T3" fmla="*/ 14 h 14"/>
                <a:gd name="T4" fmla="*/ 10 w 16"/>
                <a:gd name="T5" fmla="*/ 12 h 14"/>
                <a:gd name="T6" fmla="*/ 11 w 16"/>
                <a:gd name="T7" fmla="*/ 11 h 14"/>
                <a:gd name="T8" fmla="*/ 14 w 16"/>
                <a:gd name="T9" fmla="*/ 9 h 14"/>
                <a:gd name="T10" fmla="*/ 16 w 16"/>
                <a:gd name="T11" fmla="*/ 9 h 14"/>
                <a:gd name="T12" fmla="*/ 16 w 16"/>
                <a:gd name="T13" fmla="*/ 0 h 14"/>
                <a:gd name="T14" fmla="*/ 11 w 16"/>
                <a:gd name="T15" fmla="*/ 2 h 14"/>
                <a:gd name="T16" fmla="*/ 6 w 16"/>
                <a:gd name="T17" fmla="*/ 3 h 14"/>
                <a:gd name="T18" fmla="*/ 3 w 16"/>
                <a:gd name="T19" fmla="*/ 7 h 14"/>
                <a:gd name="T20" fmla="*/ 0 w 16"/>
                <a:gd name="T21" fmla="*/ 12 h 14"/>
                <a:gd name="T22" fmla="*/ 0 w 16"/>
                <a:gd name="T23" fmla="*/ 12 h 14"/>
                <a:gd name="T24" fmla="*/ 8 w 16"/>
                <a:gd name="T25" fmla="*/ 14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"/>
                <a:gd name="T40" fmla="*/ 0 h 14"/>
                <a:gd name="T41" fmla="*/ 16 w 16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" h="14">
                  <a:moveTo>
                    <a:pt x="8" y="14"/>
                  </a:moveTo>
                  <a:lnTo>
                    <a:pt x="8" y="14"/>
                  </a:lnTo>
                  <a:lnTo>
                    <a:pt x="10" y="12"/>
                  </a:lnTo>
                  <a:lnTo>
                    <a:pt x="11" y="11"/>
                  </a:lnTo>
                  <a:lnTo>
                    <a:pt x="14" y="9"/>
                  </a:lnTo>
                  <a:lnTo>
                    <a:pt x="16" y="9"/>
                  </a:lnTo>
                  <a:lnTo>
                    <a:pt x="16" y="0"/>
                  </a:lnTo>
                  <a:lnTo>
                    <a:pt x="11" y="2"/>
                  </a:lnTo>
                  <a:lnTo>
                    <a:pt x="6" y="3"/>
                  </a:lnTo>
                  <a:lnTo>
                    <a:pt x="3" y="7"/>
                  </a:lnTo>
                  <a:lnTo>
                    <a:pt x="0" y="12"/>
                  </a:lnTo>
                  <a:lnTo>
                    <a:pt x="8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90" name="Freeform 843"/>
            <p:cNvSpPr>
              <a:spLocks/>
            </p:cNvSpPr>
            <p:nvPr/>
          </p:nvSpPr>
          <p:spPr bwMode="auto">
            <a:xfrm>
              <a:off x="4376" y="1936"/>
              <a:ext cx="11" cy="50"/>
            </a:xfrm>
            <a:custGeom>
              <a:avLst/>
              <a:gdLst>
                <a:gd name="T0" fmla="*/ 1 w 11"/>
                <a:gd name="T1" fmla="*/ 46 h 50"/>
                <a:gd name="T2" fmla="*/ 9 w 11"/>
                <a:gd name="T3" fmla="*/ 45 h 50"/>
                <a:gd name="T4" fmla="*/ 9 w 11"/>
                <a:gd name="T5" fmla="*/ 34 h 50"/>
                <a:gd name="T6" fmla="*/ 9 w 11"/>
                <a:gd name="T7" fmla="*/ 22 h 50"/>
                <a:gd name="T8" fmla="*/ 8 w 11"/>
                <a:gd name="T9" fmla="*/ 11 h 50"/>
                <a:gd name="T10" fmla="*/ 11 w 11"/>
                <a:gd name="T11" fmla="*/ 2 h 50"/>
                <a:gd name="T12" fmla="*/ 3 w 11"/>
                <a:gd name="T13" fmla="*/ 0 h 50"/>
                <a:gd name="T14" fmla="*/ 1 w 11"/>
                <a:gd name="T15" fmla="*/ 11 h 50"/>
                <a:gd name="T16" fmla="*/ 0 w 11"/>
                <a:gd name="T17" fmla="*/ 22 h 50"/>
                <a:gd name="T18" fmla="*/ 0 w 11"/>
                <a:gd name="T19" fmla="*/ 34 h 50"/>
                <a:gd name="T20" fmla="*/ 0 w 11"/>
                <a:gd name="T21" fmla="*/ 45 h 50"/>
                <a:gd name="T22" fmla="*/ 8 w 11"/>
                <a:gd name="T23" fmla="*/ 44 h 50"/>
                <a:gd name="T24" fmla="*/ 0 w 11"/>
                <a:gd name="T25" fmla="*/ 45 h 50"/>
                <a:gd name="T26" fmla="*/ 1 w 11"/>
                <a:gd name="T27" fmla="*/ 49 h 50"/>
                <a:gd name="T28" fmla="*/ 5 w 11"/>
                <a:gd name="T29" fmla="*/ 50 h 50"/>
                <a:gd name="T30" fmla="*/ 8 w 11"/>
                <a:gd name="T31" fmla="*/ 49 h 50"/>
                <a:gd name="T32" fmla="*/ 9 w 11"/>
                <a:gd name="T33" fmla="*/ 45 h 50"/>
                <a:gd name="T34" fmla="*/ 1 w 11"/>
                <a:gd name="T35" fmla="*/ 46 h 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"/>
                <a:gd name="T55" fmla="*/ 0 h 50"/>
                <a:gd name="T56" fmla="*/ 11 w 11"/>
                <a:gd name="T57" fmla="*/ 50 h 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" h="50">
                  <a:moveTo>
                    <a:pt x="1" y="46"/>
                  </a:moveTo>
                  <a:lnTo>
                    <a:pt x="9" y="45"/>
                  </a:lnTo>
                  <a:lnTo>
                    <a:pt x="9" y="34"/>
                  </a:lnTo>
                  <a:lnTo>
                    <a:pt x="9" y="22"/>
                  </a:lnTo>
                  <a:lnTo>
                    <a:pt x="8" y="11"/>
                  </a:lnTo>
                  <a:lnTo>
                    <a:pt x="11" y="2"/>
                  </a:lnTo>
                  <a:lnTo>
                    <a:pt x="3" y="0"/>
                  </a:lnTo>
                  <a:lnTo>
                    <a:pt x="1" y="11"/>
                  </a:lnTo>
                  <a:lnTo>
                    <a:pt x="0" y="22"/>
                  </a:lnTo>
                  <a:lnTo>
                    <a:pt x="0" y="34"/>
                  </a:lnTo>
                  <a:lnTo>
                    <a:pt x="0" y="45"/>
                  </a:lnTo>
                  <a:lnTo>
                    <a:pt x="8" y="44"/>
                  </a:lnTo>
                  <a:lnTo>
                    <a:pt x="0" y="45"/>
                  </a:lnTo>
                  <a:lnTo>
                    <a:pt x="1" y="49"/>
                  </a:lnTo>
                  <a:lnTo>
                    <a:pt x="5" y="50"/>
                  </a:lnTo>
                  <a:lnTo>
                    <a:pt x="8" y="49"/>
                  </a:lnTo>
                  <a:lnTo>
                    <a:pt x="9" y="45"/>
                  </a:lnTo>
                  <a:lnTo>
                    <a:pt x="1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91" name="Freeform 844"/>
            <p:cNvSpPr>
              <a:spLocks/>
            </p:cNvSpPr>
            <p:nvPr/>
          </p:nvSpPr>
          <p:spPr bwMode="auto">
            <a:xfrm>
              <a:off x="4362" y="1937"/>
              <a:ext cx="22" cy="45"/>
            </a:xfrm>
            <a:custGeom>
              <a:avLst/>
              <a:gdLst>
                <a:gd name="T0" fmla="*/ 0 w 22"/>
                <a:gd name="T1" fmla="*/ 0 h 45"/>
                <a:gd name="T2" fmla="*/ 1 w 22"/>
                <a:gd name="T3" fmla="*/ 0 h 45"/>
                <a:gd name="T4" fmla="*/ 4 w 22"/>
                <a:gd name="T5" fmla="*/ 14 h 45"/>
                <a:gd name="T6" fmla="*/ 6 w 22"/>
                <a:gd name="T7" fmla="*/ 26 h 45"/>
                <a:gd name="T8" fmla="*/ 11 w 22"/>
                <a:gd name="T9" fmla="*/ 37 h 45"/>
                <a:gd name="T10" fmla="*/ 15 w 22"/>
                <a:gd name="T11" fmla="*/ 45 h 45"/>
                <a:gd name="T12" fmla="*/ 22 w 22"/>
                <a:gd name="T13" fmla="*/ 43 h 45"/>
                <a:gd name="T14" fmla="*/ 19 w 22"/>
                <a:gd name="T15" fmla="*/ 34 h 45"/>
                <a:gd name="T16" fmla="*/ 14 w 22"/>
                <a:gd name="T17" fmla="*/ 23 h 45"/>
                <a:gd name="T18" fmla="*/ 11 w 22"/>
                <a:gd name="T19" fmla="*/ 14 h 45"/>
                <a:gd name="T20" fmla="*/ 9 w 22"/>
                <a:gd name="T21" fmla="*/ 0 h 45"/>
                <a:gd name="T22" fmla="*/ 10 w 22"/>
                <a:gd name="T23" fmla="*/ 0 h 45"/>
                <a:gd name="T24" fmla="*/ 0 w 22"/>
                <a:gd name="T25" fmla="*/ 0 h 4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"/>
                <a:gd name="T40" fmla="*/ 0 h 45"/>
                <a:gd name="T41" fmla="*/ 22 w 22"/>
                <a:gd name="T42" fmla="*/ 45 h 4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" h="45">
                  <a:moveTo>
                    <a:pt x="0" y="0"/>
                  </a:moveTo>
                  <a:lnTo>
                    <a:pt x="1" y="0"/>
                  </a:lnTo>
                  <a:lnTo>
                    <a:pt x="4" y="14"/>
                  </a:lnTo>
                  <a:lnTo>
                    <a:pt x="6" y="26"/>
                  </a:lnTo>
                  <a:lnTo>
                    <a:pt x="11" y="37"/>
                  </a:lnTo>
                  <a:lnTo>
                    <a:pt x="15" y="45"/>
                  </a:lnTo>
                  <a:lnTo>
                    <a:pt x="22" y="43"/>
                  </a:lnTo>
                  <a:lnTo>
                    <a:pt x="19" y="34"/>
                  </a:lnTo>
                  <a:lnTo>
                    <a:pt x="14" y="23"/>
                  </a:lnTo>
                  <a:lnTo>
                    <a:pt x="11" y="14"/>
                  </a:lnTo>
                  <a:lnTo>
                    <a:pt x="9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92" name="Freeform 845"/>
            <p:cNvSpPr>
              <a:spLocks/>
            </p:cNvSpPr>
            <p:nvPr/>
          </p:nvSpPr>
          <p:spPr bwMode="auto">
            <a:xfrm>
              <a:off x="4350" y="1902"/>
              <a:ext cx="22" cy="35"/>
            </a:xfrm>
            <a:custGeom>
              <a:avLst/>
              <a:gdLst>
                <a:gd name="T0" fmla="*/ 0 w 22"/>
                <a:gd name="T1" fmla="*/ 10 h 35"/>
                <a:gd name="T2" fmla="*/ 0 w 22"/>
                <a:gd name="T3" fmla="*/ 10 h 35"/>
                <a:gd name="T4" fmla="*/ 7 w 22"/>
                <a:gd name="T5" fmla="*/ 11 h 35"/>
                <a:gd name="T6" fmla="*/ 11 w 22"/>
                <a:gd name="T7" fmla="*/ 14 h 35"/>
                <a:gd name="T8" fmla="*/ 13 w 22"/>
                <a:gd name="T9" fmla="*/ 23 h 35"/>
                <a:gd name="T10" fmla="*/ 12 w 22"/>
                <a:gd name="T11" fmla="*/ 35 h 35"/>
                <a:gd name="T12" fmla="*/ 22 w 22"/>
                <a:gd name="T13" fmla="*/ 35 h 35"/>
                <a:gd name="T14" fmla="*/ 21 w 22"/>
                <a:gd name="T15" fmla="*/ 23 h 35"/>
                <a:gd name="T16" fmla="*/ 18 w 22"/>
                <a:gd name="T17" fmla="*/ 12 h 35"/>
                <a:gd name="T18" fmla="*/ 12 w 22"/>
                <a:gd name="T19" fmla="*/ 3 h 35"/>
                <a:gd name="T20" fmla="*/ 0 w 22"/>
                <a:gd name="T21" fmla="*/ 0 h 35"/>
                <a:gd name="T22" fmla="*/ 0 w 22"/>
                <a:gd name="T23" fmla="*/ 0 h 35"/>
                <a:gd name="T24" fmla="*/ 0 w 22"/>
                <a:gd name="T25" fmla="*/ 10 h 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"/>
                <a:gd name="T40" fmla="*/ 0 h 35"/>
                <a:gd name="T41" fmla="*/ 22 w 22"/>
                <a:gd name="T42" fmla="*/ 35 h 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" h="35">
                  <a:moveTo>
                    <a:pt x="0" y="10"/>
                  </a:moveTo>
                  <a:lnTo>
                    <a:pt x="0" y="10"/>
                  </a:lnTo>
                  <a:lnTo>
                    <a:pt x="7" y="11"/>
                  </a:lnTo>
                  <a:lnTo>
                    <a:pt x="11" y="14"/>
                  </a:lnTo>
                  <a:lnTo>
                    <a:pt x="13" y="23"/>
                  </a:lnTo>
                  <a:lnTo>
                    <a:pt x="12" y="35"/>
                  </a:lnTo>
                  <a:lnTo>
                    <a:pt x="22" y="35"/>
                  </a:lnTo>
                  <a:lnTo>
                    <a:pt x="21" y="23"/>
                  </a:lnTo>
                  <a:lnTo>
                    <a:pt x="18" y="12"/>
                  </a:lnTo>
                  <a:lnTo>
                    <a:pt x="12" y="3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93" name="Freeform 846"/>
            <p:cNvSpPr>
              <a:spLocks/>
            </p:cNvSpPr>
            <p:nvPr/>
          </p:nvSpPr>
          <p:spPr bwMode="auto">
            <a:xfrm>
              <a:off x="4324" y="1902"/>
              <a:ext cx="26" cy="49"/>
            </a:xfrm>
            <a:custGeom>
              <a:avLst/>
              <a:gdLst>
                <a:gd name="T0" fmla="*/ 10 w 26"/>
                <a:gd name="T1" fmla="*/ 49 h 49"/>
                <a:gd name="T2" fmla="*/ 9 w 26"/>
                <a:gd name="T3" fmla="*/ 49 h 49"/>
                <a:gd name="T4" fmla="*/ 11 w 26"/>
                <a:gd name="T5" fmla="*/ 24 h 49"/>
                <a:gd name="T6" fmla="*/ 16 w 26"/>
                <a:gd name="T7" fmla="*/ 14 h 49"/>
                <a:gd name="T8" fmla="*/ 21 w 26"/>
                <a:gd name="T9" fmla="*/ 10 h 49"/>
                <a:gd name="T10" fmla="*/ 26 w 26"/>
                <a:gd name="T11" fmla="*/ 10 h 49"/>
                <a:gd name="T12" fmla="*/ 26 w 26"/>
                <a:gd name="T13" fmla="*/ 0 h 49"/>
                <a:gd name="T14" fmla="*/ 19 w 26"/>
                <a:gd name="T15" fmla="*/ 2 h 49"/>
                <a:gd name="T16" fmla="*/ 9 w 26"/>
                <a:gd name="T17" fmla="*/ 10 h 49"/>
                <a:gd name="T18" fmla="*/ 4 w 26"/>
                <a:gd name="T19" fmla="*/ 24 h 49"/>
                <a:gd name="T20" fmla="*/ 2 w 26"/>
                <a:gd name="T21" fmla="*/ 49 h 49"/>
                <a:gd name="T22" fmla="*/ 0 w 26"/>
                <a:gd name="T23" fmla="*/ 49 h 49"/>
                <a:gd name="T24" fmla="*/ 10 w 26"/>
                <a:gd name="T25" fmla="*/ 49 h 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49"/>
                <a:gd name="T41" fmla="*/ 26 w 26"/>
                <a:gd name="T42" fmla="*/ 49 h 4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49">
                  <a:moveTo>
                    <a:pt x="10" y="49"/>
                  </a:moveTo>
                  <a:lnTo>
                    <a:pt x="9" y="49"/>
                  </a:lnTo>
                  <a:lnTo>
                    <a:pt x="11" y="24"/>
                  </a:lnTo>
                  <a:lnTo>
                    <a:pt x="16" y="14"/>
                  </a:lnTo>
                  <a:lnTo>
                    <a:pt x="21" y="10"/>
                  </a:lnTo>
                  <a:lnTo>
                    <a:pt x="26" y="10"/>
                  </a:lnTo>
                  <a:lnTo>
                    <a:pt x="26" y="0"/>
                  </a:lnTo>
                  <a:lnTo>
                    <a:pt x="19" y="2"/>
                  </a:lnTo>
                  <a:lnTo>
                    <a:pt x="9" y="10"/>
                  </a:lnTo>
                  <a:lnTo>
                    <a:pt x="4" y="24"/>
                  </a:lnTo>
                  <a:lnTo>
                    <a:pt x="2" y="49"/>
                  </a:lnTo>
                  <a:lnTo>
                    <a:pt x="0" y="49"/>
                  </a:lnTo>
                  <a:lnTo>
                    <a:pt x="1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94" name="Freeform 847"/>
            <p:cNvSpPr>
              <a:spLocks/>
            </p:cNvSpPr>
            <p:nvPr/>
          </p:nvSpPr>
          <p:spPr bwMode="auto">
            <a:xfrm>
              <a:off x="4323" y="1951"/>
              <a:ext cx="12" cy="47"/>
            </a:xfrm>
            <a:custGeom>
              <a:avLst/>
              <a:gdLst>
                <a:gd name="T0" fmla="*/ 8 w 12"/>
                <a:gd name="T1" fmla="*/ 46 h 47"/>
                <a:gd name="T2" fmla="*/ 8 w 12"/>
                <a:gd name="T3" fmla="*/ 47 h 47"/>
                <a:gd name="T4" fmla="*/ 10 w 12"/>
                <a:gd name="T5" fmla="*/ 35 h 47"/>
                <a:gd name="T6" fmla="*/ 12 w 12"/>
                <a:gd name="T7" fmla="*/ 23 h 47"/>
                <a:gd name="T8" fmla="*/ 11 w 12"/>
                <a:gd name="T9" fmla="*/ 9 h 47"/>
                <a:gd name="T10" fmla="*/ 11 w 12"/>
                <a:gd name="T11" fmla="*/ 0 h 47"/>
                <a:gd name="T12" fmla="*/ 1 w 12"/>
                <a:gd name="T13" fmla="*/ 0 h 47"/>
                <a:gd name="T14" fmla="*/ 1 w 12"/>
                <a:gd name="T15" fmla="*/ 9 h 47"/>
                <a:gd name="T16" fmla="*/ 3 w 12"/>
                <a:gd name="T17" fmla="*/ 23 h 47"/>
                <a:gd name="T18" fmla="*/ 3 w 12"/>
                <a:gd name="T19" fmla="*/ 35 h 47"/>
                <a:gd name="T20" fmla="*/ 0 w 12"/>
                <a:gd name="T21" fmla="*/ 42 h 47"/>
                <a:gd name="T22" fmla="*/ 0 w 12"/>
                <a:gd name="T23" fmla="*/ 43 h 47"/>
                <a:gd name="T24" fmla="*/ 8 w 12"/>
                <a:gd name="T25" fmla="*/ 46 h 4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47"/>
                <a:gd name="T41" fmla="*/ 12 w 12"/>
                <a:gd name="T42" fmla="*/ 47 h 4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47">
                  <a:moveTo>
                    <a:pt x="8" y="46"/>
                  </a:moveTo>
                  <a:lnTo>
                    <a:pt x="8" y="47"/>
                  </a:lnTo>
                  <a:lnTo>
                    <a:pt x="10" y="35"/>
                  </a:lnTo>
                  <a:lnTo>
                    <a:pt x="12" y="23"/>
                  </a:lnTo>
                  <a:lnTo>
                    <a:pt x="11" y="9"/>
                  </a:lnTo>
                  <a:lnTo>
                    <a:pt x="11" y="0"/>
                  </a:lnTo>
                  <a:lnTo>
                    <a:pt x="1" y="0"/>
                  </a:lnTo>
                  <a:lnTo>
                    <a:pt x="1" y="9"/>
                  </a:lnTo>
                  <a:lnTo>
                    <a:pt x="3" y="23"/>
                  </a:lnTo>
                  <a:lnTo>
                    <a:pt x="3" y="35"/>
                  </a:lnTo>
                  <a:lnTo>
                    <a:pt x="0" y="42"/>
                  </a:lnTo>
                  <a:lnTo>
                    <a:pt x="0" y="43"/>
                  </a:lnTo>
                  <a:lnTo>
                    <a:pt x="8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95" name="Freeform 848"/>
            <p:cNvSpPr>
              <a:spLocks/>
            </p:cNvSpPr>
            <p:nvPr/>
          </p:nvSpPr>
          <p:spPr bwMode="auto">
            <a:xfrm>
              <a:off x="4320" y="1994"/>
              <a:ext cx="11" cy="61"/>
            </a:xfrm>
            <a:custGeom>
              <a:avLst/>
              <a:gdLst>
                <a:gd name="T0" fmla="*/ 11 w 11"/>
                <a:gd name="T1" fmla="*/ 60 h 61"/>
                <a:gd name="T2" fmla="*/ 11 w 11"/>
                <a:gd name="T3" fmla="*/ 58 h 61"/>
                <a:gd name="T4" fmla="*/ 8 w 11"/>
                <a:gd name="T5" fmla="*/ 43 h 61"/>
                <a:gd name="T6" fmla="*/ 9 w 11"/>
                <a:gd name="T7" fmla="*/ 26 h 61"/>
                <a:gd name="T8" fmla="*/ 9 w 11"/>
                <a:gd name="T9" fmla="*/ 10 h 61"/>
                <a:gd name="T10" fmla="*/ 11 w 11"/>
                <a:gd name="T11" fmla="*/ 3 h 61"/>
                <a:gd name="T12" fmla="*/ 3 w 11"/>
                <a:gd name="T13" fmla="*/ 0 h 61"/>
                <a:gd name="T14" fmla="*/ 2 w 11"/>
                <a:gd name="T15" fmla="*/ 10 h 61"/>
                <a:gd name="T16" fmla="*/ 0 w 11"/>
                <a:gd name="T17" fmla="*/ 26 h 61"/>
                <a:gd name="T18" fmla="*/ 1 w 11"/>
                <a:gd name="T19" fmla="*/ 43 h 61"/>
                <a:gd name="T20" fmla="*/ 3 w 11"/>
                <a:gd name="T21" fmla="*/ 58 h 61"/>
                <a:gd name="T22" fmla="*/ 3 w 11"/>
                <a:gd name="T23" fmla="*/ 55 h 61"/>
                <a:gd name="T24" fmla="*/ 3 w 11"/>
                <a:gd name="T25" fmla="*/ 58 h 61"/>
                <a:gd name="T26" fmla="*/ 4 w 11"/>
                <a:gd name="T27" fmla="*/ 60 h 61"/>
                <a:gd name="T28" fmla="*/ 7 w 11"/>
                <a:gd name="T29" fmla="*/ 61 h 61"/>
                <a:gd name="T30" fmla="*/ 9 w 11"/>
                <a:gd name="T31" fmla="*/ 60 h 61"/>
                <a:gd name="T32" fmla="*/ 11 w 11"/>
                <a:gd name="T33" fmla="*/ 58 h 61"/>
                <a:gd name="T34" fmla="*/ 11 w 11"/>
                <a:gd name="T35" fmla="*/ 60 h 6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"/>
                <a:gd name="T55" fmla="*/ 0 h 61"/>
                <a:gd name="T56" fmla="*/ 11 w 11"/>
                <a:gd name="T57" fmla="*/ 61 h 6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" h="61">
                  <a:moveTo>
                    <a:pt x="11" y="60"/>
                  </a:moveTo>
                  <a:lnTo>
                    <a:pt x="11" y="58"/>
                  </a:lnTo>
                  <a:lnTo>
                    <a:pt x="8" y="43"/>
                  </a:lnTo>
                  <a:lnTo>
                    <a:pt x="9" y="26"/>
                  </a:lnTo>
                  <a:lnTo>
                    <a:pt x="9" y="10"/>
                  </a:lnTo>
                  <a:lnTo>
                    <a:pt x="11" y="3"/>
                  </a:lnTo>
                  <a:lnTo>
                    <a:pt x="3" y="0"/>
                  </a:lnTo>
                  <a:lnTo>
                    <a:pt x="2" y="10"/>
                  </a:lnTo>
                  <a:lnTo>
                    <a:pt x="0" y="26"/>
                  </a:lnTo>
                  <a:lnTo>
                    <a:pt x="1" y="43"/>
                  </a:lnTo>
                  <a:lnTo>
                    <a:pt x="3" y="58"/>
                  </a:lnTo>
                  <a:lnTo>
                    <a:pt x="3" y="55"/>
                  </a:lnTo>
                  <a:lnTo>
                    <a:pt x="3" y="58"/>
                  </a:lnTo>
                  <a:lnTo>
                    <a:pt x="4" y="60"/>
                  </a:lnTo>
                  <a:lnTo>
                    <a:pt x="7" y="61"/>
                  </a:lnTo>
                  <a:lnTo>
                    <a:pt x="9" y="60"/>
                  </a:lnTo>
                  <a:lnTo>
                    <a:pt x="11" y="58"/>
                  </a:lnTo>
                  <a:lnTo>
                    <a:pt x="11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96" name="Freeform 849"/>
            <p:cNvSpPr>
              <a:spLocks/>
            </p:cNvSpPr>
            <p:nvPr/>
          </p:nvSpPr>
          <p:spPr bwMode="auto">
            <a:xfrm>
              <a:off x="4290" y="2049"/>
              <a:ext cx="41" cy="124"/>
            </a:xfrm>
            <a:custGeom>
              <a:avLst/>
              <a:gdLst>
                <a:gd name="T0" fmla="*/ 0 w 41"/>
                <a:gd name="T1" fmla="*/ 121 h 124"/>
                <a:gd name="T2" fmla="*/ 8 w 41"/>
                <a:gd name="T3" fmla="*/ 120 h 124"/>
                <a:gd name="T4" fmla="*/ 11 w 41"/>
                <a:gd name="T5" fmla="*/ 93 h 124"/>
                <a:gd name="T6" fmla="*/ 19 w 41"/>
                <a:gd name="T7" fmla="*/ 61 h 124"/>
                <a:gd name="T8" fmla="*/ 30 w 41"/>
                <a:gd name="T9" fmla="*/ 28 h 124"/>
                <a:gd name="T10" fmla="*/ 41 w 41"/>
                <a:gd name="T11" fmla="*/ 5 h 124"/>
                <a:gd name="T12" fmla="*/ 33 w 41"/>
                <a:gd name="T13" fmla="*/ 0 h 124"/>
                <a:gd name="T14" fmla="*/ 22 w 41"/>
                <a:gd name="T15" fmla="*/ 26 h 124"/>
                <a:gd name="T16" fmla="*/ 11 w 41"/>
                <a:gd name="T17" fmla="*/ 59 h 124"/>
                <a:gd name="T18" fmla="*/ 4 w 41"/>
                <a:gd name="T19" fmla="*/ 93 h 124"/>
                <a:gd name="T20" fmla="*/ 0 w 41"/>
                <a:gd name="T21" fmla="*/ 120 h 124"/>
                <a:gd name="T22" fmla="*/ 8 w 41"/>
                <a:gd name="T23" fmla="*/ 119 h 124"/>
                <a:gd name="T24" fmla="*/ 0 w 41"/>
                <a:gd name="T25" fmla="*/ 120 h 124"/>
                <a:gd name="T26" fmla="*/ 2 w 41"/>
                <a:gd name="T27" fmla="*/ 122 h 124"/>
                <a:gd name="T28" fmla="*/ 4 w 41"/>
                <a:gd name="T29" fmla="*/ 124 h 124"/>
                <a:gd name="T30" fmla="*/ 6 w 41"/>
                <a:gd name="T31" fmla="*/ 122 h 124"/>
                <a:gd name="T32" fmla="*/ 8 w 41"/>
                <a:gd name="T33" fmla="*/ 120 h 124"/>
                <a:gd name="T34" fmla="*/ 0 w 41"/>
                <a:gd name="T35" fmla="*/ 121 h 1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1"/>
                <a:gd name="T55" fmla="*/ 0 h 124"/>
                <a:gd name="T56" fmla="*/ 41 w 41"/>
                <a:gd name="T57" fmla="*/ 124 h 1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1" h="124">
                  <a:moveTo>
                    <a:pt x="0" y="121"/>
                  </a:moveTo>
                  <a:lnTo>
                    <a:pt x="8" y="120"/>
                  </a:lnTo>
                  <a:lnTo>
                    <a:pt x="11" y="93"/>
                  </a:lnTo>
                  <a:lnTo>
                    <a:pt x="19" y="61"/>
                  </a:lnTo>
                  <a:lnTo>
                    <a:pt x="30" y="28"/>
                  </a:lnTo>
                  <a:lnTo>
                    <a:pt x="41" y="5"/>
                  </a:lnTo>
                  <a:lnTo>
                    <a:pt x="33" y="0"/>
                  </a:lnTo>
                  <a:lnTo>
                    <a:pt x="22" y="26"/>
                  </a:lnTo>
                  <a:lnTo>
                    <a:pt x="11" y="59"/>
                  </a:lnTo>
                  <a:lnTo>
                    <a:pt x="4" y="93"/>
                  </a:lnTo>
                  <a:lnTo>
                    <a:pt x="0" y="120"/>
                  </a:lnTo>
                  <a:lnTo>
                    <a:pt x="8" y="119"/>
                  </a:lnTo>
                  <a:lnTo>
                    <a:pt x="0" y="120"/>
                  </a:lnTo>
                  <a:lnTo>
                    <a:pt x="2" y="122"/>
                  </a:lnTo>
                  <a:lnTo>
                    <a:pt x="4" y="124"/>
                  </a:lnTo>
                  <a:lnTo>
                    <a:pt x="6" y="122"/>
                  </a:lnTo>
                  <a:lnTo>
                    <a:pt x="8" y="120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97" name="Freeform 850"/>
            <p:cNvSpPr>
              <a:spLocks/>
            </p:cNvSpPr>
            <p:nvPr/>
          </p:nvSpPr>
          <p:spPr bwMode="auto">
            <a:xfrm>
              <a:off x="4284" y="2142"/>
              <a:ext cx="14" cy="28"/>
            </a:xfrm>
            <a:custGeom>
              <a:avLst/>
              <a:gdLst>
                <a:gd name="T0" fmla="*/ 0 w 14"/>
                <a:gd name="T1" fmla="*/ 0 h 28"/>
                <a:gd name="T2" fmla="*/ 1 w 14"/>
                <a:gd name="T3" fmla="*/ 6 h 28"/>
                <a:gd name="T4" fmla="*/ 4 w 14"/>
                <a:gd name="T5" fmla="*/ 15 h 28"/>
                <a:gd name="T6" fmla="*/ 5 w 14"/>
                <a:gd name="T7" fmla="*/ 22 h 28"/>
                <a:gd name="T8" fmla="*/ 6 w 14"/>
                <a:gd name="T9" fmla="*/ 28 h 28"/>
                <a:gd name="T10" fmla="*/ 14 w 14"/>
                <a:gd name="T11" fmla="*/ 26 h 28"/>
                <a:gd name="T12" fmla="*/ 12 w 14"/>
                <a:gd name="T13" fmla="*/ 22 h 28"/>
                <a:gd name="T14" fmla="*/ 11 w 14"/>
                <a:gd name="T15" fmla="*/ 15 h 28"/>
                <a:gd name="T16" fmla="*/ 9 w 14"/>
                <a:gd name="T17" fmla="*/ 6 h 28"/>
                <a:gd name="T18" fmla="*/ 8 w 14"/>
                <a:gd name="T19" fmla="*/ 0 h 28"/>
                <a:gd name="T20" fmla="*/ 0 w 14"/>
                <a:gd name="T21" fmla="*/ 0 h 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"/>
                <a:gd name="T34" fmla="*/ 0 h 28"/>
                <a:gd name="T35" fmla="*/ 14 w 14"/>
                <a:gd name="T36" fmla="*/ 28 h 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" h="28">
                  <a:moveTo>
                    <a:pt x="0" y="0"/>
                  </a:moveTo>
                  <a:lnTo>
                    <a:pt x="1" y="6"/>
                  </a:lnTo>
                  <a:lnTo>
                    <a:pt x="4" y="15"/>
                  </a:lnTo>
                  <a:lnTo>
                    <a:pt x="5" y="22"/>
                  </a:lnTo>
                  <a:lnTo>
                    <a:pt x="6" y="28"/>
                  </a:lnTo>
                  <a:lnTo>
                    <a:pt x="14" y="26"/>
                  </a:lnTo>
                  <a:lnTo>
                    <a:pt x="12" y="22"/>
                  </a:lnTo>
                  <a:lnTo>
                    <a:pt x="11" y="15"/>
                  </a:lnTo>
                  <a:lnTo>
                    <a:pt x="9" y="6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98" name="Freeform 851"/>
            <p:cNvSpPr>
              <a:spLocks/>
            </p:cNvSpPr>
            <p:nvPr/>
          </p:nvSpPr>
          <p:spPr bwMode="auto">
            <a:xfrm>
              <a:off x="4284" y="2138"/>
              <a:ext cx="8" cy="4"/>
            </a:xfrm>
            <a:custGeom>
              <a:avLst/>
              <a:gdLst>
                <a:gd name="T0" fmla="*/ 8 w 8"/>
                <a:gd name="T1" fmla="*/ 4 h 4"/>
                <a:gd name="T2" fmla="*/ 6 w 8"/>
                <a:gd name="T3" fmla="*/ 2 h 4"/>
                <a:gd name="T4" fmla="*/ 4 w 8"/>
                <a:gd name="T5" fmla="*/ 0 h 4"/>
                <a:gd name="T6" fmla="*/ 1 w 8"/>
                <a:gd name="T7" fmla="*/ 2 h 4"/>
                <a:gd name="T8" fmla="*/ 0 w 8"/>
                <a:gd name="T9" fmla="*/ 4 h 4"/>
                <a:gd name="T10" fmla="*/ 8 w 8"/>
                <a:gd name="T11" fmla="*/ 4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4"/>
                <a:gd name="T20" fmla="*/ 8 w 8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4">
                  <a:moveTo>
                    <a:pt x="8" y="4"/>
                  </a:moveTo>
                  <a:lnTo>
                    <a:pt x="6" y="2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99" name="Freeform 852"/>
            <p:cNvSpPr>
              <a:spLocks/>
            </p:cNvSpPr>
            <p:nvPr/>
          </p:nvSpPr>
          <p:spPr bwMode="auto">
            <a:xfrm>
              <a:off x="4337" y="2554"/>
              <a:ext cx="34" cy="5"/>
            </a:xfrm>
            <a:custGeom>
              <a:avLst/>
              <a:gdLst>
                <a:gd name="T0" fmla="*/ 34 w 34"/>
                <a:gd name="T1" fmla="*/ 0 h 5"/>
                <a:gd name="T2" fmla="*/ 25 w 34"/>
                <a:gd name="T3" fmla="*/ 4 h 5"/>
                <a:gd name="T4" fmla="*/ 17 w 34"/>
                <a:gd name="T5" fmla="*/ 5 h 5"/>
                <a:gd name="T6" fmla="*/ 8 w 34"/>
                <a:gd name="T7" fmla="*/ 5 h 5"/>
                <a:gd name="T8" fmla="*/ 0 w 34"/>
                <a:gd name="T9" fmla="*/ 3 h 5"/>
                <a:gd name="T10" fmla="*/ 34 w 34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5"/>
                <a:gd name="T20" fmla="*/ 34 w 34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5">
                  <a:moveTo>
                    <a:pt x="34" y="0"/>
                  </a:moveTo>
                  <a:lnTo>
                    <a:pt x="25" y="4"/>
                  </a:lnTo>
                  <a:lnTo>
                    <a:pt x="17" y="5"/>
                  </a:lnTo>
                  <a:lnTo>
                    <a:pt x="8" y="5"/>
                  </a:lnTo>
                  <a:lnTo>
                    <a:pt x="0" y="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8C190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700" name="Freeform 853"/>
            <p:cNvSpPr>
              <a:spLocks/>
            </p:cNvSpPr>
            <p:nvPr/>
          </p:nvSpPr>
          <p:spPr bwMode="auto">
            <a:xfrm>
              <a:off x="4370" y="2551"/>
              <a:ext cx="4" cy="7"/>
            </a:xfrm>
            <a:custGeom>
              <a:avLst/>
              <a:gdLst>
                <a:gd name="T0" fmla="*/ 2 w 4"/>
                <a:gd name="T1" fmla="*/ 7 h 7"/>
                <a:gd name="T2" fmla="*/ 4 w 4"/>
                <a:gd name="T3" fmla="*/ 5 h 7"/>
                <a:gd name="T4" fmla="*/ 4 w 4"/>
                <a:gd name="T5" fmla="*/ 2 h 7"/>
                <a:gd name="T6" fmla="*/ 3 w 4"/>
                <a:gd name="T7" fmla="*/ 0 h 7"/>
                <a:gd name="T8" fmla="*/ 0 w 4"/>
                <a:gd name="T9" fmla="*/ 0 h 7"/>
                <a:gd name="T10" fmla="*/ 2 w 4"/>
                <a:gd name="T11" fmla="*/ 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7"/>
                <a:gd name="T20" fmla="*/ 4 w 4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7">
                  <a:moveTo>
                    <a:pt x="2" y="7"/>
                  </a:moveTo>
                  <a:lnTo>
                    <a:pt x="4" y="5"/>
                  </a:lnTo>
                  <a:lnTo>
                    <a:pt x="4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701" name="Freeform 854"/>
            <p:cNvSpPr>
              <a:spLocks/>
            </p:cNvSpPr>
            <p:nvPr/>
          </p:nvSpPr>
          <p:spPr bwMode="auto">
            <a:xfrm>
              <a:off x="4335" y="2551"/>
              <a:ext cx="37" cy="12"/>
            </a:xfrm>
            <a:custGeom>
              <a:avLst/>
              <a:gdLst>
                <a:gd name="T0" fmla="*/ 0 w 37"/>
                <a:gd name="T1" fmla="*/ 9 h 12"/>
                <a:gd name="T2" fmla="*/ 10 w 37"/>
                <a:gd name="T3" fmla="*/ 12 h 12"/>
                <a:gd name="T4" fmla="*/ 19 w 37"/>
                <a:gd name="T5" fmla="*/ 12 h 12"/>
                <a:gd name="T6" fmla="*/ 28 w 37"/>
                <a:gd name="T7" fmla="*/ 11 h 12"/>
                <a:gd name="T8" fmla="*/ 37 w 37"/>
                <a:gd name="T9" fmla="*/ 7 h 12"/>
                <a:gd name="T10" fmla="*/ 35 w 37"/>
                <a:gd name="T11" fmla="*/ 0 h 12"/>
                <a:gd name="T12" fmla="*/ 26 w 37"/>
                <a:gd name="T13" fmla="*/ 3 h 12"/>
                <a:gd name="T14" fmla="*/ 19 w 37"/>
                <a:gd name="T15" fmla="*/ 5 h 12"/>
                <a:gd name="T16" fmla="*/ 10 w 37"/>
                <a:gd name="T17" fmla="*/ 5 h 12"/>
                <a:gd name="T18" fmla="*/ 3 w 37"/>
                <a:gd name="T19" fmla="*/ 2 h 12"/>
                <a:gd name="T20" fmla="*/ 0 w 37"/>
                <a:gd name="T21" fmla="*/ 9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7"/>
                <a:gd name="T34" fmla="*/ 0 h 12"/>
                <a:gd name="T35" fmla="*/ 37 w 37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7" h="12">
                  <a:moveTo>
                    <a:pt x="0" y="9"/>
                  </a:moveTo>
                  <a:lnTo>
                    <a:pt x="10" y="12"/>
                  </a:lnTo>
                  <a:lnTo>
                    <a:pt x="19" y="12"/>
                  </a:lnTo>
                  <a:lnTo>
                    <a:pt x="28" y="11"/>
                  </a:lnTo>
                  <a:lnTo>
                    <a:pt x="37" y="7"/>
                  </a:lnTo>
                  <a:lnTo>
                    <a:pt x="35" y="0"/>
                  </a:lnTo>
                  <a:lnTo>
                    <a:pt x="26" y="3"/>
                  </a:lnTo>
                  <a:lnTo>
                    <a:pt x="19" y="5"/>
                  </a:lnTo>
                  <a:lnTo>
                    <a:pt x="10" y="5"/>
                  </a:lnTo>
                  <a:lnTo>
                    <a:pt x="3" y="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702" name="Freeform 855"/>
            <p:cNvSpPr>
              <a:spLocks/>
            </p:cNvSpPr>
            <p:nvPr/>
          </p:nvSpPr>
          <p:spPr bwMode="auto">
            <a:xfrm>
              <a:off x="4333" y="2553"/>
              <a:ext cx="5" cy="7"/>
            </a:xfrm>
            <a:custGeom>
              <a:avLst/>
              <a:gdLst>
                <a:gd name="T0" fmla="*/ 5 w 5"/>
                <a:gd name="T1" fmla="*/ 0 h 7"/>
                <a:gd name="T2" fmla="*/ 1 w 5"/>
                <a:gd name="T3" fmla="*/ 0 h 7"/>
                <a:gd name="T4" fmla="*/ 0 w 5"/>
                <a:gd name="T5" fmla="*/ 3 h 7"/>
                <a:gd name="T6" fmla="*/ 0 w 5"/>
                <a:gd name="T7" fmla="*/ 5 h 7"/>
                <a:gd name="T8" fmla="*/ 2 w 5"/>
                <a:gd name="T9" fmla="*/ 7 h 7"/>
                <a:gd name="T10" fmla="*/ 5 w 5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7"/>
                <a:gd name="T20" fmla="*/ 5 w 5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7">
                  <a:moveTo>
                    <a:pt x="5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703" name="Freeform 856"/>
            <p:cNvSpPr>
              <a:spLocks/>
            </p:cNvSpPr>
            <p:nvPr/>
          </p:nvSpPr>
          <p:spPr bwMode="auto">
            <a:xfrm>
              <a:off x="3645" y="2993"/>
              <a:ext cx="64" cy="71"/>
            </a:xfrm>
            <a:custGeom>
              <a:avLst/>
              <a:gdLst>
                <a:gd name="T0" fmla="*/ 0 w 64"/>
                <a:gd name="T1" fmla="*/ 71 h 71"/>
                <a:gd name="T2" fmla="*/ 5 w 64"/>
                <a:gd name="T3" fmla="*/ 60 h 71"/>
                <a:gd name="T4" fmla="*/ 12 w 64"/>
                <a:gd name="T5" fmla="*/ 49 h 71"/>
                <a:gd name="T6" fmla="*/ 20 w 64"/>
                <a:gd name="T7" fmla="*/ 39 h 71"/>
                <a:gd name="T8" fmla="*/ 28 w 64"/>
                <a:gd name="T9" fmla="*/ 30 h 71"/>
                <a:gd name="T10" fmla="*/ 37 w 64"/>
                <a:gd name="T11" fmla="*/ 20 h 71"/>
                <a:gd name="T12" fmla="*/ 47 w 64"/>
                <a:gd name="T13" fmla="*/ 13 h 71"/>
                <a:gd name="T14" fmla="*/ 55 w 64"/>
                <a:gd name="T15" fmla="*/ 5 h 71"/>
                <a:gd name="T16" fmla="*/ 64 w 64"/>
                <a:gd name="T17" fmla="*/ 0 h 71"/>
                <a:gd name="T18" fmla="*/ 0 w 64"/>
                <a:gd name="T19" fmla="*/ 71 h 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4"/>
                <a:gd name="T31" fmla="*/ 0 h 71"/>
                <a:gd name="T32" fmla="*/ 64 w 64"/>
                <a:gd name="T33" fmla="*/ 71 h 7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4" h="71">
                  <a:moveTo>
                    <a:pt x="0" y="71"/>
                  </a:moveTo>
                  <a:lnTo>
                    <a:pt x="5" y="60"/>
                  </a:lnTo>
                  <a:lnTo>
                    <a:pt x="12" y="49"/>
                  </a:lnTo>
                  <a:lnTo>
                    <a:pt x="20" y="39"/>
                  </a:lnTo>
                  <a:lnTo>
                    <a:pt x="28" y="30"/>
                  </a:lnTo>
                  <a:lnTo>
                    <a:pt x="37" y="20"/>
                  </a:lnTo>
                  <a:lnTo>
                    <a:pt x="47" y="13"/>
                  </a:lnTo>
                  <a:lnTo>
                    <a:pt x="55" y="5"/>
                  </a:lnTo>
                  <a:lnTo>
                    <a:pt x="64" y="0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8C190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704" name="Freeform 857"/>
            <p:cNvSpPr>
              <a:spLocks/>
            </p:cNvSpPr>
            <p:nvPr/>
          </p:nvSpPr>
          <p:spPr bwMode="auto">
            <a:xfrm>
              <a:off x="3642" y="3063"/>
              <a:ext cx="7" cy="5"/>
            </a:xfrm>
            <a:custGeom>
              <a:avLst/>
              <a:gdLst>
                <a:gd name="T0" fmla="*/ 0 w 7"/>
                <a:gd name="T1" fmla="*/ 0 h 5"/>
                <a:gd name="T2" fmla="*/ 0 w 7"/>
                <a:gd name="T3" fmla="*/ 4 h 5"/>
                <a:gd name="T4" fmla="*/ 2 w 7"/>
                <a:gd name="T5" fmla="*/ 5 h 5"/>
                <a:gd name="T6" fmla="*/ 6 w 7"/>
                <a:gd name="T7" fmla="*/ 5 h 5"/>
                <a:gd name="T8" fmla="*/ 7 w 7"/>
                <a:gd name="T9" fmla="*/ 2 h 5"/>
                <a:gd name="T10" fmla="*/ 0 w 7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5"/>
                <a:gd name="T20" fmla="*/ 7 w 7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5">
                  <a:moveTo>
                    <a:pt x="0" y="0"/>
                  </a:moveTo>
                  <a:lnTo>
                    <a:pt x="0" y="4"/>
                  </a:lnTo>
                  <a:lnTo>
                    <a:pt x="2" y="5"/>
                  </a:lnTo>
                  <a:lnTo>
                    <a:pt x="6" y="5"/>
                  </a:lnTo>
                  <a:lnTo>
                    <a:pt x="7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705" name="Freeform 858"/>
            <p:cNvSpPr>
              <a:spLocks/>
            </p:cNvSpPr>
            <p:nvPr/>
          </p:nvSpPr>
          <p:spPr bwMode="auto">
            <a:xfrm>
              <a:off x="3642" y="2990"/>
              <a:ext cx="68" cy="75"/>
            </a:xfrm>
            <a:custGeom>
              <a:avLst/>
              <a:gdLst>
                <a:gd name="T0" fmla="*/ 65 w 68"/>
                <a:gd name="T1" fmla="*/ 0 h 75"/>
                <a:gd name="T2" fmla="*/ 56 w 68"/>
                <a:gd name="T3" fmla="*/ 5 h 75"/>
                <a:gd name="T4" fmla="*/ 47 w 68"/>
                <a:gd name="T5" fmla="*/ 12 h 75"/>
                <a:gd name="T6" fmla="*/ 37 w 68"/>
                <a:gd name="T7" fmla="*/ 20 h 75"/>
                <a:gd name="T8" fmla="*/ 28 w 68"/>
                <a:gd name="T9" fmla="*/ 30 h 75"/>
                <a:gd name="T10" fmla="*/ 19 w 68"/>
                <a:gd name="T11" fmla="*/ 40 h 75"/>
                <a:gd name="T12" fmla="*/ 12 w 68"/>
                <a:gd name="T13" fmla="*/ 50 h 75"/>
                <a:gd name="T14" fmla="*/ 4 w 68"/>
                <a:gd name="T15" fmla="*/ 62 h 75"/>
                <a:gd name="T16" fmla="*/ 0 w 68"/>
                <a:gd name="T17" fmla="*/ 73 h 75"/>
                <a:gd name="T18" fmla="*/ 7 w 68"/>
                <a:gd name="T19" fmla="*/ 75 h 75"/>
                <a:gd name="T20" fmla="*/ 12 w 68"/>
                <a:gd name="T21" fmla="*/ 64 h 75"/>
                <a:gd name="T22" fmla="*/ 19 w 68"/>
                <a:gd name="T23" fmla="*/ 55 h 75"/>
                <a:gd name="T24" fmla="*/ 26 w 68"/>
                <a:gd name="T25" fmla="*/ 45 h 75"/>
                <a:gd name="T26" fmla="*/ 35 w 68"/>
                <a:gd name="T27" fmla="*/ 35 h 75"/>
                <a:gd name="T28" fmla="*/ 42 w 68"/>
                <a:gd name="T29" fmla="*/ 25 h 75"/>
                <a:gd name="T30" fmla="*/ 52 w 68"/>
                <a:gd name="T31" fmla="*/ 19 h 75"/>
                <a:gd name="T32" fmla="*/ 60 w 68"/>
                <a:gd name="T33" fmla="*/ 12 h 75"/>
                <a:gd name="T34" fmla="*/ 68 w 68"/>
                <a:gd name="T35" fmla="*/ 7 h 75"/>
                <a:gd name="T36" fmla="*/ 65 w 68"/>
                <a:gd name="T37" fmla="*/ 0 h 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8"/>
                <a:gd name="T58" fmla="*/ 0 h 75"/>
                <a:gd name="T59" fmla="*/ 68 w 68"/>
                <a:gd name="T60" fmla="*/ 75 h 7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8" h="75">
                  <a:moveTo>
                    <a:pt x="65" y="0"/>
                  </a:moveTo>
                  <a:lnTo>
                    <a:pt x="56" y="5"/>
                  </a:lnTo>
                  <a:lnTo>
                    <a:pt x="47" y="12"/>
                  </a:lnTo>
                  <a:lnTo>
                    <a:pt x="37" y="20"/>
                  </a:lnTo>
                  <a:lnTo>
                    <a:pt x="28" y="30"/>
                  </a:lnTo>
                  <a:lnTo>
                    <a:pt x="19" y="40"/>
                  </a:lnTo>
                  <a:lnTo>
                    <a:pt x="12" y="50"/>
                  </a:lnTo>
                  <a:lnTo>
                    <a:pt x="4" y="62"/>
                  </a:lnTo>
                  <a:lnTo>
                    <a:pt x="0" y="73"/>
                  </a:lnTo>
                  <a:lnTo>
                    <a:pt x="7" y="75"/>
                  </a:lnTo>
                  <a:lnTo>
                    <a:pt x="12" y="64"/>
                  </a:lnTo>
                  <a:lnTo>
                    <a:pt x="19" y="55"/>
                  </a:lnTo>
                  <a:lnTo>
                    <a:pt x="26" y="45"/>
                  </a:lnTo>
                  <a:lnTo>
                    <a:pt x="35" y="35"/>
                  </a:lnTo>
                  <a:lnTo>
                    <a:pt x="42" y="25"/>
                  </a:lnTo>
                  <a:lnTo>
                    <a:pt x="52" y="19"/>
                  </a:lnTo>
                  <a:lnTo>
                    <a:pt x="60" y="12"/>
                  </a:lnTo>
                  <a:lnTo>
                    <a:pt x="68" y="7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706" name="Freeform 859"/>
            <p:cNvSpPr>
              <a:spLocks/>
            </p:cNvSpPr>
            <p:nvPr/>
          </p:nvSpPr>
          <p:spPr bwMode="auto">
            <a:xfrm>
              <a:off x="3707" y="2990"/>
              <a:ext cx="5" cy="7"/>
            </a:xfrm>
            <a:custGeom>
              <a:avLst/>
              <a:gdLst>
                <a:gd name="T0" fmla="*/ 3 w 5"/>
                <a:gd name="T1" fmla="*/ 7 h 7"/>
                <a:gd name="T2" fmla="*/ 5 w 5"/>
                <a:gd name="T3" fmla="*/ 5 h 7"/>
                <a:gd name="T4" fmla="*/ 5 w 5"/>
                <a:gd name="T5" fmla="*/ 2 h 7"/>
                <a:gd name="T6" fmla="*/ 4 w 5"/>
                <a:gd name="T7" fmla="*/ 0 h 7"/>
                <a:gd name="T8" fmla="*/ 0 w 5"/>
                <a:gd name="T9" fmla="*/ 0 h 7"/>
                <a:gd name="T10" fmla="*/ 3 w 5"/>
                <a:gd name="T11" fmla="*/ 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7"/>
                <a:gd name="T20" fmla="*/ 5 w 5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7">
                  <a:moveTo>
                    <a:pt x="3" y="7"/>
                  </a:moveTo>
                  <a:lnTo>
                    <a:pt x="5" y="5"/>
                  </a:lnTo>
                  <a:lnTo>
                    <a:pt x="5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707" name="Freeform 860"/>
            <p:cNvSpPr>
              <a:spLocks/>
            </p:cNvSpPr>
            <p:nvPr/>
          </p:nvSpPr>
          <p:spPr bwMode="auto">
            <a:xfrm>
              <a:off x="4379" y="1980"/>
              <a:ext cx="4" cy="93"/>
            </a:xfrm>
            <a:custGeom>
              <a:avLst/>
              <a:gdLst>
                <a:gd name="T0" fmla="*/ 2 w 4"/>
                <a:gd name="T1" fmla="*/ 0 h 93"/>
                <a:gd name="T2" fmla="*/ 3 w 4"/>
                <a:gd name="T3" fmla="*/ 8 h 93"/>
                <a:gd name="T4" fmla="*/ 3 w 4"/>
                <a:gd name="T5" fmla="*/ 23 h 93"/>
                <a:gd name="T6" fmla="*/ 4 w 4"/>
                <a:gd name="T7" fmla="*/ 38 h 93"/>
                <a:gd name="T8" fmla="*/ 4 w 4"/>
                <a:gd name="T9" fmla="*/ 46 h 93"/>
                <a:gd name="T10" fmla="*/ 4 w 4"/>
                <a:gd name="T11" fmla="*/ 55 h 93"/>
                <a:gd name="T12" fmla="*/ 3 w 4"/>
                <a:gd name="T13" fmla="*/ 69 h 93"/>
                <a:gd name="T14" fmla="*/ 3 w 4"/>
                <a:gd name="T15" fmla="*/ 84 h 93"/>
                <a:gd name="T16" fmla="*/ 0 w 4"/>
                <a:gd name="T17" fmla="*/ 93 h 93"/>
                <a:gd name="T18" fmla="*/ 2 w 4"/>
                <a:gd name="T19" fmla="*/ 0 h 9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93"/>
                <a:gd name="T32" fmla="*/ 4 w 4"/>
                <a:gd name="T33" fmla="*/ 93 h 9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93">
                  <a:moveTo>
                    <a:pt x="2" y="0"/>
                  </a:moveTo>
                  <a:lnTo>
                    <a:pt x="3" y="8"/>
                  </a:lnTo>
                  <a:lnTo>
                    <a:pt x="3" y="23"/>
                  </a:lnTo>
                  <a:lnTo>
                    <a:pt x="4" y="38"/>
                  </a:lnTo>
                  <a:lnTo>
                    <a:pt x="4" y="46"/>
                  </a:lnTo>
                  <a:lnTo>
                    <a:pt x="4" y="55"/>
                  </a:lnTo>
                  <a:lnTo>
                    <a:pt x="3" y="69"/>
                  </a:lnTo>
                  <a:lnTo>
                    <a:pt x="3" y="84"/>
                  </a:lnTo>
                  <a:lnTo>
                    <a:pt x="0" y="9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8C190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708" name="Freeform 861"/>
            <p:cNvSpPr>
              <a:spLocks/>
            </p:cNvSpPr>
            <p:nvPr/>
          </p:nvSpPr>
          <p:spPr bwMode="auto">
            <a:xfrm>
              <a:off x="4377" y="1976"/>
              <a:ext cx="7" cy="4"/>
            </a:xfrm>
            <a:custGeom>
              <a:avLst/>
              <a:gdLst>
                <a:gd name="T0" fmla="*/ 7 w 7"/>
                <a:gd name="T1" fmla="*/ 4 h 4"/>
                <a:gd name="T2" fmla="*/ 6 w 7"/>
                <a:gd name="T3" fmla="*/ 1 h 4"/>
                <a:gd name="T4" fmla="*/ 4 w 7"/>
                <a:gd name="T5" fmla="*/ 0 h 4"/>
                <a:gd name="T6" fmla="*/ 1 w 7"/>
                <a:gd name="T7" fmla="*/ 1 h 4"/>
                <a:gd name="T8" fmla="*/ 0 w 7"/>
                <a:gd name="T9" fmla="*/ 4 h 4"/>
                <a:gd name="T10" fmla="*/ 7 w 7"/>
                <a:gd name="T11" fmla="*/ 4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4"/>
                <a:gd name="T20" fmla="*/ 7 w 7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4">
                  <a:moveTo>
                    <a:pt x="7" y="4"/>
                  </a:moveTo>
                  <a:lnTo>
                    <a:pt x="6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709" name="Freeform 862"/>
            <p:cNvSpPr>
              <a:spLocks/>
            </p:cNvSpPr>
            <p:nvPr/>
          </p:nvSpPr>
          <p:spPr bwMode="auto">
            <a:xfrm>
              <a:off x="4377" y="1980"/>
              <a:ext cx="11" cy="46"/>
            </a:xfrm>
            <a:custGeom>
              <a:avLst/>
              <a:gdLst>
                <a:gd name="T0" fmla="*/ 10 w 11"/>
                <a:gd name="T1" fmla="*/ 46 h 46"/>
                <a:gd name="T2" fmla="*/ 11 w 11"/>
                <a:gd name="T3" fmla="*/ 46 h 46"/>
                <a:gd name="T4" fmla="*/ 11 w 11"/>
                <a:gd name="T5" fmla="*/ 38 h 46"/>
                <a:gd name="T6" fmla="*/ 10 w 11"/>
                <a:gd name="T7" fmla="*/ 23 h 46"/>
                <a:gd name="T8" fmla="*/ 10 w 11"/>
                <a:gd name="T9" fmla="*/ 8 h 46"/>
                <a:gd name="T10" fmla="*/ 7 w 11"/>
                <a:gd name="T11" fmla="*/ 0 h 46"/>
                <a:gd name="T12" fmla="*/ 0 w 11"/>
                <a:gd name="T13" fmla="*/ 0 h 46"/>
                <a:gd name="T14" fmla="*/ 0 w 11"/>
                <a:gd name="T15" fmla="*/ 8 h 46"/>
                <a:gd name="T16" fmla="*/ 0 w 11"/>
                <a:gd name="T17" fmla="*/ 23 h 46"/>
                <a:gd name="T18" fmla="*/ 1 w 11"/>
                <a:gd name="T19" fmla="*/ 38 h 46"/>
                <a:gd name="T20" fmla="*/ 1 w 11"/>
                <a:gd name="T21" fmla="*/ 46 h 46"/>
                <a:gd name="T22" fmla="*/ 2 w 11"/>
                <a:gd name="T23" fmla="*/ 46 h 46"/>
                <a:gd name="T24" fmla="*/ 10 w 11"/>
                <a:gd name="T25" fmla="*/ 46 h 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"/>
                <a:gd name="T40" fmla="*/ 0 h 46"/>
                <a:gd name="T41" fmla="*/ 11 w 11"/>
                <a:gd name="T42" fmla="*/ 46 h 4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" h="46">
                  <a:moveTo>
                    <a:pt x="10" y="46"/>
                  </a:moveTo>
                  <a:lnTo>
                    <a:pt x="11" y="46"/>
                  </a:lnTo>
                  <a:lnTo>
                    <a:pt x="11" y="38"/>
                  </a:lnTo>
                  <a:lnTo>
                    <a:pt x="10" y="23"/>
                  </a:lnTo>
                  <a:lnTo>
                    <a:pt x="10" y="8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23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2" y="46"/>
                  </a:lnTo>
                  <a:lnTo>
                    <a:pt x="10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710" name="Freeform 863"/>
            <p:cNvSpPr>
              <a:spLocks/>
            </p:cNvSpPr>
            <p:nvPr/>
          </p:nvSpPr>
          <p:spPr bwMode="auto">
            <a:xfrm>
              <a:off x="4376" y="2026"/>
              <a:ext cx="12" cy="49"/>
            </a:xfrm>
            <a:custGeom>
              <a:avLst/>
              <a:gdLst>
                <a:gd name="T0" fmla="*/ 7 w 12"/>
                <a:gd name="T1" fmla="*/ 49 h 49"/>
                <a:gd name="T2" fmla="*/ 9 w 12"/>
                <a:gd name="T3" fmla="*/ 38 h 49"/>
                <a:gd name="T4" fmla="*/ 11 w 12"/>
                <a:gd name="T5" fmla="*/ 23 h 49"/>
                <a:gd name="T6" fmla="*/ 12 w 12"/>
                <a:gd name="T7" fmla="*/ 9 h 49"/>
                <a:gd name="T8" fmla="*/ 11 w 12"/>
                <a:gd name="T9" fmla="*/ 0 h 49"/>
                <a:gd name="T10" fmla="*/ 3 w 12"/>
                <a:gd name="T11" fmla="*/ 0 h 49"/>
                <a:gd name="T12" fmla="*/ 2 w 12"/>
                <a:gd name="T13" fmla="*/ 9 h 49"/>
                <a:gd name="T14" fmla="*/ 1 w 12"/>
                <a:gd name="T15" fmla="*/ 23 h 49"/>
                <a:gd name="T16" fmla="*/ 2 w 12"/>
                <a:gd name="T17" fmla="*/ 38 h 49"/>
                <a:gd name="T18" fmla="*/ 0 w 12"/>
                <a:gd name="T19" fmla="*/ 44 h 49"/>
                <a:gd name="T20" fmla="*/ 7 w 12"/>
                <a:gd name="T21" fmla="*/ 49 h 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49"/>
                <a:gd name="T35" fmla="*/ 12 w 12"/>
                <a:gd name="T36" fmla="*/ 49 h 4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49">
                  <a:moveTo>
                    <a:pt x="7" y="49"/>
                  </a:moveTo>
                  <a:lnTo>
                    <a:pt x="9" y="38"/>
                  </a:lnTo>
                  <a:lnTo>
                    <a:pt x="11" y="23"/>
                  </a:lnTo>
                  <a:lnTo>
                    <a:pt x="12" y="9"/>
                  </a:lnTo>
                  <a:lnTo>
                    <a:pt x="11" y="0"/>
                  </a:lnTo>
                  <a:lnTo>
                    <a:pt x="3" y="0"/>
                  </a:lnTo>
                  <a:lnTo>
                    <a:pt x="2" y="9"/>
                  </a:lnTo>
                  <a:lnTo>
                    <a:pt x="1" y="23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7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711" name="Freeform 864"/>
            <p:cNvSpPr>
              <a:spLocks/>
            </p:cNvSpPr>
            <p:nvPr/>
          </p:nvSpPr>
          <p:spPr bwMode="auto">
            <a:xfrm>
              <a:off x="4376" y="2070"/>
              <a:ext cx="7" cy="7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4 h 7"/>
                <a:gd name="T4" fmla="*/ 2 w 7"/>
                <a:gd name="T5" fmla="*/ 6 h 7"/>
                <a:gd name="T6" fmla="*/ 5 w 7"/>
                <a:gd name="T7" fmla="*/ 7 h 7"/>
                <a:gd name="T8" fmla="*/ 7 w 7"/>
                <a:gd name="T9" fmla="*/ 5 h 7"/>
                <a:gd name="T10" fmla="*/ 0 w 7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7"/>
                <a:gd name="T20" fmla="*/ 7 w 7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7">
                  <a:moveTo>
                    <a:pt x="0" y="0"/>
                  </a:moveTo>
                  <a:lnTo>
                    <a:pt x="0" y="4"/>
                  </a:lnTo>
                  <a:lnTo>
                    <a:pt x="2" y="6"/>
                  </a:lnTo>
                  <a:lnTo>
                    <a:pt x="5" y="7"/>
                  </a:lnTo>
                  <a:lnTo>
                    <a:pt x="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712" name="Freeform 865"/>
            <p:cNvSpPr>
              <a:spLocks/>
            </p:cNvSpPr>
            <p:nvPr/>
          </p:nvSpPr>
          <p:spPr bwMode="auto">
            <a:xfrm>
              <a:off x="4428" y="2004"/>
              <a:ext cx="12" cy="78"/>
            </a:xfrm>
            <a:custGeom>
              <a:avLst/>
              <a:gdLst>
                <a:gd name="T0" fmla="*/ 0 w 12"/>
                <a:gd name="T1" fmla="*/ 0 h 78"/>
                <a:gd name="T2" fmla="*/ 3 w 12"/>
                <a:gd name="T3" fmla="*/ 15 h 78"/>
                <a:gd name="T4" fmla="*/ 5 w 12"/>
                <a:gd name="T5" fmla="*/ 34 h 78"/>
                <a:gd name="T6" fmla="*/ 7 w 12"/>
                <a:gd name="T7" fmla="*/ 53 h 78"/>
                <a:gd name="T8" fmla="*/ 10 w 12"/>
                <a:gd name="T9" fmla="*/ 62 h 78"/>
                <a:gd name="T10" fmla="*/ 11 w 12"/>
                <a:gd name="T11" fmla="*/ 67 h 78"/>
                <a:gd name="T12" fmla="*/ 12 w 12"/>
                <a:gd name="T13" fmla="*/ 72 h 78"/>
                <a:gd name="T14" fmla="*/ 12 w 12"/>
                <a:gd name="T15" fmla="*/ 76 h 78"/>
                <a:gd name="T16" fmla="*/ 12 w 12"/>
                <a:gd name="T17" fmla="*/ 78 h 78"/>
                <a:gd name="T18" fmla="*/ 0 w 12"/>
                <a:gd name="T19" fmla="*/ 0 h 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78"/>
                <a:gd name="T32" fmla="*/ 12 w 12"/>
                <a:gd name="T33" fmla="*/ 78 h 7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78">
                  <a:moveTo>
                    <a:pt x="0" y="0"/>
                  </a:moveTo>
                  <a:lnTo>
                    <a:pt x="3" y="15"/>
                  </a:lnTo>
                  <a:lnTo>
                    <a:pt x="5" y="34"/>
                  </a:lnTo>
                  <a:lnTo>
                    <a:pt x="7" y="53"/>
                  </a:lnTo>
                  <a:lnTo>
                    <a:pt x="10" y="62"/>
                  </a:lnTo>
                  <a:lnTo>
                    <a:pt x="11" y="67"/>
                  </a:lnTo>
                  <a:lnTo>
                    <a:pt x="12" y="72"/>
                  </a:lnTo>
                  <a:lnTo>
                    <a:pt x="12" y="76"/>
                  </a:lnTo>
                  <a:lnTo>
                    <a:pt x="12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190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713" name="Freeform 866"/>
            <p:cNvSpPr>
              <a:spLocks/>
            </p:cNvSpPr>
            <p:nvPr/>
          </p:nvSpPr>
          <p:spPr bwMode="auto">
            <a:xfrm>
              <a:off x="4424" y="2001"/>
              <a:ext cx="8" cy="3"/>
            </a:xfrm>
            <a:custGeom>
              <a:avLst/>
              <a:gdLst>
                <a:gd name="T0" fmla="*/ 8 w 8"/>
                <a:gd name="T1" fmla="*/ 3 h 3"/>
                <a:gd name="T2" fmla="*/ 7 w 8"/>
                <a:gd name="T3" fmla="*/ 1 h 3"/>
                <a:gd name="T4" fmla="*/ 4 w 8"/>
                <a:gd name="T5" fmla="*/ 0 h 3"/>
                <a:gd name="T6" fmla="*/ 2 w 8"/>
                <a:gd name="T7" fmla="*/ 1 h 3"/>
                <a:gd name="T8" fmla="*/ 0 w 8"/>
                <a:gd name="T9" fmla="*/ 3 h 3"/>
                <a:gd name="T10" fmla="*/ 8 w 8"/>
                <a:gd name="T11" fmla="*/ 3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3"/>
                <a:gd name="T20" fmla="*/ 8 w 8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3">
                  <a:moveTo>
                    <a:pt x="8" y="3"/>
                  </a:moveTo>
                  <a:lnTo>
                    <a:pt x="7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714" name="Freeform 867"/>
            <p:cNvSpPr>
              <a:spLocks/>
            </p:cNvSpPr>
            <p:nvPr/>
          </p:nvSpPr>
          <p:spPr bwMode="auto">
            <a:xfrm>
              <a:off x="4424" y="2004"/>
              <a:ext cx="18" cy="64"/>
            </a:xfrm>
            <a:custGeom>
              <a:avLst/>
              <a:gdLst>
                <a:gd name="T0" fmla="*/ 18 w 18"/>
                <a:gd name="T1" fmla="*/ 61 h 64"/>
                <a:gd name="T2" fmla="*/ 18 w 18"/>
                <a:gd name="T3" fmla="*/ 61 h 64"/>
                <a:gd name="T4" fmla="*/ 15 w 18"/>
                <a:gd name="T5" fmla="*/ 53 h 64"/>
                <a:gd name="T6" fmla="*/ 13 w 18"/>
                <a:gd name="T7" fmla="*/ 34 h 64"/>
                <a:gd name="T8" fmla="*/ 10 w 18"/>
                <a:gd name="T9" fmla="*/ 15 h 64"/>
                <a:gd name="T10" fmla="*/ 8 w 18"/>
                <a:gd name="T11" fmla="*/ 0 h 64"/>
                <a:gd name="T12" fmla="*/ 0 w 18"/>
                <a:gd name="T13" fmla="*/ 0 h 64"/>
                <a:gd name="T14" fmla="*/ 3 w 18"/>
                <a:gd name="T15" fmla="*/ 15 h 64"/>
                <a:gd name="T16" fmla="*/ 5 w 18"/>
                <a:gd name="T17" fmla="*/ 34 h 64"/>
                <a:gd name="T18" fmla="*/ 8 w 18"/>
                <a:gd name="T19" fmla="*/ 53 h 64"/>
                <a:gd name="T20" fmla="*/ 10 w 18"/>
                <a:gd name="T21" fmla="*/ 64 h 64"/>
                <a:gd name="T22" fmla="*/ 10 w 18"/>
                <a:gd name="T23" fmla="*/ 64 h 64"/>
                <a:gd name="T24" fmla="*/ 18 w 18"/>
                <a:gd name="T25" fmla="*/ 61 h 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64"/>
                <a:gd name="T41" fmla="*/ 18 w 18"/>
                <a:gd name="T42" fmla="*/ 64 h 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64">
                  <a:moveTo>
                    <a:pt x="18" y="61"/>
                  </a:moveTo>
                  <a:lnTo>
                    <a:pt x="18" y="61"/>
                  </a:lnTo>
                  <a:lnTo>
                    <a:pt x="15" y="53"/>
                  </a:lnTo>
                  <a:lnTo>
                    <a:pt x="13" y="34"/>
                  </a:lnTo>
                  <a:lnTo>
                    <a:pt x="10" y="15"/>
                  </a:lnTo>
                  <a:lnTo>
                    <a:pt x="8" y="0"/>
                  </a:lnTo>
                  <a:lnTo>
                    <a:pt x="0" y="0"/>
                  </a:lnTo>
                  <a:lnTo>
                    <a:pt x="3" y="15"/>
                  </a:lnTo>
                  <a:lnTo>
                    <a:pt x="5" y="34"/>
                  </a:lnTo>
                  <a:lnTo>
                    <a:pt x="8" y="53"/>
                  </a:lnTo>
                  <a:lnTo>
                    <a:pt x="10" y="64"/>
                  </a:lnTo>
                  <a:lnTo>
                    <a:pt x="1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715" name="Freeform 868"/>
            <p:cNvSpPr>
              <a:spLocks/>
            </p:cNvSpPr>
            <p:nvPr/>
          </p:nvSpPr>
          <p:spPr bwMode="auto">
            <a:xfrm>
              <a:off x="4434" y="2065"/>
              <a:ext cx="11" cy="17"/>
            </a:xfrm>
            <a:custGeom>
              <a:avLst/>
              <a:gdLst>
                <a:gd name="T0" fmla="*/ 11 w 11"/>
                <a:gd name="T1" fmla="*/ 17 h 17"/>
                <a:gd name="T2" fmla="*/ 11 w 11"/>
                <a:gd name="T3" fmla="*/ 15 h 17"/>
                <a:gd name="T4" fmla="*/ 10 w 11"/>
                <a:gd name="T5" fmla="*/ 11 h 17"/>
                <a:gd name="T6" fmla="*/ 9 w 11"/>
                <a:gd name="T7" fmla="*/ 6 h 17"/>
                <a:gd name="T8" fmla="*/ 8 w 11"/>
                <a:gd name="T9" fmla="*/ 0 h 17"/>
                <a:gd name="T10" fmla="*/ 0 w 11"/>
                <a:gd name="T11" fmla="*/ 3 h 17"/>
                <a:gd name="T12" fmla="*/ 1 w 11"/>
                <a:gd name="T13" fmla="*/ 6 h 17"/>
                <a:gd name="T14" fmla="*/ 3 w 11"/>
                <a:gd name="T15" fmla="*/ 11 h 17"/>
                <a:gd name="T16" fmla="*/ 1 w 11"/>
                <a:gd name="T17" fmla="*/ 15 h 17"/>
                <a:gd name="T18" fmla="*/ 1 w 11"/>
                <a:gd name="T19" fmla="*/ 17 h 17"/>
                <a:gd name="T20" fmla="*/ 11 w 11"/>
                <a:gd name="T21" fmla="*/ 17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7"/>
                <a:gd name="T35" fmla="*/ 11 w 11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7">
                  <a:moveTo>
                    <a:pt x="11" y="17"/>
                  </a:moveTo>
                  <a:lnTo>
                    <a:pt x="11" y="15"/>
                  </a:lnTo>
                  <a:lnTo>
                    <a:pt x="10" y="11"/>
                  </a:lnTo>
                  <a:lnTo>
                    <a:pt x="9" y="6"/>
                  </a:lnTo>
                  <a:lnTo>
                    <a:pt x="8" y="0"/>
                  </a:lnTo>
                  <a:lnTo>
                    <a:pt x="0" y="3"/>
                  </a:lnTo>
                  <a:lnTo>
                    <a:pt x="1" y="6"/>
                  </a:lnTo>
                  <a:lnTo>
                    <a:pt x="3" y="11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11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716" name="Freeform 869"/>
            <p:cNvSpPr>
              <a:spLocks/>
            </p:cNvSpPr>
            <p:nvPr/>
          </p:nvSpPr>
          <p:spPr bwMode="auto">
            <a:xfrm>
              <a:off x="4435" y="2082"/>
              <a:ext cx="10" cy="5"/>
            </a:xfrm>
            <a:custGeom>
              <a:avLst/>
              <a:gdLst>
                <a:gd name="T0" fmla="*/ 0 w 10"/>
                <a:gd name="T1" fmla="*/ 0 h 5"/>
                <a:gd name="T2" fmla="*/ 2 w 10"/>
                <a:gd name="T3" fmla="*/ 4 h 5"/>
                <a:gd name="T4" fmla="*/ 5 w 10"/>
                <a:gd name="T5" fmla="*/ 5 h 5"/>
                <a:gd name="T6" fmla="*/ 9 w 10"/>
                <a:gd name="T7" fmla="*/ 4 h 5"/>
                <a:gd name="T8" fmla="*/ 10 w 10"/>
                <a:gd name="T9" fmla="*/ 0 h 5"/>
                <a:gd name="T10" fmla="*/ 0 w 10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0" y="0"/>
                  </a:moveTo>
                  <a:lnTo>
                    <a:pt x="2" y="4"/>
                  </a:lnTo>
                  <a:lnTo>
                    <a:pt x="5" y="5"/>
                  </a:lnTo>
                  <a:lnTo>
                    <a:pt x="9" y="4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717" name="Freeform 870"/>
            <p:cNvSpPr>
              <a:spLocks/>
            </p:cNvSpPr>
            <p:nvPr/>
          </p:nvSpPr>
          <p:spPr bwMode="auto">
            <a:xfrm>
              <a:off x="4489" y="2076"/>
              <a:ext cx="1" cy="23"/>
            </a:xfrm>
            <a:custGeom>
              <a:avLst/>
              <a:gdLst>
                <a:gd name="T0" fmla="*/ 1 w 1"/>
                <a:gd name="T1" fmla="*/ 0 h 23"/>
                <a:gd name="T2" fmla="*/ 1 w 1"/>
                <a:gd name="T3" fmla="*/ 5 h 23"/>
                <a:gd name="T4" fmla="*/ 1 w 1"/>
                <a:gd name="T5" fmla="*/ 12 h 23"/>
                <a:gd name="T6" fmla="*/ 1 w 1"/>
                <a:gd name="T7" fmla="*/ 20 h 23"/>
                <a:gd name="T8" fmla="*/ 0 w 1"/>
                <a:gd name="T9" fmla="*/ 23 h 23"/>
                <a:gd name="T10" fmla="*/ 1 w 1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23"/>
                <a:gd name="T20" fmla="*/ 1 w 1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23">
                  <a:moveTo>
                    <a:pt x="1" y="0"/>
                  </a:moveTo>
                  <a:lnTo>
                    <a:pt x="1" y="5"/>
                  </a:lnTo>
                  <a:lnTo>
                    <a:pt x="1" y="12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C190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718" name="Freeform 871"/>
            <p:cNvSpPr>
              <a:spLocks/>
            </p:cNvSpPr>
            <p:nvPr/>
          </p:nvSpPr>
          <p:spPr bwMode="auto">
            <a:xfrm>
              <a:off x="4487" y="2073"/>
              <a:ext cx="7" cy="3"/>
            </a:xfrm>
            <a:custGeom>
              <a:avLst/>
              <a:gdLst>
                <a:gd name="T0" fmla="*/ 7 w 7"/>
                <a:gd name="T1" fmla="*/ 3 h 3"/>
                <a:gd name="T2" fmla="*/ 6 w 7"/>
                <a:gd name="T3" fmla="*/ 1 h 3"/>
                <a:gd name="T4" fmla="*/ 3 w 7"/>
                <a:gd name="T5" fmla="*/ 0 h 3"/>
                <a:gd name="T6" fmla="*/ 1 w 7"/>
                <a:gd name="T7" fmla="*/ 1 h 3"/>
                <a:gd name="T8" fmla="*/ 0 w 7"/>
                <a:gd name="T9" fmla="*/ 3 h 3"/>
                <a:gd name="T10" fmla="*/ 7 w 7"/>
                <a:gd name="T11" fmla="*/ 3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3"/>
                <a:gd name="T20" fmla="*/ 7 w 7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3">
                  <a:moveTo>
                    <a:pt x="7" y="3"/>
                  </a:moveTo>
                  <a:lnTo>
                    <a:pt x="6" y="1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719" name="Freeform 872"/>
            <p:cNvSpPr>
              <a:spLocks/>
            </p:cNvSpPr>
            <p:nvPr/>
          </p:nvSpPr>
          <p:spPr bwMode="auto">
            <a:xfrm>
              <a:off x="4485" y="2076"/>
              <a:ext cx="10" cy="25"/>
            </a:xfrm>
            <a:custGeom>
              <a:avLst/>
              <a:gdLst>
                <a:gd name="T0" fmla="*/ 8 w 10"/>
                <a:gd name="T1" fmla="*/ 25 h 25"/>
                <a:gd name="T2" fmla="*/ 9 w 10"/>
                <a:gd name="T3" fmla="*/ 20 h 25"/>
                <a:gd name="T4" fmla="*/ 10 w 10"/>
                <a:gd name="T5" fmla="*/ 12 h 25"/>
                <a:gd name="T6" fmla="*/ 10 w 10"/>
                <a:gd name="T7" fmla="*/ 5 h 25"/>
                <a:gd name="T8" fmla="*/ 9 w 10"/>
                <a:gd name="T9" fmla="*/ 0 h 25"/>
                <a:gd name="T10" fmla="*/ 2 w 10"/>
                <a:gd name="T11" fmla="*/ 0 h 25"/>
                <a:gd name="T12" fmla="*/ 0 w 10"/>
                <a:gd name="T13" fmla="*/ 5 h 25"/>
                <a:gd name="T14" fmla="*/ 0 w 10"/>
                <a:gd name="T15" fmla="*/ 12 h 25"/>
                <a:gd name="T16" fmla="*/ 2 w 10"/>
                <a:gd name="T17" fmla="*/ 20 h 25"/>
                <a:gd name="T18" fmla="*/ 0 w 10"/>
                <a:gd name="T19" fmla="*/ 22 h 25"/>
                <a:gd name="T20" fmla="*/ 8 w 10"/>
                <a:gd name="T21" fmla="*/ 25 h 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25"/>
                <a:gd name="T35" fmla="*/ 10 w 10"/>
                <a:gd name="T36" fmla="*/ 25 h 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25">
                  <a:moveTo>
                    <a:pt x="8" y="25"/>
                  </a:moveTo>
                  <a:lnTo>
                    <a:pt x="9" y="20"/>
                  </a:lnTo>
                  <a:lnTo>
                    <a:pt x="10" y="12"/>
                  </a:lnTo>
                  <a:lnTo>
                    <a:pt x="10" y="5"/>
                  </a:lnTo>
                  <a:lnTo>
                    <a:pt x="9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0" y="12"/>
                  </a:lnTo>
                  <a:lnTo>
                    <a:pt x="2" y="20"/>
                  </a:lnTo>
                  <a:lnTo>
                    <a:pt x="0" y="22"/>
                  </a:lnTo>
                  <a:lnTo>
                    <a:pt x="8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720" name="Freeform 873"/>
            <p:cNvSpPr>
              <a:spLocks/>
            </p:cNvSpPr>
            <p:nvPr/>
          </p:nvSpPr>
          <p:spPr bwMode="auto">
            <a:xfrm>
              <a:off x="4485" y="2098"/>
              <a:ext cx="8" cy="5"/>
            </a:xfrm>
            <a:custGeom>
              <a:avLst/>
              <a:gdLst>
                <a:gd name="T0" fmla="*/ 0 w 8"/>
                <a:gd name="T1" fmla="*/ 0 h 5"/>
                <a:gd name="T2" fmla="*/ 0 w 8"/>
                <a:gd name="T3" fmla="*/ 4 h 5"/>
                <a:gd name="T4" fmla="*/ 3 w 8"/>
                <a:gd name="T5" fmla="*/ 5 h 5"/>
                <a:gd name="T6" fmla="*/ 7 w 8"/>
                <a:gd name="T7" fmla="*/ 5 h 5"/>
                <a:gd name="T8" fmla="*/ 8 w 8"/>
                <a:gd name="T9" fmla="*/ 3 h 5"/>
                <a:gd name="T10" fmla="*/ 0 w 8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5"/>
                <a:gd name="T20" fmla="*/ 8 w 8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5">
                  <a:moveTo>
                    <a:pt x="0" y="0"/>
                  </a:moveTo>
                  <a:lnTo>
                    <a:pt x="0" y="4"/>
                  </a:lnTo>
                  <a:lnTo>
                    <a:pt x="3" y="5"/>
                  </a:lnTo>
                  <a:lnTo>
                    <a:pt x="7" y="5"/>
                  </a:lnTo>
                  <a:lnTo>
                    <a:pt x="8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bg1"/>
            </a:gs>
            <a:gs pos="100000">
              <a:srgbClr val="FFFF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sz="54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Tabellenkalkulation</a:t>
            </a:r>
            <a:endParaRPr lang="de-DE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 r="50141" b="3235"/>
          <a:stretch>
            <a:fillRect/>
          </a:stretch>
        </p:blipFill>
        <p:spPr bwMode="auto">
          <a:xfrm>
            <a:off x="2051720" y="2132856"/>
            <a:ext cx="604867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1619672" y="3429000"/>
            <a:ext cx="6935787" cy="224676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de-DE" sz="2800" b="1" dirty="0">
                <a:latin typeface="Arial" charset="0"/>
              </a:rPr>
              <a:t>Es handelt sich um Rechenprogramme, </a:t>
            </a:r>
          </a:p>
          <a:p>
            <a:pPr algn="ctr"/>
            <a:r>
              <a:rPr lang="de-DE" sz="2800" b="1" dirty="0">
                <a:latin typeface="Arial" charset="0"/>
              </a:rPr>
              <a:t>die ein Verfahren verwenden, bei dem in Zeilen und Spalten angeordnete Werte rechnerisch miteinander verknüpft werden.</a:t>
            </a:r>
            <a:endParaRPr lang="de-DE" dirty="0">
              <a:latin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utoUpdateAnimBg="0"/>
      <p:bldP spid="35847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bg1"/>
            </a:gs>
            <a:gs pos="100000">
              <a:srgbClr val="FFFF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sz="54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Tabellenkalkulation</a:t>
            </a:r>
            <a:endParaRPr lang="de-DE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73" name="Text Box 3"/>
          <p:cNvSpPr txBox="1">
            <a:spLocks noChangeArrowheads="1"/>
          </p:cNvSpPr>
          <p:nvPr/>
        </p:nvSpPr>
        <p:spPr bwMode="auto">
          <a:xfrm>
            <a:off x="1295400" y="2209800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1203325" y="2120900"/>
            <a:ext cx="75120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200" b="1">
                <a:latin typeface="Arial" charset="0"/>
              </a:rPr>
              <a:t>Tabellenkalkulationsprogramme sind auch in der Lage,</a:t>
            </a:r>
          </a:p>
          <a:p>
            <a:r>
              <a:rPr lang="de-DE" sz="2200" b="1">
                <a:latin typeface="Arial" charset="0"/>
              </a:rPr>
              <a:t>Zahlen grafisch in Form von Diagrammen darzustellen.</a:t>
            </a:r>
            <a:endParaRPr lang="de-DE" sz="2200"/>
          </a:p>
        </p:txBody>
      </p:sp>
      <p:graphicFrame>
        <p:nvGraphicFramePr>
          <p:cNvPr id="47111" name="Object 7"/>
          <p:cNvGraphicFramePr>
            <a:graphicFrameLocks noChangeAspect="1"/>
          </p:cNvGraphicFramePr>
          <p:nvPr/>
        </p:nvGraphicFramePr>
        <p:xfrm>
          <a:off x="1338263" y="2854325"/>
          <a:ext cx="5478462" cy="3651250"/>
        </p:xfrm>
        <a:graphic>
          <a:graphicData uri="http://schemas.openxmlformats.org/presentationml/2006/ole">
            <p:oleObj spid="_x0000_s7170" name="Diagramm" r:id="rId7" imgW="6000902" imgH="4000500" progId="">
              <p:embed followColorScheme="full"/>
            </p:oleObj>
          </a:graphicData>
        </a:graphic>
      </p:graphicFrame>
      <p:sp>
        <p:nvSpPr>
          <p:cNvPr id="47112" name="AutoShape 8"/>
          <p:cNvSpPr>
            <a:spLocks noChangeArrowheads="1"/>
          </p:cNvSpPr>
          <p:nvPr/>
        </p:nvSpPr>
        <p:spPr bwMode="auto">
          <a:xfrm>
            <a:off x="5638800" y="2895600"/>
            <a:ext cx="990600" cy="1143000"/>
          </a:xfrm>
          <a:prstGeom prst="curvedLeftArrow">
            <a:avLst>
              <a:gd name="adj1" fmla="val 23077"/>
              <a:gd name="adj2" fmla="val 4615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Utopia Vergrößer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utoUpdateAnimBg="0"/>
      <p:bldP spid="47110" grpId="0" autoUpdateAnimBg="0"/>
      <p:bldP spid="471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bg1"/>
            </a:gs>
            <a:gs pos="100000">
              <a:srgbClr val="FFFF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4. 3  Datenbanken</a:t>
            </a: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4953000" y="3124200"/>
          <a:ext cx="3810000" cy="2438400"/>
        </p:xfrm>
        <a:graphic>
          <a:graphicData uri="http://schemas.openxmlformats.org/presentationml/2006/ole">
            <p:oleObj spid="_x0000_s8194" name="Clip" r:id="rId7" imgW="4868640" imgH="3115800" progId="">
              <p:embed/>
            </p:oleObj>
          </a:graphicData>
        </a:graphic>
      </p:graphicFrame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bg1"/>
            </a:gs>
            <a:gs pos="100000">
              <a:srgbClr val="FFFF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sz="54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Datenbankprogramme</a:t>
            </a:r>
            <a:endParaRPr lang="de-DE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21" name="Text Box 3"/>
          <p:cNvSpPr txBox="1">
            <a:spLocks noChangeArrowheads="1"/>
          </p:cNvSpPr>
          <p:nvPr/>
        </p:nvSpPr>
        <p:spPr bwMode="auto">
          <a:xfrm>
            <a:off x="1295400" y="2209800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/>
          </a:p>
        </p:txBody>
      </p:sp>
      <p:graphicFrame>
        <p:nvGraphicFramePr>
          <p:cNvPr id="38919" name="Object 7"/>
          <p:cNvGraphicFramePr>
            <a:graphicFrameLocks noChangeAspect="1"/>
          </p:cNvGraphicFramePr>
          <p:nvPr/>
        </p:nvGraphicFramePr>
        <p:xfrm>
          <a:off x="1371600" y="2057400"/>
          <a:ext cx="3200400" cy="2081213"/>
        </p:xfrm>
        <a:graphic>
          <a:graphicData uri="http://schemas.openxmlformats.org/presentationml/2006/ole">
            <p:oleObj spid="_x0000_s9218" name="Clip" r:id="rId6" imgW="5883120" imgH="3825720" progId="">
              <p:embed/>
            </p:oleObj>
          </a:graphicData>
        </a:graphic>
      </p:graphicFrame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2514600" y="3505200"/>
            <a:ext cx="6172200" cy="26479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de-DE" b="1" dirty="0">
                <a:latin typeface="Arial" charset="0"/>
              </a:rPr>
              <a:t>Hiermit werden Daten aller Art</a:t>
            </a:r>
          </a:p>
          <a:p>
            <a:r>
              <a:rPr lang="de-DE" b="1" dirty="0">
                <a:latin typeface="Arial" charset="0"/>
              </a:rPr>
              <a:t>(</a:t>
            </a:r>
            <a:r>
              <a:rPr lang="de-DE" b="1" dirty="0">
                <a:solidFill>
                  <a:schemeClr val="accent1"/>
                </a:solidFill>
                <a:latin typeface="Arial" charset="0"/>
              </a:rPr>
              <a:t>Zahlen, Texte, Bilder, Töne</a:t>
            </a:r>
            <a:r>
              <a:rPr lang="de-DE" b="1" dirty="0">
                <a:latin typeface="Arial" charset="0"/>
              </a:rPr>
              <a:t>) verwaltet</a:t>
            </a:r>
          </a:p>
          <a:p>
            <a:r>
              <a:rPr lang="de-DE" b="1" dirty="0">
                <a:latin typeface="Arial" charset="0"/>
              </a:rPr>
              <a:t>und aufbereitet.</a:t>
            </a:r>
          </a:p>
          <a:p>
            <a:r>
              <a:rPr lang="de-DE" b="1" dirty="0">
                <a:latin typeface="Arial" charset="0"/>
              </a:rPr>
              <a:t>Beispiele: Adressdatenbanken, </a:t>
            </a:r>
          </a:p>
          <a:p>
            <a:r>
              <a:rPr lang="de-DE" b="1" dirty="0">
                <a:latin typeface="Arial" charset="0"/>
              </a:rPr>
              <a:t>Verkehrssünderkartei, Lagerverwaltung,</a:t>
            </a:r>
          </a:p>
          <a:p>
            <a:r>
              <a:rPr lang="de-DE" b="1" dirty="0">
                <a:latin typeface="Arial" charset="0"/>
              </a:rPr>
              <a:t>Kundenkartei, Gästekartei, Kochbücher, </a:t>
            </a:r>
          </a:p>
          <a:p>
            <a:r>
              <a:rPr lang="de-DE" b="1" dirty="0">
                <a:latin typeface="Arial" charset="0"/>
              </a:rPr>
              <a:t>Patientenkartei, Lexika ...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utoUpdateAnimBg="0"/>
      <p:bldP spid="38922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bg1"/>
            </a:gs>
            <a:gs pos="100000">
              <a:srgbClr val="FFFF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4. 4  Office Pakete</a:t>
            </a:r>
          </a:p>
        </p:txBody>
      </p:sp>
      <p:pic>
        <p:nvPicPr>
          <p:cNvPr id="48136" name="Picture 8" descr="PE00769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4724400" y="2586038"/>
            <a:ext cx="3783013" cy="328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bg1"/>
            </a:gs>
            <a:gs pos="100000">
              <a:srgbClr val="FFFF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sz="54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Office-Pakete</a:t>
            </a:r>
            <a:endParaRPr lang="de-DE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295400" y="2209800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1235075" y="2133600"/>
            <a:ext cx="7718425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800" b="1">
                <a:latin typeface="Arial" charset="0"/>
              </a:rPr>
              <a:t>Es handelt sich um „Programmpakete“, die alle wichtigen Programme für den Büroeinsatz beinhalten, z.B.:</a:t>
            </a:r>
          </a:p>
          <a:p>
            <a:endParaRPr lang="de-DE" sz="2600" b="1">
              <a:latin typeface="Arial" charset="0"/>
            </a:endParaRP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1238250" y="3584575"/>
            <a:ext cx="3451225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SzPct val="75000"/>
              <a:buFontTx/>
              <a:buChar char="•"/>
            </a:pPr>
            <a:r>
              <a:rPr lang="de-DE" sz="2600" b="1">
                <a:solidFill>
                  <a:schemeClr val="accent1"/>
                </a:solidFill>
                <a:latin typeface="Arial" charset="0"/>
              </a:rPr>
              <a:t> Textverarbeitung</a:t>
            </a:r>
          </a:p>
          <a:p>
            <a:pPr>
              <a:buSzPct val="75000"/>
              <a:buFontTx/>
              <a:buChar char="•"/>
            </a:pPr>
            <a:r>
              <a:rPr lang="de-DE" sz="2600" b="1">
                <a:solidFill>
                  <a:schemeClr val="accent1"/>
                </a:solidFill>
                <a:latin typeface="Arial" charset="0"/>
              </a:rPr>
              <a:t> Tabellenkalkulation</a:t>
            </a:r>
          </a:p>
          <a:p>
            <a:pPr>
              <a:buSzPct val="75000"/>
              <a:buFontTx/>
              <a:buChar char="•"/>
            </a:pPr>
            <a:r>
              <a:rPr lang="de-DE" sz="2600" b="1">
                <a:solidFill>
                  <a:schemeClr val="accent1"/>
                </a:solidFill>
                <a:latin typeface="Arial" charset="0"/>
              </a:rPr>
              <a:t> Datenbank</a:t>
            </a:r>
          </a:p>
          <a:p>
            <a:pPr>
              <a:buSzPct val="75000"/>
              <a:buFontTx/>
              <a:buChar char="•"/>
            </a:pPr>
            <a:r>
              <a:rPr lang="de-DE" sz="2600" b="1">
                <a:solidFill>
                  <a:schemeClr val="accent1"/>
                </a:solidFill>
                <a:latin typeface="Arial" charset="0"/>
              </a:rPr>
              <a:t> Präsentationsgrafik</a:t>
            </a:r>
          </a:p>
          <a:p>
            <a:pPr>
              <a:buSzPct val="75000"/>
              <a:buFontTx/>
              <a:buChar char="•"/>
            </a:pPr>
            <a:r>
              <a:rPr lang="de-DE" sz="2600" b="1">
                <a:solidFill>
                  <a:schemeClr val="accent1"/>
                </a:solidFill>
                <a:latin typeface="Arial" charset="0"/>
              </a:rPr>
              <a:t> Bildbearbeitung</a:t>
            </a:r>
          </a:p>
          <a:p>
            <a:pPr>
              <a:buSzPct val="75000"/>
              <a:buFontTx/>
              <a:buChar char="•"/>
            </a:pPr>
            <a:r>
              <a:rPr lang="de-DE" sz="2600" b="1">
                <a:solidFill>
                  <a:schemeClr val="accent1"/>
                </a:solidFill>
                <a:latin typeface="Arial" charset="0"/>
              </a:rPr>
              <a:t> Internetzugang</a:t>
            </a:r>
          </a:p>
          <a:p>
            <a:pPr>
              <a:buSzPct val="75000"/>
              <a:buFontTx/>
              <a:buChar char="•"/>
            </a:pPr>
            <a:r>
              <a:rPr lang="de-DE" sz="2600" b="1">
                <a:solidFill>
                  <a:schemeClr val="accent1"/>
                </a:solidFill>
                <a:latin typeface="Arial" charset="0"/>
              </a:rPr>
              <a:t> Adressbuch</a:t>
            </a:r>
            <a:endParaRPr lang="de-DE">
              <a:solidFill>
                <a:schemeClr val="accent1"/>
              </a:solidFill>
            </a:endParaRPr>
          </a:p>
          <a:p>
            <a:endParaRPr lang="de-DE">
              <a:solidFill>
                <a:schemeClr val="accent1"/>
              </a:solidFill>
            </a:endParaRPr>
          </a:p>
        </p:txBody>
      </p:sp>
      <p:pic>
        <p:nvPicPr>
          <p:cNvPr id="62472" name="Picture 8" descr="BS01068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3886200"/>
            <a:ext cx="27178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2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24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24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4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24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4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4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24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4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24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24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autoUpdateAnimBg="0"/>
      <p:bldP spid="62470" grpId="0" autoUpdateAnimBg="0"/>
      <p:bldP spid="62471" grpId="0" build="p" autoUpdateAnimBg="0" advAuto="200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bg1"/>
            </a:gs>
            <a:gs pos="100000">
              <a:srgbClr val="FFFF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sz="54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Beispiele für Office-Pakete</a:t>
            </a:r>
            <a:endParaRPr lang="de-DE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295400" y="2209800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1295400" y="2590800"/>
            <a:ext cx="6075381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de-DE" sz="3600" b="1" dirty="0">
                <a:solidFill>
                  <a:schemeClr val="accent1"/>
                </a:solidFill>
                <a:latin typeface="Arial" charset="0"/>
              </a:rPr>
              <a:t> Microsoft Office</a:t>
            </a:r>
          </a:p>
          <a:p>
            <a:pPr>
              <a:buFontTx/>
              <a:buChar char="-"/>
            </a:pPr>
            <a:r>
              <a:rPr lang="de-DE" sz="3600" b="1" dirty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de-DE" sz="3600" b="1" dirty="0" err="1" smtClean="0">
                <a:solidFill>
                  <a:schemeClr val="accent1"/>
                </a:solidFill>
                <a:latin typeface="Arial" charset="0"/>
              </a:rPr>
              <a:t>LibreOffice</a:t>
            </a:r>
            <a:r>
              <a:rPr lang="de-DE" sz="3600" b="1" dirty="0" smtClean="0">
                <a:solidFill>
                  <a:schemeClr val="accent1"/>
                </a:solidFill>
                <a:latin typeface="Arial" charset="0"/>
              </a:rPr>
              <a:t> (</a:t>
            </a:r>
            <a:r>
              <a:rPr lang="de-DE" sz="3600" b="1" dirty="0" err="1" smtClean="0">
                <a:solidFill>
                  <a:schemeClr val="accent1"/>
                </a:solidFill>
                <a:latin typeface="Arial" charset="0"/>
              </a:rPr>
              <a:t>OpenOffice</a:t>
            </a:r>
            <a:r>
              <a:rPr lang="de-DE" sz="3600" b="1" dirty="0" smtClean="0">
                <a:solidFill>
                  <a:schemeClr val="accent1"/>
                </a:solidFill>
                <a:latin typeface="Arial" charset="0"/>
              </a:rPr>
              <a:t>)</a:t>
            </a:r>
            <a:endParaRPr lang="de-DE" sz="3600" b="1" dirty="0">
              <a:solidFill>
                <a:schemeClr val="accent1"/>
              </a:solidFill>
              <a:latin typeface="Arial" charset="0"/>
            </a:endParaRPr>
          </a:p>
          <a:p>
            <a:pPr>
              <a:buFontTx/>
              <a:buChar char="-"/>
            </a:pPr>
            <a:r>
              <a:rPr lang="de-DE" sz="3600" b="1" dirty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de-DE" sz="3600" b="1" dirty="0" smtClean="0">
                <a:solidFill>
                  <a:schemeClr val="accent1"/>
                </a:solidFill>
                <a:latin typeface="Arial" charset="0"/>
              </a:rPr>
              <a:t>Coral Word </a:t>
            </a:r>
            <a:r>
              <a:rPr lang="de-DE" sz="3600" b="1" dirty="0" err="1">
                <a:solidFill>
                  <a:schemeClr val="accent1"/>
                </a:solidFill>
                <a:latin typeface="Arial" charset="0"/>
              </a:rPr>
              <a:t>Perfect</a:t>
            </a:r>
            <a:r>
              <a:rPr lang="de-DE" sz="3600" b="1" dirty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de-DE" sz="3600" b="1" dirty="0" smtClean="0">
                <a:solidFill>
                  <a:schemeClr val="accent1"/>
                </a:solidFill>
                <a:latin typeface="Arial" charset="0"/>
              </a:rPr>
              <a:t>Office</a:t>
            </a:r>
          </a:p>
          <a:p>
            <a:pPr>
              <a:buFontTx/>
              <a:buChar char="-"/>
            </a:pPr>
            <a:r>
              <a:rPr lang="de-DE" sz="3600" b="1" dirty="0" smtClean="0">
                <a:solidFill>
                  <a:schemeClr val="accent1"/>
                </a:solidFill>
                <a:latin typeface="Arial" charset="0"/>
              </a:rPr>
              <a:t>Lotus Smart Suite</a:t>
            </a:r>
            <a:endParaRPr lang="de-DE" sz="3600" b="1" dirty="0">
              <a:solidFill>
                <a:schemeClr val="accent1"/>
              </a:solidFill>
              <a:latin typeface="Arial" charset="0"/>
            </a:endParaRPr>
          </a:p>
          <a:p>
            <a:endParaRPr lang="de-DE" dirty="0">
              <a:solidFill>
                <a:schemeClr val="accent1"/>
              </a:solidFill>
            </a:endParaRPr>
          </a:p>
        </p:txBody>
      </p:sp>
      <p:pic>
        <p:nvPicPr>
          <p:cNvPr id="63494" name="Picture 6" descr="BS01068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4267200"/>
            <a:ext cx="27178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3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4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34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autoUpdateAnimBg="0"/>
      <p:bldP spid="63493" grpId="0" build="p" autoUpdateAnimBg="0" advAuto="300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bg1"/>
            </a:gs>
            <a:gs pos="100000">
              <a:srgbClr val="FFFF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4. 5  Sonstige Software</a:t>
            </a:r>
          </a:p>
        </p:txBody>
      </p:sp>
      <p:graphicFrame>
        <p:nvGraphicFramePr>
          <p:cNvPr id="40964" name="Object 4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1371600" y="2133600"/>
          <a:ext cx="1524000" cy="1460500"/>
        </p:xfrm>
        <a:graphic>
          <a:graphicData uri="http://schemas.openxmlformats.org/presentationml/2006/ole">
            <p:oleObj spid="_x0000_s10242" name="Clip" r:id="rId7" imgW="762480" imgH="730440" progId="">
              <p:embed/>
            </p:oleObj>
          </a:graphicData>
        </a:graphic>
      </p:graphicFrame>
      <p:graphicFrame>
        <p:nvGraphicFramePr>
          <p:cNvPr id="40965" name="Object 5"/>
          <p:cNvGraphicFramePr>
            <a:graphicFrameLocks noChangeAspect="1"/>
          </p:cNvGraphicFramePr>
          <p:nvPr/>
        </p:nvGraphicFramePr>
        <p:xfrm>
          <a:off x="3048000" y="3276600"/>
          <a:ext cx="1039813" cy="1028700"/>
        </p:xfrm>
        <a:graphic>
          <a:graphicData uri="http://schemas.openxmlformats.org/presentationml/2006/ole">
            <p:oleObj spid="_x0000_s10243" name="Clip" r:id="rId8" imgW="1040400" imgH="1029960" progId="">
              <p:embed/>
            </p:oleObj>
          </a:graphicData>
        </a:graphic>
      </p:graphicFrame>
      <p:graphicFrame>
        <p:nvGraphicFramePr>
          <p:cNvPr id="40966" name="Object 6"/>
          <p:cNvGraphicFramePr>
            <a:graphicFrameLocks noChangeAspect="1"/>
          </p:cNvGraphicFramePr>
          <p:nvPr/>
        </p:nvGraphicFramePr>
        <p:xfrm>
          <a:off x="3733800" y="2209800"/>
          <a:ext cx="1274763" cy="1228725"/>
        </p:xfrm>
        <a:graphic>
          <a:graphicData uri="http://schemas.openxmlformats.org/presentationml/2006/ole">
            <p:oleObj spid="_x0000_s10244" name="Clip" r:id="rId9" imgW="1275480" imgH="1228680" progId="">
              <p:embed/>
            </p:oleObj>
          </a:graphicData>
        </a:graphic>
      </p:graphicFrame>
      <p:graphicFrame>
        <p:nvGraphicFramePr>
          <p:cNvPr id="40967" name="Object 7"/>
          <p:cNvGraphicFramePr>
            <a:graphicFrameLocks noChangeAspect="1"/>
          </p:cNvGraphicFramePr>
          <p:nvPr/>
        </p:nvGraphicFramePr>
        <p:xfrm>
          <a:off x="4648200" y="2819400"/>
          <a:ext cx="1698625" cy="1838325"/>
        </p:xfrm>
        <a:graphic>
          <a:graphicData uri="http://schemas.openxmlformats.org/presentationml/2006/ole">
            <p:oleObj spid="_x0000_s10245" name="Clip" r:id="rId10" imgW="1136160" imgH="1229400" progId="">
              <p:embed/>
            </p:oleObj>
          </a:graphicData>
        </a:graphic>
      </p:graphicFrame>
      <p:graphicFrame>
        <p:nvGraphicFramePr>
          <p:cNvPr id="40968" name="Object 8"/>
          <p:cNvGraphicFramePr>
            <a:graphicFrameLocks noChangeAspect="1"/>
          </p:cNvGraphicFramePr>
          <p:nvPr/>
        </p:nvGraphicFramePr>
        <p:xfrm>
          <a:off x="6629400" y="2286000"/>
          <a:ext cx="1433513" cy="1447800"/>
        </p:xfrm>
        <a:graphic>
          <a:graphicData uri="http://schemas.openxmlformats.org/presentationml/2006/ole">
            <p:oleObj spid="_x0000_s10246" name="Clip" r:id="rId11" imgW="1060560" imgH="1072440" progId="">
              <p:embed/>
            </p:oleObj>
          </a:graphicData>
        </a:graphic>
      </p:graphicFrame>
      <p:graphicFrame>
        <p:nvGraphicFramePr>
          <p:cNvPr id="40969" name="Object 9"/>
          <p:cNvGraphicFramePr>
            <a:graphicFrameLocks noChangeAspect="1"/>
          </p:cNvGraphicFramePr>
          <p:nvPr/>
        </p:nvGraphicFramePr>
        <p:xfrm>
          <a:off x="3810000" y="4267200"/>
          <a:ext cx="1073150" cy="1131888"/>
        </p:xfrm>
        <a:graphic>
          <a:graphicData uri="http://schemas.openxmlformats.org/presentationml/2006/ole">
            <p:oleObj spid="_x0000_s10247" name="Clip" r:id="rId12" imgW="1073160" imgH="1132920" progId="">
              <p:embed/>
            </p:oleObj>
          </a:graphicData>
        </a:graphic>
      </p:graphicFrame>
      <p:graphicFrame>
        <p:nvGraphicFramePr>
          <p:cNvPr id="40971" name="Object 11"/>
          <p:cNvGraphicFramePr>
            <a:graphicFrameLocks noChangeAspect="1"/>
          </p:cNvGraphicFramePr>
          <p:nvPr/>
        </p:nvGraphicFramePr>
        <p:xfrm>
          <a:off x="7620000" y="3886200"/>
          <a:ext cx="1185863" cy="1295400"/>
        </p:xfrm>
        <a:graphic>
          <a:graphicData uri="http://schemas.openxmlformats.org/presentationml/2006/ole">
            <p:oleObj spid="_x0000_s10248" name="Clip" r:id="rId13" imgW="755280" imgH="824400" progId="">
              <p:embed/>
            </p:oleObj>
          </a:graphicData>
        </a:graphic>
      </p:graphicFrame>
      <p:graphicFrame>
        <p:nvGraphicFramePr>
          <p:cNvPr id="40972" name="Object 12"/>
          <p:cNvGraphicFramePr>
            <a:graphicFrameLocks noChangeAspect="1"/>
          </p:cNvGraphicFramePr>
          <p:nvPr/>
        </p:nvGraphicFramePr>
        <p:xfrm>
          <a:off x="6096000" y="4267200"/>
          <a:ext cx="873125" cy="885825"/>
        </p:xfrm>
        <a:graphic>
          <a:graphicData uri="http://schemas.openxmlformats.org/presentationml/2006/ole">
            <p:oleObj spid="_x0000_s10249" name="Clip" r:id="rId14" imgW="722160" imgH="734040" progId="">
              <p:embed/>
            </p:oleObj>
          </a:graphicData>
        </a:graphic>
      </p:graphicFrame>
      <p:graphicFrame>
        <p:nvGraphicFramePr>
          <p:cNvPr id="40973" name="Object 13"/>
          <p:cNvGraphicFramePr>
            <a:graphicFrameLocks noChangeAspect="1"/>
          </p:cNvGraphicFramePr>
          <p:nvPr/>
        </p:nvGraphicFramePr>
        <p:xfrm>
          <a:off x="1676400" y="3810000"/>
          <a:ext cx="1112838" cy="1384300"/>
        </p:xfrm>
        <a:graphic>
          <a:graphicData uri="http://schemas.openxmlformats.org/presentationml/2006/ole">
            <p:oleObj spid="_x0000_s10250" name="Clip" r:id="rId15" imgW="684720" imgH="852120" progId="">
              <p:embed/>
            </p:oleObj>
          </a:graphicData>
        </a:graphic>
      </p:graphicFrame>
      <p:sp>
        <p:nvSpPr>
          <p:cNvPr id="40974" name="Text Box 14"/>
          <p:cNvSpPr txBox="1">
            <a:spLocks noChangeArrowheads="1"/>
          </p:cNvSpPr>
          <p:nvPr/>
        </p:nvSpPr>
        <p:spPr bwMode="auto">
          <a:xfrm>
            <a:off x="1115616" y="5517232"/>
            <a:ext cx="8028384" cy="95410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de-DE" sz="2800" b="1" dirty="0">
                <a:solidFill>
                  <a:schemeClr val="bg2"/>
                </a:solidFill>
                <a:latin typeface="Arial" charset="0"/>
              </a:rPr>
              <a:t>Software gibt es heute für </a:t>
            </a:r>
            <a:endParaRPr lang="de-DE" sz="2800" b="1" dirty="0" smtClean="0">
              <a:solidFill>
                <a:schemeClr val="bg2"/>
              </a:solidFill>
              <a:latin typeface="Arial" charset="0"/>
            </a:endParaRPr>
          </a:p>
          <a:p>
            <a:pPr algn="ctr"/>
            <a:r>
              <a:rPr lang="de-DE" sz="2800" b="1" dirty="0" smtClean="0">
                <a:solidFill>
                  <a:schemeClr val="bg2"/>
                </a:solidFill>
                <a:latin typeface="Arial" charset="0"/>
              </a:rPr>
              <a:t>jede </a:t>
            </a:r>
            <a:r>
              <a:rPr lang="de-DE" sz="2800" b="1" dirty="0">
                <a:solidFill>
                  <a:schemeClr val="bg2"/>
                </a:solidFill>
                <a:latin typeface="Arial" charset="0"/>
              </a:rPr>
              <a:t>Aufgabe in jedem Beruf</a:t>
            </a:r>
            <a:r>
              <a:rPr lang="de-DE" sz="2800" b="1" dirty="0" smtClean="0">
                <a:solidFill>
                  <a:schemeClr val="bg2"/>
                </a:solidFill>
                <a:latin typeface="Arial" charset="0"/>
              </a:rPr>
              <a:t>.</a:t>
            </a:r>
            <a:endParaRPr lang="de-DE" sz="2800" b="1" dirty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utoUpdateAnimBg="0"/>
      <p:bldP spid="409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bg1"/>
            </a:gs>
            <a:gs pos="100000">
              <a:srgbClr val="FFFF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sz="5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Daten</a:t>
            </a:r>
            <a:endParaRPr lang="de-DE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1447800" y="2286000"/>
            <a:ext cx="7391400" cy="2286000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  <a:defRPr/>
            </a:pPr>
            <a:r>
              <a:rPr lang="de-DE" sz="2800" b="1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Daten sind Informationen in Form von Zeichen (G m ä # 45 = § ), Texten, Bildern oder Tönen. Sie sind an einen Datenträger (Diskette, Festplatte, CD-ROM, DVD) gebunden.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385888" y="4865688"/>
            <a:ext cx="7305675" cy="190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  <a:defRPr/>
            </a:pPr>
            <a:r>
              <a:rPr kumimoji="1" lang="de-DE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Sie können von Computern gelesen, 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  <a:defRPr/>
            </a:pPr>
            <a:r>
              <a:rPr kumimoji="1" lang="de-DE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gespeichert, verglichen, verknüpft, 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  <a:defRPr/>
            </a:pPr>
            <a:r>
              <a:rPr kumimoji="1" lang="de-DE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geordnet und wieder ausgegeben werden.</a:t>
            </a:r>
          </a:p>
          <a:p>
            <a:pPr>
              <a:defRPr/>
            </a:pPr>
            <a:endParaRPr lang="de-DE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utoUpdateAnimBg="0"/>
      <p:bldP spid="7172" grpId="0" build="p" autoUpdateAnimBg="0" advAuto="3000"/>
      <p:bldP spid="7173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bg1"/>
            </a:gs>
            <a:gs pos="100000">
              <a:srgbClr val="FFFF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90" name="Picture 10" descr="BS00280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4121150"/>
            <a:ext cx="1851025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chemeClr val="bg1"/>
                </a:solidFill>
              </a:rPr>
              <a:t>Das war´s !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5562600" y="2209800"/>
            <a:ext cx="29686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9600">
                <a:solidFill>
                  <a:srgbClr val="FF0000"/>
                </a:solidFill>
                <a:latin typeface="Comic Sans MS" pitchFamily="66" charset="0"/>
              </a:rPr>
              <a:t>Ende</a:t>
            </a:r>
            <a:endParaRPr lang="de-DE"/>
          </a:p>
        </p:txBody>
      </p:sp>
      <p:pic>
        <p:nvPicPr>
          <p:cNvPr id="46089" name="Picture 9" descr="BD13684_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3500" y="1524000"/>
            <a:ext cx="40608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3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utoUpdateAnimBg="0"/>
      <p:bldP spid="4608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bg1"/>
            </a:gs>
            <a:gs pos="100000">
              <a:srgbClr val="FFFF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070" name="maus" descr="C:\Users\Hans-Albert Riepeö\AppData\Local\Microsoft\Windows\Temporary Internet Files\Content.IE5\KIR8IDUK\MC900431568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2708920"/>
            <a:ext cx="3312368" cy="33344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9026" name="tastatur" descr="C:\Users\Hans-Albert Riepeö\AppData\Local\Microsoft\Windows\Temporary Internet Files\Content.IE5\RMLMTVNB\MC900326356[1].wm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131840" y="3140968"/>
            <a:ext cx="5651044" cy="2520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9073" name="keyboard" descr="C:\Users\Hans-Albert Riepeö\AppData\Local\Microsoft\Windows\Temporary Internet Files\Content.IE5\KIR8IDUK\MP900385385[1].jp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139952" y="2924944"/>
            <a:ext cx="4599012" cy="32850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9074" name="internet" descr="C:\Users\Hans-Albert Riepeö\AppData\Local\Microsoft\Windows\Temporary Internet Files\Content.IE5\KIR8IDUK\MC900234432[1].wmf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220072" y="2492896"/>
            <a:ext cx="3447127" cy="35062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9027" name="camcorder" descr="C:\Users\Hans-Albert Riepeö\AppData\Local\Microsoft\Windows\Temporary Internet Files\Content.IE5\PJW40NRR\MC900360632[1].wmf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24128" y="2564904"/>
            <a:ext cx="2769883" cy="36366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8370" name="Text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Daten erfassen</a:t>
            </a:r>
            <a:endParaRPr lang="de-DE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6" name="Mikrofon" descr="mikrofon.pn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78828">
            <a:off x="5491399" y="1975532"/>
            <a:ext cx="2359332" cy="4365104"/>
          </a:xfrm>
          <a:prstGeom prst="rect">
            <a:avLst/>
          </a:prstGeom>
        </p:spPr>
      </p:pic>
      <p:pic>
        <p:nvPicPr>
          <p:cNvPr id="15376" name="Picture 16" descr="C:\Dokumente und Einstellungen\Besitzer\Lokale Einstellungen\Temporary Internet Files\Content.IE5\84B4AJLS\MC900230323[1].wmf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148064" y="2852936"/>
            <a:ext cx="3714750" cy="3468688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9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9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9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9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9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9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9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9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9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59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9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9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59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59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9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9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59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59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bg1"/>
            </a:gs>
            <a:gs pos="100000">
              <a:srgbClr val="FFFF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sz="5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Dateien</a:t>
            </a:r>
            <a:endParaRPr lang="de-DE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447800" y="2084388"/>
            <a:ext cx="7239000" cy="1447800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  <a:defRPr/>
            </a:pPr>
            <a:r>
              <a:rPr lang="de-DE" sz="2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Das Wort „Datei“ ist ein Kunstwort. Es hat sich aus dem Begriffspaar Karte - Kartei gebildet.</a:t>
            </a:r>
            <a:r>
              <a:rPr lang="de-DE" sz="2800" b="1" dirty="0" smtClean="0">
                <a:latin typeface="Arial" charset="0"/>
              </a:rPr>
              <a:t> 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355725" y="3798888"/>
            <a:ext cx="7762875" cy="293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  <a:defRPr/>
            </a:pPr>
            <a:r>
              <a:rPr kumimoji="1" lang="de-DE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Unter Datei versteht man eine Sammlung 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  <a:defRPr/>
            </a:pPr>
            <a:r>
              <a:rPr kumimoji="1" lang="de-DE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von Daten mit jeweils ähnlichem Inhalt 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  <a:defRPr/>
            </a:pPr>
            <a:r>
              <a:rPr kumimoji="1" lang="de-DE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und häufig gleichartiger Form, die räumlich 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  <a:defRPr/>
            </a:pPr>
            <a:r>
              <a:rPr kumimoji="1" lang="de-DE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zusammengefasst und gespeichert werden.  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  <a:defRPr/>
            </a:pPr>
            <a:r>
              <a:rPr kumimoji="1" lang="de-DE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Sie erhalten dann einen Namen (Dateiname).</a:t>
            </a:r>
          </a:p>
          <a:p>
            <a:pPr>
              <a:defRPr/>
            </a:pPr>
            <a:endParaRPr lang="de-DE" dirty="0">
              <a:solidFill>
                <a:schemeClr val="tx2"/>
              </a:solidFill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19" grpId="0" build="p" autoUpdateAnimBg="0" advAuto="1000"/>
      <p:bldP spid="922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bg1"/>
            </a:gs>
            <a:gs pos="100000">
              <a:srgbClr val="FFFF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sz="5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Programme</a:t>
            </a:r>
            <a:endParaRPr lang="de-DE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219200" y="2057400"/>
            <a:ext cx="7239000" cy="3752850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  <a:defRPr/>
            </a:pPr>
            <a:r>
              <a:rPr lang="de-DE" sz="2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Programme bestehen aus - nach den Regeln einer Programmiersprache - festgelegten Anweisungen (Befehlen) und Vereinbarungen, die zur Lösung einer bestimmten Aufgabe notwendig sind. Ein Programm enthält also die für ein Datenverarbeitungsprogramm erforderlichen Arbeitsvorschriften.</a:t>
            </a:r>
          </a:p>
          <a:p>
            <a:pPr marL="0" indent="0">
              <a:buFont typeface="Monotype Sorts" pitchFamily="2" charset="2"/>
              <a:buNone/>
              <a:defRPr/>
            </a:pPr>
            <a:endParaRPr lang="de-DE" sz="2800" b="1" dirty="0" smtClean="0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259632" y="3140968"/>
            <a:ext cx="523733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de-DE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Programme werden </a:t>
            </a:r>
            <a:endParaRPr kumimoji="1" lang="de-DE" sz="36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kumimoji="1" lang="de-DE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 </a:t>
            </a:r>
            <a:r>
              <a:rPr kumimoji="1" lang="de-DE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Dateien gespeichert.</a:t>
            </a:r>
            <a:endParaRPr kumimoji="1" lang="de-DE" sz="6600" b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j-ea"/>
              <a:cs typeface="+mj-cs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13315" grpId="0" autoUpdateAnimBg="0"/>
      <p:bldP spid="13315" grpId="1"/>
      <p:bldP spid="1331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bg1"/>
            </a:gs>
            <a:gs pos="100000">
              <a:srgbClr val="FFFF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76" name="Group 64"/>
          <p:cNvGraphicFramePr>
            <a:graphicFrameLocks noGrp="1"/>
          </p:cNvGraphicFramePr>
          <p:nvPr/>
        </p:nvGraphicFramePr>
        <p:xfrm>
          <a:off x="2438400" y="2895600"/>
          <a:ext cx="2667000" cy="2362200"/>
        </p:xfrm>
        <a:graphic>
          <a:graphicData uri="http://schemas.openxmlformats.org/drawingml/2006/table">
            <a:tbl>
              <a:tblPr/>
              <a:tblGrid>
                <a:gridCol w="666750"/>
                <a:gridCol w="666750"/>
                <a:gridCol w="666750"/>
                <a:gridCol w="666750"/>
              </a:tblGrid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Impact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Impact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Impact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Impact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Impact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Impact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Impact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Impact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Impact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Impact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Impact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Impact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Impact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Impact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Impact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Impact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64577" name="Text Box 65"/>
          <p:cNvSpPr txBox="1">
            <a:spLocks noChangeArrowheads="1"/>
          </p:cNvSpPr>
          <p:nvPr/>
        </p:nvSpPr>
        <p:spPr bwMode="auto">
          <a:xfrm>
            <a:off x="1295400" y="2208213"/>
            <a:ext cx="3486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Dies ist ein Programm.</a:t>
            </a:r>
          </a:p>
        </p:txBody>
      </p:sp>
      <p:sp>
        <p:nvSpPr>
          <p:cNvPr id="64578" name="Text Box 66"/>
          <p:cNvSpPr txBox="1">
            <a:spLocks noChangeArrowheads="1"/>
          </p:cNvSpPr>
          <p:nvPr/>
        </p:nvSpPr>
        <p:spPr bwMode="auto">
          <a:xfrm>
            <a:off x="1301750" y="5454650"/>
            <a:ext cx="3663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Dies ist auch eine Datei</a:t>
            </a:r>
            <a:r>
              <a:rPr lang="de-DE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64579" name="Text Box 67"/>
          <p:cNvSpPr txBox="1">
            <a:spLocks noChangeArrowheads="1"/>
          </p:cNvSpPr>
          <p:nvPr/>
        </p:nvSpPr>
        <p:spPr bwMode="auto">
          <a:xfrm>
            <a:off x="5791200" y="3505200"/>
            <a:ext cx="24209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Und das sind</a:t>
            </a:r>
          </a:p>
          <a:p>
            <a:pPr>
              <a:defRPr/>
            </a:pPr>
            <a:r>
              <a:rPr lang="de-DE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Daten in der </a:t>
            </a:r>
          </a:p>
          <a:p>
            <a:pPr>
              <a:defRPr/>
            </a:pPr>
            <a:r>
              <a:rPr lang="de-DE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Programm</a:t>
            </a:r>
            <a:r>
              <a:rPr lang="de-DE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datei</a:t>
            </a:r>
          </a:p>
        </p:txBody>
      </p:sp>
      <p:sp>
        <p:nvSpPr>
          <p:cNvPr id="64580" name="Line 68"/>
          <p:cNvSpPr>
            <a:spLocks noChangeShapeType="1"/>
          </p:cNvSpPr>
          <p:nvPr/>
        </p:nvSpPr>
        <p:spPr bwMode="auto">
          <a:xfrm>
            <a:off x="1828800" y="2667000"/>
            <a:ext cx="0" cy="1371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rgbClr val="FFFF00"/>
            </a:outerShdw>
          </a:effectLst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4581" name="Line 69"/>
          <p:cNvSpPr>
            <a:spLocks noChangeShapeType="1"/>
          </p:cNvSpPr>
          <p:nvPr/>
        </p:nvSpPr>
        <p:spPr bwMode="auto">
          <a:xfrm>
            <a:off x="1828800" y="4038600"/>
            <a:ext cx="45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FFFF00"/>
            </a:outerShdw>
          </a:effectLst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4582" name="Line 70"/>
          <p:cNvSpPr>
            <a:spLocks noChangeShapeType="1"/>
          </p:cNvSpPr>
          <p:nvPr/>
        </p:nvSpPr>
        <p:spPr bwMode="auto">
          <a:xfrm flipV="1">
            <a:off x="1828800" y="4038600"/>
            <a:ext cx="0" cy="1403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rgbClr val="FFFF00"/>
            </a:outerShdw>
          </a:effectLst>
        </p:spPr>
        <p:txBody>
          <a:bodyPr/>
          <a:lstStyle/>
          <a:p>
            <a:pPr>
              <a:defRPr/>
            </a:pPr>
            <a:endParaRPr lang="de-DE"/>
          </a:p>
        </p:txBody>
      </p:sp>
      <p:graphicFrame>
        <p:nvGraphicFramePr>
          <p:cNvPr id="64625" name="Group 113"/>
          <p:cNvGraphicFramePr>
            <a:graphicFrameLocks noGrp="1"/>
          </p:cNvGraphicFramePr>
          <p:nvPr/>
        </p:nvGraphicFramePr>
        <p:xfrm>
          <a:off x="2438400" y="2895600"/>
          <a:ext cx="2667000" cy="2362200"/>
        </p:xfrm>
        <a:graphic>
          <a:graphicData uri="http://schemas.openxmlformats.org/drawingml/2006/table">
            <a:tbl>
              <a:tblPr/>
              <a:tblGrid>
                <a:gridCol w="666750"/>
                <a:gridCol w="666750"/>
                <a:gridCol w="666750"/>
                <a:gridCol w="666750"/>
              </a:tblGrid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Impact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DnDiag">
                      <a:fgClr>
                        <a:schemeClr val="tx2"/>
                      </a:fgClr>
                      <a:bgClr>
                        <a:srgbClr val="FF00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Impact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DnDiag">
                      <a:fgClr>
                        <a:schemeClr val="tx2"/>
                      </a:fgClr>
                      <a:bgClr>
                        <a:srgbClr val="FF00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Impact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DnDiag">
                      <a:fgClr>
                        <a:schemeClr val="tx2"/>
                      </a:fgClr>
                      <a:bgClr>
                        <a:srgbClr val="FF00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Impact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DnDiag">
                      <a:fgClr>
                        <a:schemeClr val="tx2"/>
                      </a:fgClr>
                      <a:bgClr>
                        <a:srgbClr val="FF0000"/>
                      </a:bgClr>
                    </a:pattFill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Impact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DnDiag">
                      <a:fgClr>
                        <a:schemeClr val="tx2"/>
                      </a:fgClr>
                      <a:bgClr>
                        <a:srgbClr val="FF00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Impact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DnDiag">
                      <a:fgClr>
                        <a:schemeClr val="tx2"/>
                      </a:fgClr>
                      <a:bgClr>
                        <a:srgbClr val="FF00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Impact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DnDiag">
                      <a:fgClr>
                        <a:schemeClr val="tx2"/>
                      </a:fgClr>
                      <a:bgClr>
                        <a:srgbClr val="FF00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Impact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DnDiag">
                      <a:fgClr>
                        <a:schemeClr val="tx2"/>
                      </a:fgClr>
                      <a:bgClr>
                        <a:srgbClr val="FF0000"/>
                      </a:bgClr>
                    </a:pattFill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Impact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DnDiag">
                      <a:fgClr>
                        <a:schemeClr val="tx2"/>
                      </a:fgClr>
                      <a:bgClr>
                        <a:srgbClr val="FF00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Impact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DnDiag">
                      <a:fgClr>
                        <a:schemeClr val="tx2"/>
                      </a:fgClr>
                      <a:bgClr>
                        <a:srgbClr val="FF00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Impact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DnDiag">
                      <a:fgClr>
                        <a:schemeClr val="tx2"/>
                      </a:fgClr>
                      <a:bgClr>
                        <a:srgbClr val="FF00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Impact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DnDiag">
                      <a:fgClr>
                        <a:schemeClr val="tx2"/>
                      </a:fgClr>
                      <a:bgClr>
                        <a:srgbClr val="FF0000"/>
                      </a:bgClr>
                    </a:pattFill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Impact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DnDiag">
                      <a:fgClr>
                        <a:schemeClr val="tx2"/>
                      </a:fgClr>
                      <a:bgClr>
                        <a:srgbClr val="FF00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Impact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DnDiag">
                      <a:fgClr>
                        <a:schemeClr val="tx2"/>
                      </a:fgClr>
                      <a:bgClr>
                        <a:srgbClr val="FF00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Impact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DnDiag">
                      <a:fgClr>
                        <a:schemeClr val="tx2"/>
                      </a:fgClr>
                      <a:bgClr>
                        <a:srgbClr val="FF00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Impact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DnDiag">
                      <a:fgClr>
                        <a:schemeClr val="tx2"/>
                      </a:fgClr>
                      <a:bgClr>
                        <a:srgbClr val="FF0000"/>
                      </a:bgClr>
                    </a:pattFill>
                  </a:tcPr>
                </a:tc>
              </a:tr>
            </a:tbl>
          </a:graphicData>
        </a:graphic>
      </p:graphicFrame>
      <p:sp>
        <p:nvSpPr>
          <p:cNvPr id="64614" name="Rectangle 10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Daten, Dateien, Programme</a:t>
            </a:r>
            <a:endParaRPr lang="de-DE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4611" name="Line 99"/>
          <p:cNvSpPr>
            <a:spLocks noChangeShapeType="1"/>
          </p:cNvSpPr>
          <p:nvPr/>
        </p:nvSpPr>
        <p:spPr bwMode="auto">
          <a:xfrm flipH="1">
            <a:off x="3505200" y="4114800"/>
            <a:ext cx="2286000" cy="228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FFFF00"/>
            </a:outerShdw>
          </a:effectLst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4610" name="Line 98"/>
          <p:cNvSpPr>
            <a:spLocks noChangeShapeType="1"/>
          </p:cNvSpPr>
          <p:nvPr/>
        </p:nvSpPr>
        <p:spPr bwMode="auto">
          <a:xfrm flipH="1" flipV="1">
            <a:off x="4191000" y="3276600"/>
            <a:ext cx="1600200" cy="838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FFFF00"/>
            </a:outerShdw>
          </a:effectLst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4612" name="Line 100"/>
          <p:cNvSpPr>
            <a:spLocks noChangeShapeType="1"/>
          </p:cNvSpPr>
          <p:nvPr/>
        </p:nvSpPr>
        <p:spPr bwMode="auto">
          <a:xfrm flipH="1">
            <a:off x="4800600" y="4114800"/>
            <a:ext cx="990600" cy="838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FFFF00"/>
            </a:outerShdw>
          </a:effectLst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4627" name="Oval 115"/>
          <p:cNvSpPr>
            <a:spLocks noChangeArrowheads="1"/>
          </p:cNvSpPr>
          <p:nvPr/>
        </p:nvSpPr>
        <p:spPr bwMode="auto">
          <a:xfrm>
            <a:off x="5715000" y="1600200"/>
            <a:ext cx="2438400" cy="1600200"/>
          </a:xfrm>
          <a:prstGeom prst="ellipse">
            <a:avLst/>
          </a:prstGeom>
          <a:solidFill>
            <a:schemeClr val="folHlink"/>
          </a:solidFill>
          <a:ln w="9525">
            <a:round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Plastic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de-DE"/>
          </a:p>
        </p:txBody>
      </p:sp>
      <p:sp>
        <p:nvSpPr>
          <p:cNvPr id="64630" name="Text Box 118"/>
          <p:cNvSpPr txBox="1">
            <a:spLocks noChangeArrowheads="1"/>
          </p:cNvSpPr>
          <p:nvPr/>
        </p:nvSpPr>
        <p:spPr bwMode="auto">
          <a:xfrm>
            <a:off x="5962650" y="2038350"/>
            <a:ext cx="1936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3600" b="1">
                <a:solidFill>
                  <a:srgbClr val="FFFF00"/>
                </a:solidFill>
                <a:latin typeface="Arial" charset="0"/>
              </a:rPr>
              <a:t>Beispiel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4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5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4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0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15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6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6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5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6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77" grpId="0" autoUpdateAnimBg="0"/>
      <p:bldP spid="64578" grpId="0" autoUpdateAnimBg="0"/>
      <p:bldP spid="64579" grpId="0" autoUpdateAnimBg="0"/>
      <p:bldP spid="64614" grpId="0" autoUpdateAnimBg="0"/>
      <p:bldP spid="64627" grpId="0" animBg="1" autoUpdateAnimBg="0"/>
      <p:bldP spid="6463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bg1"/>
            </a:gs>
            <a:gs pos="100000">
              <a:srgbClr val="FFFF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22" name="Rectangle 6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Daten, Dateien, Programme</a:t>
            </a:r>
            <a:endParaRPr lang="de-DE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6628" name="Text Box 68"/>
          <p:cNvSpPr txBox="1">
            <a:spLocks noChangeArrowheads="1"/>
          </p:cNvSpPr>
          <p:nvPr/>
        </p:nvSpPr>
        <p:spPr bwMode="auto">
          <a:xfrm>
            <a:off x="1219200" y="2895600"/>
            <a:ext cx="66103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3600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Programme bestehen auch</a:t>
            </a:r>
          </a:p>
          <a:p>
            <a:pPr>
              <a:defRPr/>
            </a:pPr>
            <a:r>
              <a:rPr lang="de-DE" sz="3600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häufig aus mehreren Dateien!</a:t>
            </a:r>
          </a:p>
        </p:txBody>
      </p:sp>
      <p:sp>
        <p:nvSpPr>
          <p:cNvPr id="66629" name="Text Box 69"/>
          <p:cNvSpPr txBox="1">
            <a:spLocks noChangeArrowheads="1"/>
          </p:cNvSpPr>
          <p:nvPr/>
        </p:nvSpPr>
        <p:spPr bwMode="auto">
          <a:xfrm>
            <a:off x="1300163" y="2166938"/>
            <a:ext cx="11763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200" b="1">
                <a:solidFill>
                  <a:schemeClr val="bg2"/>
                </a:solidFill>
                <a:latin typeface="Arial" charset="0"/>
              </a:rPr>
              <a:t>aber</a:t>
            </a:r>
            <a:r>
              <a:rPr lang="de-DE" sz="3200" b="1">
                <a:solidFill>
                  <a:schemeClr val="bg2"/>
                </a:solidFill>
              </a:rPr>
              <a:t>:</a:t>
            </a:r>
          </a:p>
        </p:txBody>
      </p:sp>
      <p:graphicFrame>
        <p:nvGraphicFramePr>
          <p:cNvPr id="66700" name="Group 140"/>
          <p:cNvGraphicFramePr>
            <a:graphicFrameLocks noGrp="1"/>
          </p:cNvGraphicFramePr>
          <p:nvPr/>
        </p:nvGraphicFramePr>
        <p:xfrm>
          <a:off x="1371600" y="4324350"/>
          <a:ext cx="1524000" cy="1554480"/>
        </p:xfrm>
        <a:graphic>
          <a:graphicData uri="http://schemas.openxmlformats.org/drawingml/2006/table">
            <a:tbl>
              <a:tblPr/>
              <a:tblGrid>
                <a:gridCol w="508000"/>
                <a:gridCol w="508000"/>
                <a:gridCol w="508000"/>
              </a:tblGrid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Impact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DnDiag">
                      <a:fgClr>
                        <a:schemeClr val="accent1"/>
                      </a:fgClr>
                      <a:bgClr>
                        <a:srgbClr val="FF00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Impact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DnDiag">
                      <a:fgClr>
                        <a:schemeClr val="accent1"/>
                      </a:fgClr>
                      <a:bgClr>
                        <a:srgbClr val="FF00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Impact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DnDiag">
                      <a:fgClr>
                        <a:schemeClr val="accent1"/>
                      </a:fgClr>
                      <a:bgClr>
                        <a:srgbClr val="FF0000"/>
                      </a:bgClr>
                    </a:patt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Impact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DnDiag">
                      <a:fgClr>
                        <a:schemeClr val="accent1"/>
                      </a:fgClr>
                      <a:bgClr>
                        <a:srgbClr val="FF00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Impact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DnDiag">
                      <a:fgClr>
                        <a:schemeClr val="accent1"/>
                      </a:fgClr>
                      <a:bgClr>
                        <a:srgbClr val="FF00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Impact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DnDiag">
                      <a:fgClr>
                        <a:schemeClr val="accent1"/>
                      </a:fgClr>
                      <a:bgClr>
                        <a:srgbClr val="FF0000"/>
                      </a:bgClr>
                    </a:patt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Impact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DnDiag">
                      <a:fgClr>
                        <a:schemeClr val="accent1"/>
                      </a:fgClr>
                      <a:bgClr>
                        <a:srgbClr val="FF00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Impact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DnDiag">
                      <a:fgClr>
                        <a:schemeClr val="accent1"/>
                      </a:fgClr>
                      <a:bgClr>
                        <a:srgbClr val="FF00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Impact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DnDiag">
                      <a:fgClr>
                        <a:schemeClr val="accent1"/>
                      </a:fgClr>
                      <a:bgClr>
                        <a:srgbClr val="FF0000"/>
                      </a:bgClr>
                    </a:pattFill>
                  </a:tcPr>
                </a:tc>
              </a:tr>
            </a:tbl>
          </a:graphicData>
        </a:graphic>
      </p:graphicFrame>
      <p:graphicFrame>
        <p:nvGraphicFramePr>
          <p:cNvPr id="66701" name="Group 141"/>
          <p:cNvGraphicFramePr>
            <a:graphicFrameLocks noGrp="1"/>
          </p:cNvGraphicFramePr>
          <p:nvPr/>
        </p:nvGraphicFramePr>
        <p:xfrm>
          <a:off x="3276600" y="4314825"/>
          <a:ext cx="1524000" cy="1554480"/>
        </p:xfrm>
        <a:graphic>
          <a:graphicData uri="http://schemas.openxmlformats.org/drawingml/2006/table">
            <a:tbl>
              <a:tblPr/>
              <a:tblGrid>
                <a:gridCol w="508000"/>
                <a:gridCol w="508000"/>
                <a:gridCol w="508000"/>
              </a:tblGrid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Impact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DnDiag">
                      <a:fgClr>
                        <a:schemeClr val="accent1"/>
                      </a:fgClr>
                      <a:bgClr>
                        <a:srgbClr val="FF00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Impact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DnDiag">
                      <a:fgClr>
                        <a:schemeClr val="accent1"/>
                      </a:fgClr>
                      <a:bgClr>
                        <a:srgbClr val="FF00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Impact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DnDiag">
                      <a:fgClr>
                        <a:schemeClr val="accent1"/>
                      </a:fgClr>
                      <a:bgClr>
                        <a:srgbClr val="FF0000"/>
                      </a:bgClr>
                    </a:patt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Impact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DnDiag">
                      <a:fgClr>
                        <a:schemeClr val="accent1"/>
                      </a:fgClr>
                      <a:bgClr>
                        <a:srgbClr val="FF00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Impact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DnDiag">
                      <a:fgClr>
                        <a:schemeClr val="accent1"/>
                      </a:fgClr>
                      <a:bgClr>
                        <a:srgbClr val="FF00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Impact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DnDiag">
                      <a:fgClr>
                        <a:schemeClr val="accent1"/>
                      </a:fgClr>
                      <a:bgClr>
                        <a:srgbClr val="FF0000"/>
                      </a:bgClr>
                    </a:patt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Impact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DnDiag">
                      <a:fgClr>
                        <a:schemeClr val="accent1"/>
                      </a:fgClr>
                      <a:bgClr>
                        <a:srgbClr val="FF00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Impact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DnDiag">
                      <a:fgClr>
                        <a:schemeClr val="accent1"/>
                      </a:fgClr>
                      <a:bgClr>
                        <a:srgbClr val="FF00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Impact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DnDiag">
                      <a:fgClr>
                        <a:schemeClr val="accent1"/>
                      </a:fgClr>
                      <a:bgClr>
                        <a:srgbClr val="FF0000"/>
                      </a:bgClr>
                    </a:pattFill>
                  </a:tcPr>
                </a:tc>
              </a:tr>
            </a:tbl>
          </a:graphicData>
        </a:graphic>
      </p:graphicFrame>
      <p:graphicFrame>
        <p:nvGraphicFramePr>
          <p:cNvPr id="66719" name="Group 159"/>
          <p:cNvGraphicFramePr>
            <a:graphicFrameLocks noGrp="1"/>
          </p:cNvGraphicFramePr>
          <p:nvPr/>
        </p:nvGraphicFramePr>
        <p:xfrm>
          <a:off x="5181600" y="4314825"/>
          <a:ext cx="1524000" cy="1554480"/>
        </p:xfrm>
        <a:graphic>
          <a:graphicData uri="http://schemas.openxmlformats.org/drawingml/2006/table">
            <a:tbl>
              <a:tblPr/>
              <a:tblGrid>
                <a:gridCol w="508000"/>
                <a:gridCol w="508000"/>
                <a:gridCol w="508000"/>
              </a:tblGrid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Impact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DnDiag">
                      <a:fgClr>
                        <a:schemeClr val="accent1"/>
                      </a:fgClr>
                      <a:bgClr>
                        <a:srgbClr val="FF00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Impact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DnDiag">
                      <a:fgClr>
                        <a:schemeClr val="accent1"/>
                      </a:fgClr>
                      <a:bgClr>
                        <a:srgbClr val="FF00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Impact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DnDiag">
                      <a:fgClr>
                        <a:schemeClr val="accent1"/>
                      </a:fgClr>
                      <a:bgClr>
                        <a:srgbClr val="FF0000"/>
                      </a:bgClr>
                    </a:patt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Impact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DnDiag">
                      <a:fgClr>
                        <a:schemeClr val="accent1"/>
                      </a:fgClr>
                      <a:bgClr>
                        <a:srgbClr val="FF00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Impact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DnDiag">
                      <a:fgClr>
                        <a:schemeClr val="accent1"/>
                      </a:fgClr>
                      <a:bgClr>
                        <a:srgbClr val="FF00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Impact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DnDiag">
                      <a:fgClr>
                        <a:schemeClr val="accent1"/>
                      </a:fgClr>
                      <a:bgClr>
                        <a:srgbClr val="FF0000"/>
                      </a:bgClr>
                    </a:patt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Impact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DnDiag">
                      <a:fgClr>
                        <a:schemeClr val="accent1"/>
                      </a:fgClr>
                      <a:bgClr>
                        <a:srgbClr val="FF00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Impact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DnDiag">
                      <a:fgClr>
                        <a:schemeClr val="accent1"/>
                      </a:fgClr>
                      <a:bgClr>
                        <a:srgbClr val="FF00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Impact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DnDiag">
                      <a:fgClr>
                        <a:schemeClr val="accent1"/>
                      </a:fgClr>
                      <a:bgClr>
                        <a:srgbClr val="FF0000"/>
                      </a:bgClr>
                    </a:pattFill>
                  </a:tcPr>
                </a:tc>
              </a:tr>
            </a:tbl>
          </a:graphicData>
        </a:graphic>
      </p:graphicFrame>
      <p:graphicFrame>
        <p:nvGraphicFramePr>
          <p:cNvPr id="66737" name="Group 177"/>
          <p:cNvGraphicFramePr>
            <a:graphicFrameLocks noGrp="1"/>
          </p:cNvGraphicFramePr>
          <p:nvPr/>
        </p:nvGraphicFramePr>
        <p:xfrm>
          <a:off x="7086600" y="4314825"/>
          <a:ext cx="1524000" cy="1554480"/>
        </p:xfrm>
        <a:graphic>
          <a:graphicData uri="http://schemas.openxmlformats.org/drawingml/2006/table">
            <a:tbl>
              <a:tblPr/>
              <a:tblGrid>
                <a:gridCol w="508000"/>
                <a:gridCol w="508000"/>
                <a:gridCol w="508000"/>
              </a:tblGrid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Impact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DnDiag">
                      <a:fgClr>
                        <a:schemeClr val="accent1"/>
                      </a:fgClr>
                      <a:bgClr>
                        <a:srgbClr val="FF00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Impact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DnDiag">
                      <a:fgClr>
                        <a:schemeClr val="accent1"/>
                      </a:fgClr>
                      <a:bgClr>
                        <a:srgbClr val="FF00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Impact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DnDiag">
                      <a:fgClr>
                        <a:schemeClr val="accent1"/>
                      </a:fgClr>
                      <a:bgClr>
                        <a:srgbClr val="FF0000"/>
                      </a:bgClr>
                    </a:patt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Impact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DnDiag">
                      <a:fgClr>
                        <a:schemeClr val="accent1"/>
                      </a:fgClr>
                      <a:bgClr>
                        <a:srgbClr val="FF00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Impact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DnDiag">
                      <a:fgClr>
                        <a:schemeClr val="accent1"/>
                      </a:fgClr>
                      <a:bgClr>
                        <a:srgbClr val="FF00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Impact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DnDiag">
                      <a:fgClr>
                        <a:schemeClr val="accent1"/>
                      </a:fgClr>
                      <a:bgClr>
                        <a:srgbClr val="FF0000"/>
                      </a:bgClr>
                    </a:patt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Impact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DnDiag">
                      <a:fgClr>
                        <a:schemeClr val="accent1"/>
                      </a:fgClr>
                      <a:bgClr>
                        <a:srgbClr val="FF00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Impact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DnDiag">
                      <a:fgClr>
                        <a:schemeClr val="accent1"/>
                      </a:fgClr>
                      <a:bgClr>
                        <a:srgbClr val="FF00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de-DE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Impact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DnDiag">
                      <a:fgClr>
                        <a:schemeClr val="accent1"/>
                      </a:fgClr>
                      <a:bgClr>
                        <a:srgbClr val="FF0000"/>
                      </a:bgClr>
                    </a:pattFill>
                  </a:tcPr>
                </a:tc>
              </a:tr>
            </a:tbl>
          </a:graphicData>
        </a:graphic>
      </p:graphicFrame>
      <p:sp>
        <p:nvSpPr>
          <p:cNvPr id="66757" name="Line 197"/>
          <p:cNvSpPr>
            <a:spLocks noChangeShapeType="1"/>
          </p:cNvSpPr>
          <p:nvPr/>
        </p:nvSpPr>
        <p:spPr bwMode="auto">
          <a:xfrm>
            <a:off x="1371600" y="2667000"/>
            <a:ext cx="1143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rgbClr val="FFFF00"/>
            </a:outerShdw>
          </a:effectLst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6758" name="Line 198"/>
          <p:cNvSpPr>
            <a:spLocks noChangeShapeType="1"/>
          </p:cNvSpPr>
          <p:nvPr/>
        </p:nvSpPr>
        <p:spPr bwMode="auto">
          <a:xfrm>
            <a:off x="2514600" y="2667000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FFFF00"/>
            </a:outerShdw>
          </a:effectLst>
        </p:spPr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6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6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6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0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6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5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6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6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22" grpId="0" autoUpdateAnimBg="0"/>
      <p:bldP spid="66628" grpId="0" build="p" autoUpdateAnimBg="0" advAuto="2000"/>
      <p:bldP spid="6662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bg1"/>
            </a:gs>
            <a:gs pos="100000">
              <a:srgbClr val="FFFF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Daten, Dateien, Programme</a:t>
            </a:r>
            <a:endParaRPr lang="de-DE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3086100" y="2286000"/>
            <a:ext cx="3733800" cy="9906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Lef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de-DE" sz="4000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Dateien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1295400" y="3962400"/>
            <a:ext cx="3238500" cy="22860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Lef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de-DE" b="1">
                <a:solidFill>
                  <a:schemeClr val="bg2"/>
                </a:solidFill>
                <a:latin typeface="Arial" charset="0"/>
              </a:rPr>
              <a:t>enthalten vom</a:t>
            </a:r>
          </a:p>
          <a:p>
            <a:pPr algn="ctr"/>
            <a:r>
              <a:rPr lang="de-DE" b="1">
                <a:solidFill>
                  <a:schemeClr val="bg2"/>
                </a:solidFill>
                <a:latin typeface="Arial" charset="0"/>
              </a:rPr>
              <a:t>Anwender mit</a:t>
            </a:r>
          </a:p>
          <a:p>
            <a:pPr algn="ctr"/>
            <a:r>
              <a:rPr lang="de-DE" b="1">
                <a:solidFill>
                  <a:schemeClr val="bg2"/>
                </a:solidFill>
                <a:latin typeface="Arial" charset="0"/>
              </a:rPr>
              <a:t>Hilfe von</a:t>
            </a:r>
          </a:p>
          <a:p>
            <a:pPr algn="ctr"/>
            <a:r>
              <a:rPr lang="de-DE" b="1">
                <a:solidFill>
                  <a:schemeClr val="bg2"/>
                </a:solidFill>
                <a:latin typeface="Arial" charset="0"/>
              </a:rPr>
              <a:t>Programmen</a:t>
            </a:r>
          </a:p>
          <a:p>
            <a:pPr algn="ctr"/>
            <a:r>
              <a:rPr lang="de-DE" b="1">
                <a:solidFill>
                  <a:schemeClr val="bg2"/>
                </a:solidFill>
                <a:latin typeface="Arial" charset="0"/>
              </a:rPr>
              <a:t>erzeugte Daten.</a:t>
            </a: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5410200" y="3962400"/>
            <a:ext cx="3238500" cy="22860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Lef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de-DE" b="1">
                <a:solidFill>
                  <a:schemeClr val="bg2"/>
                </a:solidFill>
                <a:latin typeface="Arial" charset="0"/>
              </a:rPr>
              <a:t>enthalten</a:t>
            </a:r>
          </a:p>
          <a:p>
            <a:pPr algn="ctr"/>
            <a:r>
              <a:rPr lang="de-DE" b="1">
                <a:solidFill>
                  <a:schemeClr val="bg2"/>
                </a:solidFill>
                <a:latin typeface="Arial" charset="0"/>
              </a:rPr>
              <a:t>Arbeitsanweisungen</a:t>
            </a:r>
          </a:p>
          <a:p>
            <a:pPr algn="ctr"/>
            <a:r>
              <a:rPr lang="de-DE" b="1">
                <a:solidFill>
                  <a:schemeClr val="bg2"/>
                </a:solidFill>
                <a:latin typeface="Arial" charset="0"/>
              </a:rPr>
              <a:t>an den</a:t>
            </a:r>
          </a:p>
          <a:p>
            <a:pPr algn="ctr"/>
            <a:r>
              <a:rPr lang="de-DE" b="1">
                <a:solidFill>
                  <a:schemeClr val="bg2"/>
                </a:solidFill>
                <a:latin typeface="Arial" charset="0"/>
              </a:rPr>
              <a:t>Computer</a:t>
            </a:r>
          </a:p>
          <a:p>
            <a:pPr algn="ctr"/>
            <a:r>
              <a:rPr lang="de-DE" b="1">
                <a:solidFill>
                  <a:schemeClr val="bg2"/>
                </a:solidFill>
                <a:latin typeface="Arial" charset="0"/>
              </a:rPr>
              <a:t>(Programme)</a:t>
            </a:r>
          </a:p>
        </p:txBody>
      </p:sp>
      <p:sp>
        <p:nvSpPr>
          <p:cNvPr id="65542" name="Line 6"/>
          <p:cNvSpPr>
            <a:spLocks noChangeShapeType="1"/>
          </p:cNvSpPr>
          <p:nvPr/>
        </p:nvSpPr>
        <p:spPr bwMode="auto">
          <a:xfrm>
            <a:off x="4953000" y="3048000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5543" name="Line 7"/>
          <p:cNvSpPr>
            <a:spLocks noChangeShapeType="1"/>
          </p:cNvSpPr>
          <p:nvPr/>
        </p:nvSpPr>
        <p:spPr bwMode="auto">
          <a:xfrm>
            <a:off x="2676525" y="3575050"/>
            <a:ext cx="0" cy="3175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5544" name="Line 8"/>
          <p:cNvSpPr>
            <a:spLocks noChangeShapeType="1"/>
          </p:cNvSpPr>
          <p:nvPr/>
        </p:nvSpPr>
        <p:spPr bwMode="auto">
          <a:xfrm>
            <a:off x="6931025" y="3562350"/>
            <a:ext cx="0" cy="3238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5545" name="Line 9"/>
          <p:cNvSpPr>
            <a:spLocks noChangeShapeType="1"/>
          </p:cNvSpPr>
          <p:nvPr/>
        </p:nvSpPr>
        <p:spPr bwMode="auto">
          <a:xfrm flipH="1">
            <a:off x="2647950" y="3581400"/>
            <a:ext cx="2305050" cy="63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28398" dir="1593903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5546" name="Line 10"/>
          <p:cNvSpPr>
            <a:spLocks noChangeShapeType="1"/>
          </p:cNvSpPr>
          <p:nvPr/>
        </p:nvSpPr>
        <p:spPr bwMode="auto">
          <a:xfrm>
            <a:off x="4953000" y="3584575"/>
            <a:ext cx="2006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28398" dir="1593903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5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autoUpdateAnimBg="0"/>
      <p:bldP spid="65539" grpId="0" animBg="1" autoUpdateAnimBg="0"/>
      <p:bldP spid="65540" grpId="0" animBg="1" autoUpdateAnimBg="0"/>
      <p:bldP spid="65541" grpId="0" animBg="1" autoUpdateAnimBg="0"/>
    </p:bldLst>
  </p:timing>
</p:sld>
</file>

<file path=ppt/theme/theme1.xml><?xml version="1.0" encoding="utf-8"?>
<a:theme xmlns:a="http://schemas.openxmlformats.org/drawingml/2006/main" name="Hochspannung">
  <a:themeElements>
    <a:clrScheme name="Hochspannung 8">
      <a:dk1>
        <a:srgbClr val="000000"/>
      </a:dk1>
      <a:lt1>
        <a:srgbClr val="FFFFFF"/>
      </a:lt1>
      <a:dk2>
        <a:srgbClr val="000000"/>
      </a:dk2>
      <a:lt2>
        <a:srgbClr val="FFCC00"/>
      </a:lt2>
      <a:accent1>
        <a:srgbClr val="FF9900"/>
      </a:accent1>
      <a:accent2>
        <a:srgbClr val="D60093"/>
      </a:accent2>
      <a:accent3>
        <a:srgbClr val="AAAAAA"/>
      </a:accent3>
      <a:accent4>
        <a:srgbClr val="DADADA"/>
      </a:accent4>
      <a:accent5>
        <a:srgbClr val="FFCAAA"/>
      </a:accent5>
      <a:accent6>
        <a:srgbClr val="C20085"/>
      </a:accent6>
      <a:hlink>
        <a:srgbClr val="9966FF"/>
      </a:hlink>
      <a:folHlink>
        <a:srgbClr val="808080"/>
      </a:folHlink>
    </a:clrScheme>
    <a:fontScheme name="Hochspannung">
      <a:majorFont>
        <a:latin typeface="Impact"/>
        <a:ea typeface=""/>
        <a:cs typeface=""/>
      </a:majorFont>
      <a:minorFont>
        <a:latin typeface="Impac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Hochspannung 1">
        <a:dk1>
          <a:srgbClr val="001932"/>
        </a:dk1>
        <a:lt1>
          <a:srgbClr val="FFFFFF"/>
        </a:lt1>
        <a:dk2>
          <a:srgbClr val="2181B7"/>
        </a:dk2>
        <a:lt2>
          <a:srgbClr val="CCFFFF"/>
        </a:lt2>
        <a:accent1>
          <a:srgbClr val="99FFCC"/>
        </a:accent1>
        <a:accent2>
          <a:srgbClr val="01B0FF"/>
        </a:accent2>
        <a:accent3>
          <a:srgbClr val="ABC1D8"/>
        </a:accent3>
        <a:accent4>
          <a:srgbClr val="DADADA"/>
        </a:accent4>
        <a:accent5>
          <a:srgbClr val="CAFFE2"/>
        </a:accent5>
        <a:accent6>
          <a:srgbClr val="019FE7"/>
        </a:accent6>
        <a:hlink>
          <a:srgbClr val="6666FF"/>
        </a:hlink>
        <a:folHlink>
          <a:srgbClr val="1C6D9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chspannung 2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666699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B9B9E7"/>
        </a:accent6>
        <a:hlink>
          <a:srgbClr val="CC00C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chspannung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chspannung 4">
        <a:dk1>
          <a:srgbClr val="000000"/>
        </a:dk1>
        <a:lt1>
          <a:srgbClr val="FFFFCC"/>
        </a:lt1>
        <a:dk2>
          <a:srgbClr val="FF6600"/>
        </a:dk2>
        <a:lt2>
          <a:srgbClr val="333300"/>
        </a:lt2>
        <a:accent1>
          <a:srgbClr val="800000"/>
        </a:accent1>
        <a:accent2>
          <a:srgbClr val="CC6600"/>
        </a:accent2>
        <a:accent3>
          <a:srgbClr val="FFFFE2"/>
        </a:accent3>
        <a:accent4>
          <a:srgbClr val="000000"/>
        </a:accent4>
        <a:accent5>
          <a:srgbClr val="C0AAAA"/>
        </a:accent5>
        <a:accent6>
          <a:srgbClr val="B95C00"/>
        </a:accent6>
        <a:hlink>
          <a:srgbClr val="8080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chspannung 5">
        <a:dk1>
          <a:srgbClr val="1C3956"/>
        </a:dk1>
        <a:lt1>
          <a:srgbClr val="FFFFFF"/>
        </a:lt1>
        <a:dk2>
          <a:srgbClr val="003366"/>
        </a:dk2>
        <a:lt2>
          <a:srgbClr val="DDDDDD"/>
        </a:lt2>
        <a:accent1>
          <a:srgbClr val="3D7CBB"/>
        </a:accent1>
        <a:accent2>
          <a:srgbClr val="00152A"/>
        </a:accent2>
        <a:accent3>
          <a:srgbClr val="AAADB8"/>
        </a:accent3>
        <a:accent4>
          <a:srgbClr val="DADADA"/>
        </a:accent4>
        <a:accent5>
          <a:srgbClr val="AFBFDA"/>
        </a:accent5>
        <a:accent6>
          <a:srgbClr val="001225"/>
        </a:accent6>
        <a:hlink>
          <a:srgbClr val="33CCCC"/>
        </a:hlink>
        <a:folHlink>
          <a:srgbClr val="96B9D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chspannung 6">
        <a:dk1>
          <a:srgbClr val="000000"/>
        </a:dk1>
        <a:lt1>
          <a:srgbClr val="FFFFFF"/>
        </a:lt1>
        <a:dk2>
          <a:srgbClr val="440044"/>
        </a:dk2>
        <a:lt2>
          <a:srgbClr val="491D49"/>
        </a:lt2>
        <a:accent1>
          <a:srgbClr val="9D9DBD"/>
        </a:accent1>
        <a:accent2>
          <a:srgbClr val="14213C"/>
        </a:accent2>
        <a:accent3>
          <a:srgbClr val="FFFFFF"/>
        </a:accent3>
        <a:accent4>
          <a:srgbClr val="000000"/>
        </a:accent4>
        <a:accent5>
          <a:srgbClr val="CCCCDB"/>
        </a:accent5>
        <a:accent6>
          <a:srgbClr val="111D35"/>
        </a:accent6>
        <a:hlink>
          <a:srgbClr val="666699"/>
        </a:hlink>
        <a:folHlink>
          <a:srgbClr val="DBDBF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chspannung 7">
        <a:dk1>
          <a:srgbClr val="000000"/>
        </a:dk1>
        <a:lt1>
          <a:srgbClr val="FFFFFF"/>
        </a:lt1>
        <a:dk2>
          <a:srgbClr val="000000"/>
        </a:dk2>
        <a:lt2>
          <a:srgbClr val="001A00"/>
        </a:lt2>
        <a:accent1>
          <a:srgbClr val="339966"/>
        </a:accent1>
        <a:accent2>
          <a:srgbClr val="003300"/>
        </a:accent2>
        <a:accent3>
          <a:srgbClr val="FFFFFF"/>
        </a:accent3>
        <a:accent4>
          <a:srgbClr val="000000"/>
        </a:accent4>
        <a:accent5>
          <a:srgbClr val="ADCAB8"/>
        </a:accent5>
        <a:accent6>
          <a:srgbClr val="002D00"/>
        </a:accent6>
        <a:hlink>
          <a:srgbClr val="FF9933"/>
        </a:hlink>
        <a:folHlink>
          <a:srgbClr val="AFE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chspannung 8">
        <a:dk1>
          <a:srgbClr val="000000"/>
        </a:dk1>
        <a:lt1>
          <a:srgbClr val="FFFFFF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D60093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C20085"/>
        </a:accent6>
        <a:hlink>
          <a:srgbClr val="9966FF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chspannung 9">
        <a:dk1>
          <a:srgbClr val="000000"/>
        </a:dk1>
        <a:lt1>
          <a:srgbClr val="FFFFFF"/>
        </a:lt1>
        <a:dk2>
          <a:srgbClr val="996633"/>
        </a:dk2>
        <a:lt2>
          <a:srgbClr val="FFCC00"/>
        </a:lt2>
        <a:accent1>
          <a:srgbClr val="FF9900"/>
        </a:accent1>
        <a:accent2>
          <a:srgbClr val="D60093"/>
        </a:accent2>
        <a:accent3>
          <a:srgbClr val="CAB8AD"/>
        </a:accent3>
        <a:accent4>
          <a:srgbClr val="DADADA"/>
        </a:accent4>
        <a:accent5>
          <a:srgbClr val="FFCAAA"/>
        </a:accent5>
        <a:accent6>
          <a:srgbClr val="C20085"/>
        </a:accent6>
        <a:hlink>
          <a:srgbClr val="9966FF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Hochspannung 9">
    <a:dk1>
      <a:srgbClr val="000000"/>
    </a:dk1>
    <a:lt1>
      <a:srgbClr val="FFFFFF"/>
    </a:lt1>
    <a:dk2>
      <a:srgbClr val="996633"/>
    </a:dk2>
    <a:lt2>
      <a:srgbClr val="FFCC00"/>
    </a:lt2>
    <a:accent1>
      <a:srgbClr val="FF9900"/>
    </a:accent1>
    <a:accent2>
      <a:srgbClr val="D60093"/>
    </a:accent2>
    <a:accent3>
      <a:srgbClr val="CAB8AD"/>
    </a:accent3>
    <a:accent4>
      <a:srgbClr val="DADADA"/>
    </a:accent4>
    <a:accent5>
      <a:srgbClr val="FFCAAA"/>
    </a:accent5>
    <a:accent6>
      <a:srgbClr val="C20085"/>
    </a:accent6>
    <a:hlink>
      <a:srgbClr val="9966FF"/>
    </a:hlink>
    <a:folHlink>
      <a:srgbClr val="808080"/>
    </a:folHlink>
  </a:clrScheme>
</a:themeOverride>
</file>

<file path=ppt/theme/themeOverride10.xml><?xml version="1.0" encoding="utf-8"?>
<a:themeOverride xmlns:a="http://schemas.openxmlformats.org/drawingml/2006/main">
  <a:clrScheme name="Hochspannung 4">
    <a:dk1>
      <a:srgbClr val="000000"/>
    </a:dk1>
    <a:lt1>
      <a:srgbClr val="FFFFCC"/>
    </a:lt1>
    <a:dk2>
      <a:srgbClr val="FF6600"/>
    </a:dk2>
    <a:lt2>
      <a:srgbClr val="333300"/>
    </a:lt2>
    <a:accent1>
      <a:srgbClr val="800000"/>
    </a:accent1>
    <a:accent2>
      <a:srgbClr val="CC6600"/>
    </a:accent2>
    <a:accent3>
      <a:srgbClr val="FFFFE2"/>
    </a:accent3>
    <a:accent4>
      <a:srgbClr val="000000"/>
    </a:accent4>
    <a:accent5>
      <a:srgbClr val="C0AAAA"/>
    </a:accent5>
    <a:accent6>
      <a:srgbClr val="B95C00"/>
    </a:accent6>
    <a:hlink>
      <a:srgbClr val="808000"/>
    </a:hlink>
    <a:folHlink>
      <a:srgbClr val="FFCC66"/>
    </a:folHlink>
  </a:clrScheme>
</a:themeOverride>
</file>

<file path=ppt/theme/themeOverride11.xml><?xml version="1.0" encoding="utf-8"?>
<a:themeOverride xmlns:a="http://schemas.openxmlformats.org/drawingml/2006/main">
  <a:clrScheme name="Hochspannung 8">
    <a:dk1>
      <a:srgbClr val="000000"/>
    </a:dk1>
    <a:lt1>
      <a:srgbClr val="FFFFFF"/>
    </a:lt1>
    <a:dk2>
      <a:srgbClr val="000000"/>
    </a:dk2>
    <a:lt2>
      <a:srgbClr val="FFCC00"/>
    </a:lt2>
    <a:accent1>
      <a:srgbClr val="FF9900"/>
    </a:accent1>
    <a:accent2>
      <a:srgbClr val="D60093"/>
    </a:accent2>
    <a:accent3>
      <a:srgbClr val="AAAAAA"/>
    </a:accent3>
    <a:accent4>
      <a:srgbClr val="DADADA"/>
    </a:accent4>
    <a:accent5>
      <a:srgbClr val="FFCAAA"/>
    </a:accent5>
    <a:accent6>
      <a:srgbClr val="C20085"/>
    </a:accent6>
    <a:hlink>
      <a:srgbClr val="9966FF"/>
    </a:hlink>
    <a:folHlink>
      <a:srgbClr val="808080"/>
    </a:folHlink>
  </a:clrScheme>
</a:themeOverride>
</file>

<file path=ppt/theme/themeOverride12.xml><?xml version="1.0" encoding="utf-8"?>
<a:themeOverride xmlns:a="http://schemas.openxmlformats.org/drawingml/2006/main">
  <a:clrScheme name="Hochspannung 4">
    <a:dk1>
      <a:srgbClr val="000000"/>
    </a:dk1>
    <a:lt1>
      <a:srgbClr val="FFFFCC"/>
    </a:lt1>
    <a:dk2>
      <a:srgbClr val="FF6600"/>
    </a:dk2>
    <a:lt2>
      <a:srgbClr val="333300"/>
    </a:lt2>
    <a:accent1>
      <a:srgbClr val="800000"/>
    </a:accent1>
    <a:accent2>
      <a:srgbClr val="CC6600"/>
    </a:accent2>
    <a:accent3>
      <a:srgbClr val="FFFFE2"/>
    </a:accent3>
    <a:accent4>
      <a:srgbClr val="000000"/>
    </a:accent4>
    <a:accent5>
      <a:srgbClr val="C0AAAA"/>
    </a:accent5>
    <a:accent6>
      <a:srgbClr val="B95C00"/>
    </a:accent6>
    <a:hlink>
      <a:srgbClr val="808000"/>
    </a:hlink>
    <a:folHlink>
      <a:srgbClr val="FFCC66"/>
    </a:folHlink>
  </a:clrScheme>
</a:themeOverride>
</file>

<file path=ppt/theme/themeOverride13.xml><?xml version="1.0" encoding="utf-8"?>
<a:themeOverride xmlns:a="http://schemas.openxmlformats.org/drawingml/2006/main">
  <a:clrScheme name="Hochspannung 4">
    <a:dk1>
      <a:srgbClr val="000000"/>
    </a:dk1>
    <a:lt1>
      <a:srgbClr val="FFFFCC"/>
    </a:lt1>
    <a:dk2>
      <a:srgbClr val="FF6600"/>
    </a:dk2>
    <a:lt2>
      <a:srgbClr val="333300"/>
    </a:lt2>
    <a:accent1>
      <a:srgbClr val="800000"/>
    </a:accent1>
    <a:accent2>
      <a:srgbClr val="CC6600"/>
    </a:accent2>
    <a:accent3>
      <a:srgbClr val="FFFFE2"/>
    </a:accent3>
    <a:accent4>
      <a:srgbClr val="000000"/>
    </a:accent4>
    <a:accent5>
      <a:srgbClr val="C0AAAA"/>
    </a:accent5>
    <a:accent6>
      <a:srgbClr val="B95C00"/>
    </a:accent6>
    <a:hlink>
      <a:srgbClr val="808000"/>
    </a:hlink>
    <a:folHlink>
      <a:srgbClr val="FFCC66"/>
    </a:folHlink>
  </a:clrScheme>
</a:themeOverride>
</file>

<file path=ppt/theme/themeOverride14.xml><?xml version="1.0" encoding="utf-8"?>
<a:themeOverride xmlns:a="http://schemas.openxmlformats.org/drawingml/2006/main">
  <a:clrScheme name="Hochspannung 4">
    <a:dk1>
      <a:srgbClr val="000000"/>
    </a:dk1>
    <a:lt1>
      <a:srgbClr val="FFFFCC"/>
    </a:lt1>
    <a:dk2>
      <a:srgbClr val="FF6600"/>
    </a:dk2>
    <a:lt2>
      <a:srgbClr val="333300"/>
    </a:lt2>
    <a:accent1>
      <a:srgbClr val="800000"/>
    </a:accent1>
    <a:accent2>
      <a:srgbClr val="CC6600"/>
    </a:accent2>
    <a:accent3>
      <a:srgbClr val="FFFFE2"/>
    </a:accent3>
    <a:accent4>
      <a:srgbClr val="000000"/>
    </a:accent4>
    <a:accent5>
      <a:srgbClr val="C0AAAA"/>
    </a:accent5>
    <a:accent6>
      <a:srgbClr val="B95C00"/>
    </a:accent6>
    <a:hlink>
      <a:srgbClr val="808000"/>
    </a:hlink>
    <a:folHlink>
      <a:srgbClr val="FFCC66"/>
    </a:folHlink>
  </a:clrScheme>
</a:themeOverride>
</file>

<file path=ppt/theme/themeOverride15.xml><?xml version="1.0" encoding="utf-8"?>
<a:themeOverride xmlns:a="http://schemas.openxmlformats.org/drawingml/2006/main">
  <a:clrScheme name="Hochspannung 8">
    <a:dk1>
      <a:srgbClr val="000000"/>
    </a:dk1>
    <a:lt1>
      <a:srgbClr val="FFFFFF"/>
    </a:lt1>
    <a:dk2>
      <a:srgbClr val="000000"/>
    </a:dk2>
    <a:lt2>
      <a:srgbClr val="FFCC00"/>
    </a:lt2>
    <a:accent1>
      <a:srgbClr val="FF9900"/>
    </a:accent1>
    <a:accent2>
      <a:srgbClr val="D60093"/>
    </a:accent2>
    <a:accent3>
      <a:srgbClr val="AAAAAA"/>
    </a:accent3>
    <a:accent4>
      <a:srgbClr val="DADADA"/>
    </a:accent4>
    <a:accent5>
      <a:srgbClr val="FFCAAA"/>
    </a:accent5>
    <a:accent6>
      <a:srgbClr val="C20085"/>
    </a:accent6>
    <a:hlink>
      <a:srgbClr val="9966FF"/>
    </a:hlink>
    <a:folHlink>
      <a:srgbClr val="808080"/>
    </a:folHlink>
  </a:clrScheme>
</a:themeOverride>
</file>

<file path=ppt/theme/themeOverride16.xml><?xml version="1.0" encoding="utf-8"?>
<a:themeOverride xmlns:a="http://schemas.openxmlformats.org/drawingml/2006/main">
  <a:clrScheme name="Hochspannung 8">
    <a:dk1>
      <a:srgbClr val="000000"/>
    </a:dk1>
    <a:lt1>
      <a:srgbClr val="FFFFFF"/>
    </a:lt1>
    <a:dk2>
      <a:srgbClr val="000000"/>
    </a:dk2>
    <a:lt2>
      <a:srgbClr val="FFCC00"/>
    </a:lt2>
    <a:accent1>
      <a:srgbClr val="FF9900"/>
    </a:accent1>
    <a:accent2>
      <a:srgbClr val="D60093"/>
    </a:accent2>
    <a:accent3>
      <a:srgbClr val="AAAAAA"/>
    </a:accent3>
    <a:accent4>
      <a:srgbClr val="DADADA"/>
    </a:accent4>
    <a:accent5>
      <a:srgbClr val="FFCAAA"/>
    </a:accent5>
    <a:accent6>
      <a:srgbClr val="C20085"/>
    </a:accent6>
    <a:hlink>
      <a:srgbClr val="9966FF"/>
    </a:hlink>
    <a:folHlink>
      <a:srgbClr val="808080"/>
    </a:folHlink>
  </a:clrScheme>
</a:themeOverride>
</file>

<file path=ppt/theme/themeOverride17.xml><?xml version="1.0" encoding="utf-8"?>
<a:themeOverride xmlns:a="http://schemas.openxmlformats.org/drawingml/2006/main">
  <a:clrScheme name="Hochspannung 4">
    <a:dk1>
      <a:srgbClr val="000000"/>
    </a:dk1>
    <a:lt1>
      <a:srgbClr val="FFFFCC"/>
    </a:lt1>
    <a:dk2>
      <a:srgbClr val="FF6600"/>
    </a:dk2>
    <a:lt2>
      <a:srgbClr val="333300"/>
    </a:lt2>
    <a:accent1>
      <a:srgbClr val="800000"/>
    </a:accent1>
    <a:accent2>
      <a:srgbClr val="CC6600"/>
    </a:accent2>
    <a:accent3>
      <a:srgbClr val="FFFFE2"/>
    </a:accent3>
    <a:accent4>
      <a:srgbClr val="000000"/>
    </a:accent4>
    <a:accent5>
      <a:srgbClr val="C0AAAA"/>
    </a:accent5>
    <a:accent6>
      <a:srgbClr val="B95C00"/>
    </a:accent6>
    <a:hlink>
      <a:srgbClr val="808000"/>
    </a:hlink>
    <a:folHlink>
      <a:srgbClr val="FFCC66"/>
    </a:folHlink>
  </a:clrScheme>
</a:themeOverride>
</file>

<file path=ppt/theme/themeOverride18.xml><?xml version="1.0" encoding="utf-8"?>
<a:themeOverride xmlns:a="http://schemas.openxmlformats.org/drawingml/2006/main">
  <a:clrScheme name="Hochspannung 8">
    <a:dk1>
      <a:srgbClr val="000000"/>
    </a:dk1>
    <a:lt1>
      <a:srgbClr val="FFFFFF"/>
    </a:lt1>
    <a:dk2>
      <a:srgbClr val="000000"/>
    </a:dk2>
    <a:lt2>
      <a:srgbClr val="FFCC00"/>
    </a:lt2>
    <a:accent1>
      <a:srgbClr val="FF9900"/>
    </a:accent1>
    <a:accent2>
      <a:srgbClr val="D60093"/>
    </a:accent2>
    <a:accent3>
      <a:srgbClr val="AAAAAA"/>
    </a:accent3>
    <a:accent4>
      <a:srgbClr val="DADADA"/>
    </a:accent4>
    <a:accent5>
      <a:srgbClr val="FFCAAA"/>
    </a:accent5>
    <a:accent6>
      <a:srgbClr val="C20085"/>
    </a:accent6>
    <a:hlink>
      <a:srgbClr val="9966FF"/>
    </a:hlink>
    <a:folHlink>
      <a:srgbClr val="808080"/>
    </a:folHlink>
  </a:clrScheme>
</a:themeOverride>
</file>

<file path=ppt/theme/themeOverride19.xml><?xml version="1.0" encoding="utf-8"?>
<a:themeOverride xmlns:a="http://schemas.openxmlformats.org/drawingml/2006/main">
  <a:clrScheme name="Hochspannung 4">
    <a:dk1>
      <a:srgbClr val="000000"/>
    </a:dk1>
    <a:lt1>
      <a:srgbClr val="FFFFCC"/>
    </a:lt1>
    <a:dk2>
      <a:srgbClr val="FF6600"/>
    </a:dk2>
    <a:lt2>
      <a:srgbClr val="333300"/>
    </a:lt2>
    <a:accent1>
      <a:srgbClr val="800000"/>
    </a:accent1>
    <a:accent2>
      <a:srgbClr val="CC6600"/>
    </a:accent2>
    <a:accent3>
      <a:srgbClr val="FFFFE2"/>
    </a:accent3>
    <a:accent4>
      <a:srgbClr val="000000"/>
    </a:accent4>
    <a:accent5>
      <a:srgbClr val="C0AAAA"/>
    </a:accent5>
    <a:accent6>
      <a:srgbClr val="B95C00"/>
    </a:accent6>
    <a:hlink>
      <a:srgbClr val="808000"/>
    </a:hlink>
    <a:folHlink>
      <a:srgbClr val="FFCC66"/>
    </a:folHlink>
  </a:clrScheme>
</a:themeOverride>
</file>

<file path=ppt/theme/themeOverride2.xml><?xml version="1.0" encoding="utf-8"?>
<a:themeOverride xmlns:a="http://schemas.openxmlformats.org/drawingml/2006/main">
  <a:clrScheme name="Hochspannung 9">
    <a:dk1>
      <a:srgbClr val="000000"/>
    </a:dk1>
    <a:lt1>
      <a:srgbClr val="FFFFFF"/>
    </a:lt1>
    <a:dk2>
      <a:srgbClr val="996633"/>
    </a:dk2>
    <a:lt2>
      <a:srgbClr val="FFCC00"/>
    </a:lt2>
    <a:accent1>
      <a:srgbClr val="FF9900"/>
    </a:accent1>
    <a:accent2>
      <a:srgbClr val="D60093"/>
    </a:accent2>
    <a:accent3>
      <a:srgbClr val="CAB8AD"/>
    </a:accent3>
    <a:accent4>
      <a:srgbClr val="DADADA"/>
    </a:accent4>
    <a:accent5>
      <a:srgbClr val="FFCAAA"/>
    </a:accent5>
    <a:accent6>
      <a:srgbClr val="C20085"/>
    </a:accent6>
    <a:hlink>
      <a:srgbClr val="9966FF"/>
    </a:hlink>
    <a:folHlink>
      <a:srgbClr val="808080"/>
    </a:folHlink>
  </a:clrScheme>
</a:themeOverride>
</file>

<file path=ppt/theme/themeOverride20.xml><?xml version="1.0" encoding="utf-8"?>
<a:themeOverride xmlns:a="http://schemas.openxmlformats.org/drawingml/2006/main">
  <a:clrScheme name="Hochspannung 4">
    <a:dk1>
      <a:srgbClr val="000000"/>
    </a:dk1>
    <a:lt1>
      <a:srgbClr val="FFFFCC"/>
    </a:lt1>
    <a:dk2>
      <a:srgbClr val="FF6600"/>
    </a:dk2>
    <a:lt2>
      <a:srgbClr val="333300"/>
    </a:lt2>
    <a:accent1>
      <a:srgbClr val="800000"/>
    </a:accent1>
    <a:accent2>
      <a:srgbClr val="CC6600"/>
    </a:accent2>
    <a:accent3>
      <a:srgbClr val="FFFFE2"/>
    </a:accent3>
    <a:accent4>
      <a:srgbClr val="000000"/>
    </a:accent4>
    <a:accent5>
      <a:srgbClr val="C0AAAA"/>
    </a:accent5>
    <a:accent6>
      <a:srgbClr val="B95C00"/>
    </a:accent6>
    <a:hlink>
      <a:srgbClr val="808000"/>
    </a:hlink>
    <a:folHlink>
      <a:srgbClr val="FFCC66"/>
    </a:folHlink>
  </a:clrScheme>
</a:themeOverride>
</file>

<file path=ppt/theme/themeOverride21.xml><?xml version="1.0" encoding="utf-8"?>
<a:themeOverride xmlns:a="http://schemas.openxmlformats.org/drawingml/2006/main">
  <a:clrScheme name="Hochspannung 8">
    <a:dk1>
      <a:srgbClr val="000000"/>
    </a:dk1>
    <a:lt1>
      <a:srgbClr val="FFFFFF"/>
    </a:lt1>
    <a:dk2>
      <a:srgbClr val="000000"/>
    </a:dk2>
    <a:lt2>
      <a:srgbClr val="FFCC00"/>
    </a:lt2>
    <a:accent1>
      <a:srgbClr val="FF9900"/>
    </a:accent1>
    <a:accent2>
      <a:srgbClr val="D60093"/>
    </a:accent2>
    <a:accent3>
      <a:srgbClr val="AAAAAA"/>
    </a:accent3>
    <a:accent4>
      <a:srgbClr val="DADADA"/>
    </a:accent4>
    <a:accent5>
      <a:srgbClr val="FFCAAA"/>
    </a:accent5>
    <a:accent6>
      <a:srgbClr val="C20085"/>
    </a:accent6>
    <a:hlink>
      <a:srgbClr val="9966FF"/>
    </a:hlink>
    <a:folHlink>
      <a:srgbClr val="808080"/>
    </a:folHlink>
  </a:clrScheme>
</a:themeOverride>
</file>

<file path=ppt/theme/themeOverride22.xml><?xml version="1.0" encoding="utf-8"?>
<a:themeOverride xmlns:a="http://schemas.openxmlformats.org/drawingml/2006/main">
  <a:clrScheme name="Hochspannung 4">
    <a:dk1>
      <a:srgbClr val="000000"/>
    </a:dk1>
    <a:lt1>
      <a:srgbClr val="FFFFCC"/>
    </a:lt1>
    <a:dk2>
      <a:srgbClr val="FF6600"/>
    </a:dk2>
    <a:lt2>
      <a:srgbClr val="333300"/>
    </a:lt2>
    <a:accent1>
      <a:srgbClr val="800000"/>
    </a:accent1>
    <a:accent2>
      <a:srgbClr val="CC6600"/>
    </a:accent2>
    <a:accent3>
      <a:srgbClr val="FFFFE2"/>
    </a:accent3>
    <a:accent4>
      <a:srgbClr val="000000"/>
    </a:accent4>
    <a:accent5>
      <a:srgbClr val="C0AAAA"/>
    </a:accent5>
    <a:accent6>
      <a:srgbClr val="B95C00"/>
    </a:accent6>
    <a:hlink>
      <a:srgbClr val="808000"/>
    </a:hlink>
    <a:folHlink>
      <a:srgbClr val="FFCC66"/>
    </a:folHlink>
  </a:clrScheme>
</a:themeOverride>
</file>

<file path=ppt/theme/themeOverride23.xml><?xml version="1.0" encoding="utf-8"?>
<a:themeOverride xmlns:a="http://schemas.openxmlformats.org/drawingml/2006/main">
  <a:clrScheme name="Hochspannung 8">
    <a:dk1>
      <a:srgbClr val="000000"/>
    </a:dk1>
    <a:lt1>
      <a:srgbClr val="FFFFFF"/>
    </a:lt1>
    <a:dk2>
      <a:srgbClr val="000000"/>
    </a:dk2>
    <a:lt2>
      <a:srgbClr val="FFCC00"/>
    </a:lt2>
    <a:accent1>
      <a:srgbClr val="FF9900"/>
    </a:accent1>
    <a:accent2>
      <a:srgbClr val="D60093"/>
    </a:accent2>
    <a:accent3>
      <a:srgbClr val="AAAAAA"/>
    </a:accent3>
    <a:accent4>
      <a:srgbClr val="DADADA"/>
    </a:accent4>
    <a:accent5>
      <a:srgbClr val="FFCAAA"/>
    </a:accent5>
    <a:accent6>
      <a:srgbClr val="C20085"/>
    </a:accent6>
    <a:hlink>
      <a:srgbClr val="9966FF"/>
    </a:hlink>
    <a:folHlink>
      <a:srgbClr val="808080"/>
    </a:folHlink>
  </a:clrScheme>
</a:themeOverride>
</file>

<file path=ppt/theme/themeOverride24.xml><?xml version="1.0" encoding="utf-8"?>
<a:themeOverride xmlns:a="http://schemas.openxmlformats.org/drawingml/2006/main">
  <a:clrScheme name="Hochspannung 4">
    <a:dk1>
      <a:srgbClr val="000000"/>
    </a:dk1>
    <a:lt1>
      <a:srgbClr val="FFFFCC"/>
    </a:lt1>
    <a:dk2>
      <a:srgbClr val="FF6600"/>
    </a:dk2>
    <a:lt2>
      <a:srgbClr val="333300"/>
    </a:lt2>
    <a:accent1>
      <a:srgbClr val="800000"/>
    </a:accent1>
    <a:accent2>
      <a:srgbClr val="CC6600"/>
    </a:accent2>
    <a:accent3>
      <a:srgbClr val="FFFFE2"/>
    </a:accent3>
    <a:accent4>
      <a:srgbClr val="000000"/>
    </a:accent4>
    <a:accent5>
      <a:srgbClr val="C0AAAA"/>
    </a:accent5>
    <a:accent6>
      <a:srgbClr val="B95C00"/>
    </a:accent6>
    <a:hlink>
      <a:srgbClr val="808000"/>
    </a:hlink>
    <a:folHlink>
      <a:srgbClr val="FFCC66"/>
    </a:folHlink>
  </a:clrScheme>
</a:themeOverride>
</file>

<file path=ppt/theme/themeOverride25.xml><?xml version="1.0" encoding="utf-8"?>
<a:themeOverride xmlns:a="http://schemas.openxmlformats.org/drawingml/2006/main">
  <a:clrScheme name="Hochspannung 4">
    <a:dk1>
      <a:srgbClr val="000000"/>
    </a:dk1>
    <a:lt1>
      <a:srgbClr val="FFFFCC"/>
    </a:lt1>
    <a:dk2>
      <a:srgbClr val="FF6600"/>
    </a:dk2>
    <a:lt2>
      <a:srgbClr val="333300"/>
    </a:lt2>
    <a:accent1>
      <a:srgbClr val="800000"/>
    </a:accent1>
    <a:accent2>
      <a:srgbClr val="CC6600"/>
    </a:accent2>
    <a:accent3>
      <a:srgbClr val="FFFFE2"/>
    </a:accent3>
    <a:accent4>
      <a:srgbClr val="000000"/>
    </a:accent4>
    <a:accent5>
      <a:srgbClr val="C0AAAA"/>
    </a:accent5>
    <a:accent6>
      <a:srgbClr val="B95C00"/>
    </a:accent6>
    <a:hlink>
      <a:srgbClr val="808000"/>
    </a:hlink>
    <a:folHlink>
      <a:srgbClr val="FFCC66"/>
    </a:folHlink>
  </a:clrScheme>
</a:themeOverride>
</file>

<file path=ppt/theme/themeOverride26.xml><?xml version="1.0" encoding="utf-8"?>
<a:themeOverride xmlns:a="http://schemas.openxmlformats.org/drawingml/2006/main">
  <a:clrScheme name="Hochspannung 8">
    <a:dk1>
      <a:srgbClr val="000000"/>
    </a:dk1>
    <a:lt1>
      <a:srgbClr val="FFFFFF"/>
    </a:lt1>
    <a:dk2>
      <a:srgbClr val="000000"/>
    </a:dk2>
    <a:lt2>
      <a:srgbClr val="FFCC00"/>
    </a:lt2>
    <a:accent1>
      <a:srgbClr val="FF9900"/>
    </a:accent1>
    <a:accent2>
      <a:srgbClr val="D60093"/>
    </a:accent2>
    <a:accent3>
      <a:srgbClr val="AAAAAA"/>
    </a:accent3>
    <a:accent4>
      <a:srgbClr val="DADADA"/>
    </a:accent4>
    <a:accent5>
      <a:srgbClr val="FFCAAA"/>
    </a:accent5>
    <a:accent6>
      <a:srgbClr val="C20085"/>
    </a:accent6>
    <a:hlink>
      <a:srgbClr val="9966FF"/>
    </a:hlink>
    <a:folHlink>
      <a:srgbClr val="808080"/>
    </a:folHlink>
  </a:clrScheme>
</a:themeOverride>
</file>

<file path=ppt/theme/themeOverride27.xml><?xml version="1.0" encoding="utf-8"?>
<a:themeOverride xmlns:a="http://schemas.openxmlformats.org/drawingml/2006/main">
  <a:clrScheme name="Hochspannung 8">
    <a:dk1>
      <a:srgbClr val="000000"/>
    </a:dk1>
    <a:lt1>
      <a:srgbClr val="FFFFFF"/>
    </a:lt1>
    <a:dk2>
      <a:srgbClr val="000000"/>
    </a:dk2>
    <a:lt2>
      <a:srgbClr val="FFCC00"/>
    </a:lt2>
    <a:accent1>
      <a:srgbClr val="FF9900"/>
    </a:accent1>
    <a:accent2>
      <a:srgbClr val="D60093"/>
    </a:accent2>
    <a:accent3>
      <a:srgbClr val="AAAAAA"/>
    </a:accent3>
    <a:accent4>
      <a:srgbClr val="DADADA"/>
    </a:accent4>
    <a:accent5>
      <a:srgbClr val="FFCAAA"/>
    </a:accent5>
    <a:accent6>
      <a:srgbClr val="C20085"/>
    </a:accent6>
    <a:hlink>
      <a:srgbClr val="9966FF"/>
    </a:hlink>
    <a:folHlink>
      <a:srgbClr val="808080"/>
    </a:folHlink>
  </a:clrScheme>
</a:themeOverride>
</file>

<file path=ppt/theme/themeOverride3.xml><?xml version="1.0" encoding="utf-8"?>
<a:themeOverride xmlns:a="http://schemas.openxmlformats.org/drawingml/2006/main">
  <a:clrScheme name="Hochspannung 9">
    <a:dk1>
      <a:srgbClr val="000000"/>
    </a:dk1>
    <a:lt1>
      <a:srgbClr val="FFFFFF"/>
    </a:lt1>
    <a:dk2>
      <a:srgbClr val="996633"/>
    </a:dk2>
    <a:lt2>
      <a:srgbClr val="FFCC00"/>
    </a:lt2>
    <a:accent1>
      <a:srgbClr val="FF9900"/>
    </a:accent1>
    <a:accent2>
      <a:srgbClr val="D60093"/>
    </a:accent2>
    <a:accent3>
      <a:srgbClr val="CAB8AD"/>
    </a:accent3>
    <a:accent4>
      <a:srgbClr val="DADADA"/>
    </a:accent4>
    <a:accent5>
      <a:srgbClr val="FFCAAA"/>
    </a:accent5>
    <a:accent6>
      <a:srgbClr val="C20085"/>
    </a:accent6>
    <a:hlink>
      <a:srgbClr val="9966FF"/>
    </a:hlink>
    <a:folHlink>
      <a:srgbClr val="808080"/>
    </a:folHlink>
  </a:clrScheme>
</a:themeOverride>
</file>

<file path=ppt/theme/themeOverride4.xml><?xml version="1.0" encoding="utf-8"?>
<a:themeOverride xmlns:a="http://schemas.openxmlformats.org/drawingml/2006/main">
  <a:clrScheme name="Hochspannung 9">
    <a:dk1>
      <a:srgbClr val="000000"/>
    </a:dk1>
    <a:lt1>
      <a:srgbClr val="FFFFFF"/>
    </a:lt1>
    <a:dk2>
      <a:srgbClr val="996633"/>
    </a:dk2>
    <a:lt2>
      <a:srgbClr val="FFCC00"/>
    </a:lt2>
    <a:accent1>
      <a:srgbClr val="FF9900"/>
    </a:accent1>
    <a:accent2>
      <a:srgbClr val="D60093"/>
    </a:accent2>
    <a:accent3>
      <a:srgbClr val="CAB8AD"/>
    </a:accent3>
    <a:accent4>
      <a:srgbClr val="DADADA"/>
    </a:accent4>
    <a:accent5>
      <a:srgbClr val="FFCAAA"/>
    </a:accent5>
    <a:accent6>
      <a:srgbClr val="C20085"/>
    </a:accent6>
    <a:hlink>
      <a:srgbClr val="9966FF"/>
    </a:hlink>
    <a:folHlink>
      <a:srgbClr val="808080"/>
    </a:folHlink>
  </a:clrScheme>
</a:themeOverride>
</file>

<file path=ppt/theme/themeOverride5.xml><?xml version="1.0" encoding="utf-8"?>
<a:themeOverride xmlns:a="http://schemas.openxmlformats.org/drawingml/2006/main">
  <a:clrScheme name="Hochspannung 9">
    <a:dk1>
      <a:srgbClr val="000000"/>
    </a:dk1>
    <a:lt1>
      <a:srgbClr val="FFFFFF"/>
    </a:lt1>
    <a:dk2>
      <a:srgbClr val="996633"/>
    </a:dk2>
    <a:lt2>
      <a:srgbClr val="FFCC00"/>
    </a:lt2>
    <a:accent1>
      <a:srgbClr val="FF9900"/>
    </a:accent1>
    <a:accent2>
      <a:srgbClr val="D60093"/>
    </a:accent2>
    <a:accent3>
      <a:srgbClr val="CAB8AD"/>
    </a:accent3>
    <a:accent4>
      <a:srgbClr val="DADADA"/>
    </a:accent4>
    <a:accent5>
      <a:srgbClr val="FFCAAA"/>
    </a:accent5>
    <a:accent6>
      <a:srgbClr val="C20085"/>
    </a:accent6>
    <a:hlink>
      <a:srgbClr val="9966FF"/>
    </a:hlink>
    <a:folHlink>
      <a:srgbClr val="808080"/>
    </a:folHlink>
  </a:clrScheme>
</a:themeOverride>
</file>

<file path=ppt/theme/themeOverride6.xml><?xml version="1.0" encoding="utf-8"?>
<a:themeOverride xmlns:a="http://schemas.openxmlformats.org/drawingml/2006/main">
  <a:clrScheme name="Hochspannung 9">
    <a:dk1>
      <a:srgbClr val="000000"/>
    </a:dk1>
    <a:lt1>
      <a:srgbClr val="FFFFFF"/>
    </a:lt1>
    <a:dk2>
      <a:srgbClr val="996633"/>
    </a:dk2>
    <a:lt2>
      <a:srgbClr val="FFCC00"/>
    </a:lt2>
    <a:accent1>
      <a:srgbClr val="FF9900"/>
    </a:accent1>
    <a:accent2>
      <a:srgbClr val="D60093"/>
    </a:accent2>
    <a:accent3>
      <a:srgbClr val="CAB8AD"/>
    </a:accent3>
    <a:accent4>
      <a:srgbClr val="DADADA"/>
    </a:accent4>
    <a:accent5>
      <a:srgbClr val="FFCAAA"/>
    </a:accent5>
    <a:accent6>
      <a:srgbClr val="C20085"/>
    </a:accent6>
    <a:hlink>
      <a:srgbClr val="9966FF"/>
    </a:hlink>
    <a:folHlink>
      <a:srgbClr val="808080"/>
    </a:folHlink>
  </a:clrScheme>
</a:themeOverride>
</file>

<file path=ppt/theme/themeOverride7.xml><?xml version="1.0" encoding="utf-8"?>
<a:themeOverride xmlns:a="http://schemas.openxmlformats.org/drawingml/2006/main">
  <a:clrScheme name="Hochspannung 9">
    <a:dk1>
      <a:srgbClr val="000000"/>
    </a:dk1>
    <a:lt1>
      <a:srgbClr val="FFFFFF"/>
    </a:lt1>
    <a:dk2>
      <a:srgbClr val="996633"/>
    </a:dk2>
    <a:lt2>
      <a:srgbClr val="FFCC00"/>
    </a:lt2>
    <a:accent1>
      <a:srgbClr val="FF9900"/>
    </a:accent1>
    <a:accent2>
      <a:srgbClr val="D60093"/>
    </a:accent2>
    <a:accent3>
      <a:srgbClr val="CAB8AD"/>
    </a:accent3>
    <a:accent4>
      <a:srgbClr val="DADADA"/>
    </a:accent4>
    <a:accent5>
      <a:srgbClr val="FFCAAA"/>
    </a:accent5>
    <a:accent6>
      <a:srgbClr val="C20085"/>
    </a:accent6>
    <a:hlink>
      <a:srgbClr val="9966FF"/>
    </a:hlink>
    <a:folHlink>
      <a:srgbClr val="808080"/>
    </a:folHlink>
  </a:clrScheme>
</a:themeOverride>
</file>

<file path=ppt/theme/themeOverride8.xml><?xml version="1.0" encoding="utf-8"?>
<a:themeOverride xmlns:a="http://schemas.openxmlformats.org/drawingml/2006/main">
  <a:clrScheme name="Hochspannung 9">
    <a:dk1>
      <a:srgbClr val="000000"/>
    </a:dk1>
    <a:lt1>
      <a:srgbClr val="FFFFFF"/>
    </a:lt1>
    <a:dk2>
      <a:srgbClr val="996633"/>
    </a:dk2>
    <a:lt2>
      <a:srgbClr val="FFCC00"/>
    </a:lt2>
    <a:accent1>
      <a:srgbClr val="FF9900"/>
    </a:accent1>
    <a:accent2>
      <a:srgbClr val="D60093"/>
    </a:accent2>
    <a:accent3>
      <a:srgbClr val="CAB8AD"/>
    </a:accent3>
    <a:accent4>
      <a:srgbClr val="DADADA"/>
    </a:accent4>
    <a:accent5>
      <a:srgbClr val="FFCAAA"/>
    </a:accent5>
    <a:accent6>
      <a:srgbClr val="C20085"/>
    </a:accent6>
    <a:hlink>
      <a:srgbClr val="9966FF"/>
    </a:hlink>
    <a:folHlink>
      <a:srgbClr val="808080"/>
    </a:folHlink>
  </a:clrScheme>
</a:themeOverride>
</file>

<file path=ppt/theme/themeOverride9.xml><?xml version="1.0" encoding="utf-8"?>
<a:themeOverride xmlns:a="http://schemas.openxmlformats.org/drawingml/2006/main">
  <a:clrScheme name="Hochspannung 4">
    <a:dk1>
      <a:srgbClr val="000000"/>
    </a:dk1>
    <a:lt1>
      <a:srgbClr val="FFFFCC"/>
    </a:lt1>
    <a:dk2>
      <a:srgbClr val="FF6600"/>
    </a:dk2>
    <a:lt2>
      <a:srgbClr val="333300"/>
    </a:lt2>
    <a:accent1>
      <a:srgbClr val="800000"/>
    </a:accent1>
    <a:accent2>
      <a:srgbClr val="CC6600"/>
    </a:accent2>
    <a:accent3>
      <a:srgbClr val="FFFFE2"/>
    </a:accent3>
    <a:accent4>
      <a:srgbClr val="000000"/>
    </a:accent4>
    <a:accent5>
      <a:srgbClr val="C0AAAA"/>
    </a:accent5>
    <a:accent6>
      <a:srgbClr val="B95C00"/>
    </a:accent6>
    <a:hlink>
      <a:srgbClr val="808000"/>
    </a:hlink>
    <a:folHlink>
      <a:srgbClr val="FFCC6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Office\Vorlagen\Präsentationsdesigns\Hochspannung.pot</Template>
  <TotalTime>0</TotalTime>
  <Words>686</Words>
  <Application>Microsoft Office PowerPoint</Application>
  <PresentationFormat>Bildschirmpräsentation (4:3)</PresentationFormat>
  <Paragraphs>208</Paragraphs>
  <Slides>30</Slides>
  <Notes>30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30</vt:i4>
      </vt:variant>
    </vt:vector>
  </HeadingPairs>
  <TitlesOfParts>
    <vt:vector size="43" baseType="lpstr">
      <vt:lpstr>Arial</vt:lpstr>
      <vt:lpstr>Harquil</vt:lpstr>
      <vt:lpstr>Impact</vt:lpstr>
      <vt:lpstr>Monotype Sorts</vt:lpstr>
      <vt:lpstr>Times New Roman</vt:lpstr>
      <vt:lpstr>Dragonwick</vt:lpstr>
      <vt:lpstr>Wingdings 2</vt:lpstr>
      <vt:lpstr>Comic Sans MS</vt:lpstr>
      <vt:lpstr>Arial Narrow</vt:lpstr>
      <vt:lpstr>Hochspannung</vt:lpstr>
      <vt:lpstr>Bitmap</vt:lpstr>
      <vt:lpstr>Clip</vt:lpstr>
      <vt:lpstr>Diagramm</vt:lpstr>
      <vt:lpstr>Folie 1</vt:lpstr>
      <vt:lpstr>1.  Daten , Dateien, Programme</vt:lpstr>
      <vt:lpstr>Daten</vt:lpstr>
      <vt:lpstr>Daten erfassen</vt:lpstr>
      <vt:lpstr>Dateien</vt:lpstr>
      <vt:lpstr>Programme</vt:lpstr>
      <vt:lpstr>Daten, Dateien, Programme</vt:lpstr>
      <vt:lpstr>Daten, Dateien, Programme</vt:lpstr>
      <vt:lpstr>Daten, Dateien, Programme</vt:lpstr>
      <vt:lpstr>Zusammenhang</vt:lpstr>
      <vt:lpstr>2. Programmierprogramme</vt:lpstr>
      <vt:lpstr>Programmierprogramme</vt:lpstr>
      <vt:lpstr>Beispiele für Programmiersprachen</vt:lpstr>
      <vt:lpstr>3.  Systemprogramme</vt:lpstr>
      <vt:lpstr>Systemprogramme</vt:lpstr>
      <vt:lpstr>Systemprogramme</vt:lpstr>
      <vt:lpstr>Beispiele für Systemprogramme</vt:lpstr>
      <vt:lpstr>4. Anwenderprogramme</vt:lpstr>
      <vt:lpstr>4. 1  Textverarbeitung</vt:lpstr>
      <vt:lpstr>Textverarbeitung</vt:lpstr>
      <vt:lpstr>4. 2  Tabellenkalkulation</vt:lpstr>
      <vt:lpstr>Tabellenkalkulation</vt:lpstr>
      <vt:lpstr>Tabellenkalkulation</vt:lpstr>
      <vt:lpstr>4. 3  Datenbanken</vt:lpstr>
      <vt:lpstr>Datenbankprogramme</vt:lpstr>
      <vt:lpstr>4. 4  Office Pakete</vt:lpstr>
      <vt:lpstr>Office-Pakete</vt:lpstr>
      <vt:lpstr>Beispiele für Office-Pakete</vt:lpstr>
      <vt:lpstr>4. 5  Sonstige Software</vt:lpstr>
      <vt:lpstr>Das war´s !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</dc:title>
  <dc:creator>H.-A. Riepel</dc:creator>
  <dc:description>(c) H.-A. Riepel 1999/2001_x000d_
Version 2.0</dc:description>
  <cp:lastModifiedBy>H.-A. Riepel</cp:lastModifiedBy>
  <cp:revision>114</cp:revision>
  <dcterms:created xsi:type="dcterms:W3CDTF">1998-09-20T09:00:20Z</dcterms:created>
  <dcterms:modified xsi:type="dcterms:W3CDTF">2013-12-11T11:22:15Z</dcterms:modified>
</cp:coreProperties>
</file>