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  <p:sldMasterId id="2147483658" r:id="rId2"/>
    <p:sldMasterId id="2147483670" r:id="rId3"/>
    <p:sldMasterId id="2147483682" r:id="rId4"/>
  </p:sldMasterIdLst>
  <p:notesMasterIdLst>
    <p:notesMasterId r:id="rId70"/>
  </p:notesMasterIdLst>
  <p:handoutMasterIdLst>
    <p:handoutMasterId r:id="rId71"/>
  </p:handoutMasterIdLst>
  <p:sldIdLst>
    <p:sldId id="257" r:id="rId5"/>
    <p:sldId id="259" r:id="rId6"/>
    <p:sldId id="279" r:id="rId7"/>
    <p:sldId id="276" r:id="rId8"/>
    <p:sldId id="274" r:id="rId9"/>
    <p:sldId id="273" r:id="rId10"/>
    <p:sldId id="275" r:id="rId11"/>
    <p:sldId id="284" r:id="rId12"/>
    <p:sldId id="285" r:id="rId13"/>
    <p:sldId id="286" r:id="rId14"/>
    <p:sldId id="278" r:id="rId15"/>
    <p:sldId id="281" r:id="rId16"/>
    <p:sldId id="287" r:id="rId17"/>
    <p:sldId id="294" r:id="rId18"/>
    <p:sldId id="295" r:id="rId19"/>
    <p:sldId id="337" r:id="rId20"/>
    <p:sldId id="293" r:id="rId21"/>
    <p:sldId id="292" r:id="rId22"/>
    <p:sldId id="297" r:id="rId23"/>
    <p:sldId id="298" r:id="rId24"/>
    <p:sldId id="299" r:id="rId25"/>
    <p:sldId id="296" r:id="rId26"/>
    <p:sldId id="305" r:id="rId27"/>
    <p:sldId id="303" r:id="rId28"/>
    <p:sldId id="301" r:id="rId29"/>
    <p:sldId id="302" r:id="rId30"/>
    <p:sldId id="304" r:id="rId31"/>
    <p:sldId id="300" r:id="rId32"/>
    <p:sldId id="306" r:id="rId33"/>
    <p:sldId id="307" r:id="rId34"/>
    <p:sldId id="308" r:id="rId35"/>
    <p:sldId id="310" r:id="rId36"/>
    <p:sldId id="311" r:id="rId37"/>
    <p:sldId id="314" r:id="rId38"/>
    <p:sldId id="313" r:id="rId39"/>
    <p:sldId id="312" r:id="rId40"/>
    <p:sldId id="315" r:id="rId41"/>
    <p:sldId id="318" r:id="rId42"/>
    <p:sldId id="320" r:id="rId43"/>
    <p:sldId id="319" r:id="rId44"/>
    <p:sldId id="317" r:id="rId45"/>
    <p:sldId id="321" r:id="rId46"/>
    <p:sldId id="322" r:id="rId47"/>
    <p:sldId id="338" r:id="rId48"/>
    <p:sldId id="323" r:id="rId49"/>
    <p:sldId id="325" r:id="rId50"/>
    <p:sldId id="324" r:id="rId51"/>
    <p:sldId id="290" r:id="rId52"/>
    <p:sldId id="326" r:id="rId53"/>
    <p:sldId id="327" r:id="rId54"/>
    <p:sldId id="328" r:id="rId55"/>
    <p:sldId id="329" r:id="rId56"/>
    <p:sldId id="330" r:id="rId57"/>
    <p:sldId id="332" r:id="rId58"/>
    <p:sldId id="331" r:id="rId59"/>
    <p:sldId id="333" r:id="rId60"/>
    <p:sldId id="334" r:id="rId61"/>
    <p:sldId id="282" r:id="rId62"/>
    <p:sldId id="339" r:id="rId63"/>
    <p:sldId id="340" r:id="rId64"/>
    <p:sldId id="342" r:id="rId65"/>
    <p:sldId id="343" r:id="rId66"/>
    <p:sldId id="341" r:id="rId67"/>
    <p:sldId id="335" r:id="rId68"/>
    <p:sldId id="336" r:id="rId69"/>
  </p:sldIdLst>
  <p:sldSz cx="9144000" cy="6858000" type="screen4x3"/>
  <p:notesSz cx="6858000" cy="9144000"/>
  <p:embeddedFontLst>
    <p:embeddedFont>
      <p:font typeface="Trebuchet MS" panose="020B0603020202020204" pitchFamily="34" charset="0"/>
      <p:regular r:id="rId72"/>
      <p:bold r:id="rId73"/>
      <p:italic r:id="rId74"/>
      <p:boldItalic r:id="rId75"/>
    </p:embeddedFont>
    <p:embeddedFont>
      <p:font typeface="Microsoft Yi Baiti" panose="03000500000000000000" pitchFamily="66" charset="0"/>
      <p:regular r:id="rId76"/>
    </p:embeddedFont>
    <p:embeddedFont>
      <p:font typeface="Calibri" panose="020F0502020204030204" pitchFamily="34" charset="0"/>
      <p:regular r:id="rId77"/>
      <p:bold r:id="rId78"/>
      <p:italic r:id="rId79"/>
      <p:boldItalic r:id="rId80"/>
    </p:embeddedFont>
    <p:embeddedFont>
      <p:font typeface="Comic Sans MS" panose="030F0702030302020204" pitchFamily="66" charset="0"/>
      <p:regular r:id="rId81"/>
      <p:bold r:id="rId82"/>
      <p:italic r:id="rId83"/>
      <p:boldItalic r:id="rId84"/>
    </p:embeddedFont>
  </p:embeddedFont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Dunkle Formatvorlage 1 - Akz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21" autoAdjust="0"/>
    <p:restoredTop sz="86323" autoAdjust="0"/>
  </p:normalViewPr>
  <p:slideViewPr>
    <p:cSldViewPr>
      <p:cViewPr varScale="1">
        <p:scale>
          <a:sx n="100" d="100"/>
          <a:sy n="100" d="100"/>
        </p:scale>
        <p:origin x="231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2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font" Target="fonts/font5.fntdata"/><Relationship Id="rId84" Type="http://schemas.openxmlformats.org/officeDocument/2006/relationships/font" Target="fonts/font13.fntdata"/><Relationship Id="rId7" Type="http://schemas.openxmlformats.org/officeDocument/2006/relationships/slide" Target="slides/slide3.xml"/><Relationship Id="rId71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font" Target="fonts/font3.fntdata"/><Relationship Id="rId79" Type="http://schemas.openxmlformats.org/officeDocument/2006/relationships/font" Target="fonts/font8.fntdata"/><Relationship Id="rId87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font" Target="fonts/font11.fntdata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font" Target="fonts/font6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font" Target="fonts/font1.fntdata"/><Relationship Id="rId80" Type="http://schemas.openxmlformats.org/officeDocument/2006/relationships/font" Target="fonts/font9.fntdata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notesMaster" Target="notesMasters/notesMaster1.xml"/><Relationship Id="rId75" Type="http://schemas.openxmlformats.org/officeDocument/2006/relationships/font" Target="fonts/font4.fntdata"/><Relationship Id="rId83" Type="http://schemas.openxmlformats.org/officeDocument/2006/relationships/font" Target="fonts/font12.fntdata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font" Target="fonts/font2.fntdata"/><Relationship Id="rId78" Type="http://schemas.openxmlformats.org/officeDocument/2006/relationships/font" Target="fonts/font7.fntdata"/><Relationship Id="rId81" Type="http://schemas.openxmlformats.org/officeDocument/2006/relationships/font" Target="fonts/font10.fntdata"/><Relationship Id="rId86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22.xml"/><Relationship Id="rId18" Type="http://schemas.openxmlformats.org/officeDocument/2006/relationships/slide" Target="slides/slide60.xml"/><Relationship Id="rId3" Type="http://schemas.openxmlformats.org/officeDocument/2006/relationships/slide" Target="slides/slide5.xml"/><Relationship Id="rId21" Type="http://schemas.openxmlformats.org/officeDocument/2006/relationships/slide" Target="slides/slide63.xml"/><Relationship Id="rId7" Type="http://schemas.openxmlformats.org/officeDocument/2006/relationships/slide" Target="slides/slide9.xml"/><Relationship Id="rId12" Type="http://schemas.openxmlformats.org/officeDocument/2006/relationships/slide" Target="slides/slide19.xml"/><Relationship Id="rId17" Type="http://schemas.openxmlformats.org/officeDocument/2006/relationships/slide" Target="slides/slide59.xml"/><Relationship Id="rId2" Type="http://schemas.openxmlformats.org/officeDocument/2006/relationships/slide" Target="slides/slide4.xml"/><Relationship Id="rId16" Type="http://schemas.openxmlformats.org/officeDocument/2006/relationships/slide" Target="slides/slide58.xml"/><Relationship Id="rId20" Type="http://schemas.openxmlformats.org/officeDocument/2006/relationships/slide" Target="slides/slide62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48.xml"/><Relationship Id="rId10" Type="http://schemas.openxmlformats.org/officeDocument/2006/relationships/slide" Target="slides/slide12.xml"/><Relationship Id="rId19" Type="http://schemas.openxmlformats.org/officeDocument/2006/relationships/slide" Target="slides/slide61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162778-574C-47E8-9056-6C35B9B3F7E6}" type="doc">
      <dgm:prSet loTypeId="urn:microsoft.com/office/officeart/2005/8/layout/pyramid2" loCatId="pyramid" qsTypeId="urn:microsoft.com/office/officeart/2005/8/quickstyle/3d5" qsCatId="3D" csTypeId="urn:microsoft.com/office/officeart/2005/8/colors/colorful3" csCatId="colorful" phldr="1"/>
      <dgm:spPr/>
    </dgm:pt>
    <dgm:pt modelId="{D27C514C-40B1-4E00-8395-7DC83E04A6F5}">
      <dgm:prSet phldrT="[Text]"/>
      <dgm:spPr/>
      <dgm:t>
        <a:bodyPr/>
        <a:lstStyle/>
        <a:p>
          <a:r>
            <a:rPr lang="de-DE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die</a:t>
          </a:r>
          <a:endParaRPr lang="de-DE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4B3021-90D1-4877-9167-8DFE9DCD80D6}" type="parTrans" cxnId="{91AF5290-0413-4580-B22E-36B4A41E2092}">
      <dgm:prSet/>
      <dgm:spPr/>
      <dgm:t>
        <a:bodyPr/>
        <a:lstStyle/>
        <a:p>
          <a:endParaRPr lang="de-DE"/>
        </a:p>
      </dgm:t>
    </dgm:pt>
    <dgm:pt modelId="{56D6238F-8A7E-484E-9A04-491C499B28D2}" type="sibTrans" cxnId="{91AF5290-0413-4580-B22E-36B4A41E2092}">
      <dgm:prSet/>
      <dgm:spPr/>
      <dgm:t>
        <a:bodyPr/>
        <a:lstStyle/>
        <a:p>
          <a:endParaRPr lang="de-DE"/>
        </a:p>
      </dgm:t>
    </dgm:pt>
    <dgm:pt modelId="{34B47D17-0C09-431D-A2ED-CF1C26635CFA}">
      <dgm:prSet phldrT="[Text]"/>
      <dgm:spPr/>
      <dgm:t>
        <a:bodyPr/>
        <a:lstStyle/>
        <a:p>
          <a:r>
            <a:rPr lang="de-DE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magische</a:t>
          </a:r>
          <a:endParaRPr lang="de-DE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0A4C54-FF15-493C-8E24-71DD9D5231A2}" type="parTrans" cxnId="{B2968F3C-E07D-40CB-B205-B3294872FBB8}">
      <dgm:prSet/>
      <dgm:spPr/>
      <dgm:t>
        <a:bodyPr/>
        <a:lstStyle/>
        <a:p>
          <a:endParaRPr lang="de-DE"/>
        </a:p>
      </dgm:t>
    </dgm:pt>
    <dgm:pt modelId="{563B0AA4-111F-4B94-BCB5-220E029DCBC2}" type="sibTrans" cxnId="{B2968F3C-E07D-40CB-B205-B3294872FBB8}">
      <dgm:prSet/>
      <dgm:spPr/>
      <dgm:t>
        <a:bodyPr/>
        <a:lstStyle/>
        <a:p>
          <a:endParaRPr lang="de-DE"/>
        </a:p>
      </dgm:t>
    </dgm:pt>
    <dgm:pt modelId="{E82FEBE5-8DA6-49F3-BE55-38729F113E7D}">
      <dgm:prSet phldrT="[Text]"/>
      <dgm:spPr/>
      <dgm:t>
        <a:bodyPr/>
        <a:lstStyle/>
        <a:p>
          <a:r>
            <a:rPr lang="de-DE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Wand</a:t>
          </a:r>
          <a:endParaRPr lang="de-DE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099801-8BCC-4435-B36B-49AD6C6104B5}" type="parTrans" cxnId="{52D81CE4-D211-43CC-A76C-E2D437FF32F5}">
      <dgm:prSet/>
      <dgm:spPr/>
      <dgm:t>
        <a:bodyPr/>
        <a:lstStyle/>
        <a:p>
          <a:endParaRPr lang="de-DE"/>
        </a:p>
      </dgm:t>
    </dgm:pt>
    <dgm:pt modelId="{70D3AC09-2AED-43C0-89A9-9FCAFE46D902}" type="sibTrans" cxnId="{52D81CE4-D211-43CC-A76C-E2D437FF32F5}">
      <dgm:prSet/>
      <dgm:spPr/>
      <dgm:t>
        <a:bodyPr/>
        <a:lstStyle/>
        <a:p>
          <a:endParaRPr lang="de-DE"/>
        </a:p>
      </dgm:t>
    </dgm:pt>
    <dgm:pt modelId="{58AC6C8C-8AEE-45EE-9578-4B755610172F}" type="pres">
      <dgm:prSet presAssocID="{F6162778-574C-47E8-9056-6C35B9B3F7E6}" presName="compositeShape" presStyleCnt="0">
        <dgm:presLayoutVars>
          <dgm:dir/>
          <dgm:resizeHandles/>
        </dgm:presLayoutVars>
      </dgm:prSet>
      <dgm:spPr/>
    </dgm:pt>
    <dgm:pt modelId="{488D4DA3-4F95-4359-886A-E0D4017C7C50}" type="pres">
      <dgm:prSet presAssocID="{F6162778-574C-47E8-9056-6C35B9B3F7E6}" presName="pyramid" presStyleLbl="node1" presStyleIdx="0" presStyleCnt="1" custLinFactNeighborX="34096"/>
      <dgm:spPr>
        <a:solidFill>
          <a:schemeClr val="accent1"/>
        </a:solidFill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</dgm:spPr>
    </dgm:pt>
    <dgm:pt modelId="{6428F446-7E5C-41CB-8223-C2F1CD75407A}" type="pres">
      <dgm:prSet presAssocID="{F6162778-574C-47E8-9056-6C35B9B3F7E6}" presName="theList" presStyleCnt="0"/>
      <dgm:spPr/>
    </dgm:pt>
    <dgm:pt modelId="{A6CF1129-46EC-4ECC-8BC8-6C5A369807B9}" type="pres">
      <dgm:prSet presAssocID="{D27C514C-40B1-4E00-8395-7DC83E04A6F5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3629D96-84C3-4D7B-8B93-AB5C58929B64}" type="pres">
      <dgm:prSet presAssocID="{D27C514C-40B1-4E00-8395-7DC83E04A6F5}" presName="aSpace" presStyleCnt="0"/>
      <dgm:spPr/>
    </dgm:pt>
    <dgm:pt modelId="{A2A27D98-6B40-480E-9BCD-7D212675F66B}" type="pres">
      <dgm:prSet presAssocID="{34B47D17-0C09-431D-A2ED-CF1C26635CFA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B7984C-DC0F-46FD-8BD0-4E9560C03E59}" type="pres">
      <dgm:prSet presAssocID="{34B47D17-0C09-431D-A2ED-CF1C26635CFA}" presName="aSpace" presStyleCnt="0"/>
      <dgm:spPr/>
    </dgm:pt>
    <dgm:pt modelId="{1B2605E9-3163-4E23-97B4-EB03D7900D12}" type="pres">
      <dgm:prSet presAssocID="{E82FEBE5-8DA6-49F3-BE55-38729F113E7D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94C1233-8DD4-433C-8713-6989C6AA718E}" type="pres">
      <dgm:prSet presAssocID="{E82FEBE5-8DA6-49F3-BE55-38729F113E7D}" presName="aSpace" presStyleCnt="0"/>
      <dgm:spPr/>
    </dgm:pt>
  </dgm:ptLst>
  <dgm:cxnLst>
    <dgm:cxn modelId="{D70AD124-67E4-45DA-9CB2-2F672812D4ED}" type="presOf" srcId="{E82FEBE5-8DA6-49F3-BE55-38729F113E7D}" destId="{1B2605E9-3163-4E23-97B4-EB03D7900D12}" srcOrd="0" destOrd="0" presId="urn:microsoft.com/office/officeart/2005/8/layout/pyramid2"/>
    <dgm:cxn modelId="{B2968F3C-E07D-40CB-B205-B3294872FBB8}" srcId="{F6162778-574C-47E8-9056-6C35B9B3F7E6}" destId="{34B47D17-0C09-431D-A2ED-CF1C26635CFA}" srcOrd="1" destOrd="0" parTransId="{160A4C54-FF15-493C-8E24-71DD9D5231A2}" sibTransId="{563B0AA4-111F-4B94-BCB5-220E029DCBC2}"/>
    <dgm:cxn modelId="{7B9DCE71-9B4E-451F-94E4-283843595A8C}" type="presOf" srcId="{D27C514C-40B1-4E00-8395-7DC83E04A6F5}" destId="{A6CF1129-46EC-4ECC-8BC8-6C5A369807B9}" srcOrd="0" destOrd="0" presId="urn:microsoft.com/office/officeart/2005/8/layout/pyramid2"/>
    <dgm:cxn modelId="{549D66AA-6418-4881-A807-E3BBF8576D35}" type="presOf" srcId="{F6162778-574C-47E8-9056-6C35B9B3F7E6}" destId="{58AC6C8C-8AEE-45EE-9578-4B755610172F}" srcOrd="0" destOrd="0" presId="urn:microsoft.com/office/officeart/2005/8/layout/pyramid2"/>
    <dgm:cxn modelId="{91AF5290-0413-4580-B22E-36B4A41E2092}" srcId="{F6162778-574C-47E8-9056-6C35B9B3F7E6}" destId="{D27C514C-40B1-4E00-8395-7DC83E04A6F5}" srcOrd="0" destOrd="0" parTransId="{274B3021-90D1-4877-9167-8DFE9DCD80D6}" sibTransId="{56D6238F-8A7E-484E-9A04-491C499B28D2}"/>
    <dgm:cxn modelId="{B48A96BB-A904-4307-A520-55F4BB8B8BC5}" type="presOf" srcId="{34B47D17-0C09-431D-A2ED-CF1C26635CFA}" destId="{A2A27D98-6B40-480E-9BCD-7D212675F66B}" srcOrd="0" destOrd="0" presId="urn:microsoft.com/office/officeart/2005/8/layout/pyramid2"/>
    <dgm:cxn modelId="{52D81CE4-D211-43CC-A76C-E2D437FF32F5}" srcId="{F6162778-574C-47E8-9056-6C35B9B3F7E6}" destId="{E82FEBE5-8DA6-49F3-BE55-38729F113E7D}" srcOrd="2" destOrd="0" parTransId="{34099801-8BCC-4435-B36B-49AD6C6104B5}" sibTransId="{70D3AC09-2AED-43C0-89A9-9FCAFE46D902}"/>
    <dgm:cxn modelId="{2D425E75-67CF-4F56-964D-905B5573618A}" type="presParOf" srcId="{58AC6C8C-8AEE-45EE-9578-4B755610172F}" destId="{488D4DA3-4F95-4359-886A-E0D4017C7C50}" srcOrd="0" destOrd="0" presId="urn:microsoft.com/office/officeart/2005/8/layout/pyramid2"/>
    <dgm:cxn modelId="{CD8DECC4-E66E-423A-B6C4-398EC0F67167}" type="presParOf" srcId="{58AC6C8C-8AEE-45EE-9578-4B755610172F}" destId="{6428F446-7E5C-41CB-8223-C2F1CD75407A}" srcOrd="1" destOrd="0" presId="urn:microsoft.com/office/officeart/2005/8/layout/pyramid2"/>
    <dgm:cxn modelId="{909A4B3F-CEC7-428F-8236-ED0B30B8A56C}" type="presParOf" srcId="{6428F446-7E5C-41CB-8223-C2F1CD75407A}" destId="{A6CF1129-46EC-4ECC-8BC8-6C5A369807B9}" srcOrd="0" destOrd="0" presId="urn:microsoft.com/office/officeart/2005/8/layout/pyramid2"/>
    <dgm:cxn modelId="{D5ED05FD-D396-4345-A9F6-03E3138AFC93}" type="presParOf" srcId="{6428F446-7E5C-41CB-8223-C2F1CD75407A}" destId="{A3629D96-84C3-4D7B-8B93-AB5C58929B64}" srcOrd="1" destOrd="0" presId="urn:microsoft.com/office/officeart/2005/8/layout/pyramid2"/>
    <dgm:cxn modelId="{7B92B2B1-F6F8-4ED4-9A56-5F7301CCF667}" type="presParOf" srcId="{6428F446-7E5C-41CB-8223-C2F1CD75407A}" destId="{A2A27D98-6B40-480E-9BCD-7D212675F66B}" srcOrd="2" destOrd="0" presId="urn:microsoft.com/office/officeart/2005/8/layout/pyramid2"/>
    <dgm:cxn modelId="{A5DBA2B5-2500-4036-AB08-70931E1A31BA}" type="presParOf" srcId="{6428F446-7E5C-41CB-8223-C2F1CD75407A}" destId="{67B7984C-DC0F-46FD-8BD0-4E9560C03E59}" srcOrd="3" destOrd="0" presId="urn:microsoft.com/office/officeart/2005/8/layout/pyramid2"/>
    <dgm:cxn modelId="{5D0C597A-6BB0-4A3A-9F88-7542CB66A9DE}" type="presParOf" srcId="{6428F446-7E5C-41CB-8223-C2F1CD75407A}" destId="{1B2605E9-3163-4E23-97B4-EB03D7900D12}" srcOrd="4" destOrd="0" presId="urn:microsoft.com/office/officeart/2005/8/layout/pyramid2"/>
    <dgm:cxn modelId="{B2F2575F-ED47-4478-B324-E6EF41119B2B}" type="presParOf" srcId="{6428F446-7E5C-41CB-8223-C2F1CD75407A}" destId="{A94C1233-8DD4-433C-8713-6989C6AA718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D4DA3-4F95-4359-886A-E0D4017C7C50}">
      <dsp:nvSpPr>
        <dsp:cNvPr id="0" name=""/>
        <dsp:cNvSpPr/>
      </dsp:nvSpPr>
      <dsp:spPr>
        <a:xfrm>
          <a:off x="1785950" y="0"/>
          <a:ext cx="3357586" cy="3357586"/>
        </a:xfrm>
        <a:prstGeom prst="triangle">
          <a:avLst/>
        </a:prstGeom>
        <a:solidFill>
          <a:schemeClr val="accent1"/>
        </a:solidFill>
        <a:ln>
          <a:noFill/>
        </a:ln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CF1129-46EC-4ECC-8BC8-6C5A369807B9}">
      <dsp:nvSpPr>
        <dsp:cNvPr id="0" name=""/>
        <dsp:cNvSpPr/>
      </dsp:nvSpPr>
      <dsp:spPr>
        <a:xfrm>
          <a:off x="2319949" y="337561"/>
          <a:ext cx="2182430" cy="7948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100" kern="12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die</a:t>
          </a:r>
          <a:endParaRPr lang="de-DE" sz="310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58748" y="376360"/>
        <a:ext cx="2104832" cy="717205"/>
      </dsp:txXfrm>
    </dsp:sp>
    <dsp:sp modelId="{A2A27D98-6B40-480E-9BCD-7D212675F66B}">
      <dsp:nvSpPr>
        <dsp:cNvPr id="0" name=""/>
        <dsp:cNvSpPr/>
      </dsp:nvSpPr>
      <dsp:spPr>
        <a:xfrm>
          <a:off x="2319949" y="1231715"/>
          <a:ext cx="2182430" cy="7948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3">
              <a:hueOff val="0"/>
              <a:satOff val="0"/>
              <a:lumOff val="9411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100" kern="12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magische</a:t>
          </a:r>
          <a:endParaRPr lang="de-DE" sz="310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58748" y="1270514"/>
        <a:ext cx="2104832" cy="717205"/>
      </dsp:txXfrm>
    </dsp:sp>
    <dsp:sp modelId="{1B2605E9-3163-4E23-97B4-EB03D7900D12}">
      <dsp:nvSpPr>
        <dsp:cNvPr id="0" name=""/>
        <dsp:cNvSpPr/>
      </dsp:nvSpPr>
      <dsp:spPr>
        <a:xfrm>
          <a:off x="2319949" y="2125870"/>
          <a:ext cx="2182430" cy="7948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3">
              <a:hueOff val="0"/>
              <a:satOff val="0"/>
              <a:lumOff val="18823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100" kern="12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Wand</a:t>
          </a:r>
          <a:endParaRPr lang="de-DE" sz="310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58748" y="2164669"/>
        <a:ext cx="2104832" cy="717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de-DE" sz="1200"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de-DE" sz="1200">
                <a:latin typeface="+mn-lt"/>
              </a:defRPr>
            </a:lvl1pPr>
            <a:extLst/>
          </a:lstStyle>
          <a:p>
            <a:pPr>
              <a:defRPr/>
            </a:pPr>
            <a:fld id="{1B561EA4-E873-47A4-B674-E02028DD619C}" type="datetimeFigureOut">
              <a:rPr lang="de-DE"/>
              <a:pPr>
                <a:defRPr/>
              </a:pPr>
              <a:t>23.02.2015</a:t>
            </a:fld>
            <a:endParaRPr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de-DE" sz="1200"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22DEA21-EFC1-48B3-9885-C2A8EF86993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9573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de-DE" sz="1200"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de-DE" sz="1200">
                <a:latin typeface="+mn-lt"/>
              </a:defRPr>
            </a:lvl1pPr>
            <a:extLst/>
          </a:lstStyle>
          <a:p>
            <a:pPr>
              <a:defRPr/>
            </a:pPr>
            <a:fld id="{81EC40BB-A202-4F78-ABB1-2595F72FE908}" type="datetimeFigureOut">
              <a:rPr lang="de-DE"/>
              <a:pPr>
                <a:defRPr/>
              </a:pPr>
              <a:t>23.02.2015</a:t>
            </a:fld>
            <a:endParaRPr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pPr lvl="0"/>
            <a:endParaRPr lang="de-DE" noProof="0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de-DE" sz="1200"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83FCA62-680D-4D94-B7BC-5F2185B0D65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39162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de-DE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de-DE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de-DE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de-DE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de-DE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de-DE" smtClean="0"/>
          </a:p>
        </p:txBody>
      </p:sp>
      <p:sp>
        <p:nvSpPr>
          <p:cNvPr id="15364" name="Rectangle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66E983-3360-4433-9480-D1B8249D2BEA}" type="slidenum">
              <a:rPr lang="de-DE" altLang="de-DE" smtClean="0"/>
              <a:pPr>
                <a:spcBef>
                  <a:spcPct val="0"/>
                </a:spcBef>
              </a:pPr>
              <a:t>1</a:t>
            </a:fld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4256035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0" y="500063"/>
            <a:ext cx="2043113" cy="533400"/>
            <a:chOff x="0" y="2000250"/>
            <a:chExt cx="3733800" cy="533400"/>
          </a:xfrm>
        </p:grpSpPr>
        <p:sp>
          <p:nvSpPr>
            <p:cNvPr id="4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/>
            </a:p>
          </p:txBody>
        </p:sp>
        <p:sp>
          <p:nvSpPr>
            <p:cNvPr id="5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/>
            </a:p>
          </p:txBody>
        </p:sp>
        <p:sp>
          <p:nvSpPr>
            <p:cNvPr id="6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/>
            </a:p>
          </p:txBody>
        </p:sp>
        <p:sp>
          <p:nvSpPr>
            <p:cNvPr id="7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/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/>
            </a:p>
          </p:txBody>
        </p:sp>
        <p:sp>
          <p:nvSpPr>
            <p:cNvPr id="10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/>
            </a:p>
          </p:txBody>
        </p:sp>
      </p:grp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8591550" y="500063"/>
            <a:ext cx="552450" cy="542925"/>
            <a:chOff x="8667750" y="2000250"/>
            <a:chExt cx="476250" cy="542925"/>
          </a:xfrm>
        </p:grpSpPr>
        <p:sp>
          <p:nvSpPr>
            <p:cNvPr id="12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/>
            </a:p>
          </p:txBody>
        </p:sp>
        <p:sp>
          <p:nvSpPr>
            <p:cNvPr id="13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/>
            </a:p>
          </p:txBody>
        </p:sp>
        <p:sp>
          <p:nvSpPr>
            <p:cNvPr id="14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/>
            </a:p>
          </p:txBody>
        </p:sp>
        <p:sp>
          <p:nvSpPr>
            <p:cNvPr id="18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/>
            </a:p>
          </p:txBody>
        </p:sp>
      </p:grpSp>
      <p:sp>
        <p:nvSpPr>
          <p:cNvPr id="33" name="Rectangle 32"/>
          <p:cNvSpPr>
            <a:spLocks noGrp="1"/>
          </p:cNvSpPr>
          <p:nvPr>
            <p:ph type="title"/>
          </p:nvPr>
        </p:nvSpPr>
        <p:spPr>
          <a:xfrm>
            <a:off x="2057400" y="-1214470"/>
            <a:ext cx="6509239" cy="3886200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 eaLnBrk="1" latinLnBrk="0" hangingPunct="1">
              <a:lnSpc>
                <a:spcPct val="100000"/>
              </a:lnSpc>
              <a:defRPr kumimoji="0" lang="de-DE" sz="72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2688601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advClick="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FFC95-9F75-4B2F-9480-27661D37924F}" type="datetimeFigureOut">
              <a:rPr lang="de-DE"/>
              <a:pPr>
                <a:defRPr/>
              </a:pPr>
              <a:t>23.02.2015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7AD66-EC04-4C67-B792-B516741E7A5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7275789"/>
      </p:ext>
    </p:extLst>
  </p:cSld>
  <p:clrMapOvr>
    <a:masterClrMapping/>
  </p:clrMapOvr>
  <p:transition advClick="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B32C0-4A3E-4796-9C6C-78D0A67D1992}" type="datetimeFigureOut">
              <a:rPr lang="de-DE"/>
              <a:pPr>
                <a:defRPr/>
              </a:pPr>
              <a:t>23.02.2015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F88BA-AF2D-45EA-A979-B8A641C96B0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018746"/>
      </p:ext>
    </p:extLst>
  </p:cSld>
  <p:clrMapOvr>
    <a:masterClrMapping/>
  </p:clrMapOvr>
  <p:transition advClick="0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7CA49-E557-469D-9363-34E667C52BEE}" type="datetimeFigureOut">
              <a:rPr lang="de-DE"/>
              <a:pPr>
                <a:defRPr/>
              </a:pPr>
              <a:t>23.02.2015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4B0A5-A55A-4ADC-BFB7-904102FCCBD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7766364"/>
      </p:ext>
    </p:extLst>
  </p:cSld>
  <p:clrMapOvr>
    <a:masterClrMapping/>
  </p:clrMapOvr>
  <p:transition advClick="0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DE8C7-545C-42B3-B0F0-A4A0B3B0CEEE}" type="datetimeFigureOut">
              <a:rPr lang="de-DE"/>
              <a:pPr>
                <a:defRPr/>
              </a:pPr>
              <a:t>23.02.2015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ACF56-99F8-4000-9000-C2F4E3B0CE1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34265"/>
      </p:ext>
    </p:extLst>
  </p:cSld>
  <p:clrMapOvr>
    <a:masterClrMapping/>
  </p:clrMapOvr>
  <p:transition advClick="0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47238-C8F6-4AAF-81F1-6BC71640558B}" type="datetimeFigureOut">
              <a:rPr lang="de-DE"/>
              <a:pPr>
                <a:defRPr/>
              </a:pPr>
              <a:t>23.02.2015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43B6A-6E7B-452D-913A-C32207F81E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5303789"/>
      </p:ext>
    </p:extLst>
  </p:cSld>
  <p:clrMapOvr>
    <a:masterClrMapping/>
  </p:clrMapOvr>
  <p:transition advClick="0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8EC4B-A551-4445-B36D-3984C202943C}" type="datetimeFigureOut">
              <a:rPr lang="de-DE"/>
              <a:pPr>
                <a:defRPr/>
              </a:pPr>
              <a:t>23.02.2015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06C19-37C3-4A86-84AF-AA1AC291BC2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824793"/>
      </p:ext>
    </p:extLst>
  </p:cSld>
  <p:clrMapOvr>
    <a:masterClrMapping/>
  </p:clrMapOvr>
  <p:transition advClick="0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01F03-379C-4A93-A60F-EA3EC1EC28D6}" type="datetimeFigureOut">
              <a:rPr lang="de-DE"/>
              <a:pPr>
                <a:defRPr/>
              </a:pPr>
              <a:t>23.02.2015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11315-1832-4B3C-A961-17C42E0C05F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3802752"/>
      </p:ext>
    </p:extLst>
  </p:cSld>
  <p:clrMapOvr>
    <a:masterClrMapping/>
  </p:clrMapOvr>
  <p:transition advClick="0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2036C-0241-4C7E-AA66-715A11DA7B62}" type="datetimeFigureOut">
              <a:rPr lang="de-DE"/>
              <a:pPr>
                <a:defRPr/>
              </a:pPr>
              <a:t>23.02.2015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F8856-1D30-4B78-B8B0-E1AEEE9DEC7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2949905"/>
      </p:ext>
    </p:extLst>
  </p:cSld>
  <p:clrMapOvr>
    <a:masterClrMapping/>
  </p:clrMapOvr>
  <p:transition advClick="0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AB446-54ED-4B50-949D-38E97534881A}" type="datetimeFigureOut">
              <a:rPr lang="de-DE"/>
              <a:pPr>
                <a:defRPr/>
              </a:pPr>
              <a:t>23.02.2015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C171D-4AB8-46A0-A37D-995ECE0559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2524864"/>
      </p:ext>
    </p:extLst>
  </p:cSld>
  <p:clrMapOvr>
    <a:masterClrMapping/>
  </p:clrMapOvr>
  <p:transition advClick="0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3C42A-E3C7-4152-B27A-F8408BD04C51}" type="datetimeFigureOut">
              <a:rPr lang="de-DE"/>
              <a:pPr>
                <a:defRPr/>
              </a:pPr>
              <a:t>23.02.2015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F2423-603F-467D-AF31-4240FC3BC92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4280947"/>
      </p:ext>
    </p:extLst>
  </p:cSld>
  <p:clrMapOvr>
    <a:masterClrMapping/>
  </p:clrMapOvr>
  <p:transition advClick="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293674"/>
      </p:ext>
    </p:extLst>
  </p:cSld>
  <p:clrMapOvr>
    <a:masterClrMapping/>
  </p:clrMapOvr>
  <p:transition advClick="0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46B65-FD96-4815-AB90-BAFF2451B7BE}" type="datetimeFigureOut">
              <a:rPr lang="de-DE"/>
              <a:pPr>
                <a:defRPr/>
              </a:pPr>
              <a:t>23.02.2015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59329-D2A6-489D-88AC-54BCB8941F8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4295483"/>
      </p:ext>
    </p:extLst>
  </p:cSld>
  <p:clrMapOvr>
    <a:masterClrMapping/>
  </p:clrMapOvr>
  <p:transition advClick="0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1DE1E-BEE2-40AB-8733-D1B74696C2B4}" type="datetimeFigureOut">
              <a:rPr lang="de-DE"/>
              <a:pPr>
                <a:defRPr/>
              </a:pPr>
              <a:t>23.02.2015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1D8C4-3EF8-4718-8CEB-A422CB5EDC9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7387793"/>
      </p:ext>
    </p:extLst>
  </p:cSld>
  <p:clrMapOvr>
    <a:masterClrMapping/>
  </p:clrMapOvr>
  <p:transition advClick="0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F962A-A0A9-41C8-B7F6-8961F84483B8}" type="datetimeFigureOut">
              <a:rPr lang="de-DE"/>
              <a:pPr>
                <a:defRPr/>
              </a:pPr>
              <a:t>23.02.2015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9805F-027C-4F88-8C7E-EAE9056F1EF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9368797"/>
      </p:ext>
    </p:extLst>
  </p:cSld>
  <p:clrMapOvr>
    <a:masterClrMapping/>
  </p:clrMapOvr>
  <p:transition advClick="0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F8646-9E0E-4404-8855-75E621C74C45}" type="datetimeFigureOut">
              <a:rPr lang="de-DE"/>
              <a:pPr>
                <a:defRPr/>
              </a:pPr>
              <a:t>23.02.2015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C0CF6-48D7-48D4-A8A9-B5BFB1B8EC2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3524652"/>
      </p:ext>
    </p:extLst>
  </p:cSld>
  <p:clrMapOvr>
    <a:masterClrMapping/>
  </p:clrMapOvr>
  <p:transition advClick="0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003EB-8877-4197-BCF3-E18B6AD3D6E9}" type="datetimeFigureOut">
              <a:rPr lang="de-DE"/>
              <a:pPr>
                <a:defRPr/>
              </a:pPr>
              <a:t>23.02.2015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4422F-9157-4185-B146-26A52E60483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4955875"/>
      </p:ext>
    </p:extLst>
  </p:cSld>
  <p:clrMapOvr>
    <a:masterClrMapping/>
  </p:clrMapOvr>
  <p:transition advClick="0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D4F47-4926-435A-B2E4-F942761A89A1}" type="datetimeFigureOut">
              <a:rPr lang="de-DE"/>
              <a:pPr>
                <a:defRPr/>
              </a:pPr>
              <a:t>23.02.2015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D5B58-8608-4A60-8CB3-CB75DFB7EF9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0227294"/>
      </p:ext>
    </p:extLst>
  </p:cSld>
  <p:clrMapOvr>
    <a:masterClrMapping/>
  </p:clrMapOvr>
  <p:transition advClick="0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C3CA4-60A3-4738-88C7-3C92AB1D2C0C}" type="datetimeFigureOut">
              <a:rPr lang="de-DE"/>
              <a:pPr>
                <a:defRPr/>
              </a:pPr>
              <a:t>23.02.2015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4291F-F2C6-4E6B-A3E1-E711DB7E242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8605467"/>
      </p:ext>
    </p:extLst>
  </p:cSld>
  <p:clrMapOvr>
    <a:masterClrMapping/>
  </p:clrMapOvr>
  <p:transition advClick="0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7C06A-A49F-405B-A28F-2744E62A0A89}" type="datetimeFigureOut">
              <a:rPr lang="de-DE"/>
              <a:pPr>
                <a:defRPr/>
              </a:pPr>
              <a:t>23.02.2015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B11A4-4564-466F-92EA-9420B921D47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0771534"/>
      </p:ext>
    </p:extLst>
  </p:cSld>
  <p:clrMapOvr>
    <a:masterClrMapping/>
  </p:clrMapOvr>
  <p:transition advClick="0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0A01B-2C02-426F-BCA0-F0F93994DD51}" type="datetimeFigureOut">
              <a:rPr lang="de-DE"/>
              <a:pPr>
                <a:defRPr/>
              </a:pPr>
              <a:t>23.02.2015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2966A-6373-4149-97B9-0F2E5B71156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124093"/>
      </p:ext>
    </p:extLst>
  </p:cSld>
  <p:clrMapOvr>
    <a:masterClrMapping/>
  </p:clrMapOvr>
  <p:transition advClick="0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B6F60-8539-4759-859B-F4DA4C55CD4F}" type="datetimeFigureOut">
              <a:rPr lang="de-DE"/>
              <a:pPr>
                <a:defRPr/>
              </a:pPr>
              <a:t>23.02.2015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81F7C-A789-438D-854F-1FCE3379540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9964745"/>
      </p:ext>
    </p:extLst>
  </p:cSld>
  <p:clrMapOvr>
    <a:masterClrMapping/>
  </p:clrMapOvr>
  <p:transition advClick="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6"/>
          <p:cNvSpPr>
            <a:spLocks noGrp="1"/>
          </p:cNvSpPr>
          <p:nvPr>
            <p:ph type="title"/>
          </p:nvPr>
        </p:nvSpPr>
        <p:spPr>
          <a:xfrm>
            <a:off x="228600" y="1676400"/>
            <a:ext cx="8229600" cy="1143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eaLnBrk="1" latinLnBrk="0" hangingPunct="1">
              <a:defRPr kumimoji="0" lang="de-DE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  <a:extLst/>
          </a:lstStyle>
          <a:p>
            <a:pPr>
              <a:defRPr/>
            </a:pPr>
            <a:fld id="{97493A3D-565F-44B6-B976-6E6F2587770E}" type="datetimeFigureOut">
              <a:rPr lang="de-DE"/>
              <a:pPr>
                <a:defRPr/>
              </a:pPr>
              <a:t>23.02.2015</a:t>
            </a:fld>
            <a:endParaRPr lang="de-DE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3260725" cy="323850"/>
          </a:xfrm>
          <a:prstGeom prst="rect">
            <a:avLst/>
          </a:prstGeom>
        </p:spPr>
        <p:txBody>
          <a:bodyPr rtlCol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>
          <a:xfrm>
            <a:off x="8715375" y="6151563"/>
            <a:ext cx="428625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CE59C900-3203-47D9-9EA9-A74B4B927CF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004619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advClick="0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9D130-B4C0-4AF1-B3F7-E0F4DF0173C3}" type="datetimeFigureOut">
              <a:rPr lang="de-DE"/>
              <a:pPr>
                <a:defRPr/>
              </a:pPr>
              <a:t>23.02.2015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3C5DB-8FBD-41B1-9B8D-8E665A968DB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1368141"/>
      </p:ext>
    </p:extLst>
  </p:cSld>
  <p:clrMapOvr>
    <a:masterClrMapping/>
  </p:clrMapOvr>
  <p:transition advClick="0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133E1-97C0-4581-A5C3-C87B25989224}" type="datetimeFigureOut">
              <a:rPr lang="de-DE"/>
              <a:pPr>
                <a:defRPr/>
              </a:pPr>
              <a:t>23.02.2015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E5025-44D9-4B0F-AA38-CA449F744C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8207336"/>
      </p:ext>
    </p:extLst>
  </p:cSld>
  <p:clrMapOvr>
    <a:masterClrMapping/>
  </p:clrMapOvr>
  <p:transition advClick="0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8CD95-84B6-4028-B8D2-84515FFCF8FD}" type="datetimeFigureOut">
              <a:rPr lang="de-DE"/>
              <a:pPr>
                <a:defRPr/>
              </a:pPr>
              <a:t>23.02.2015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6F63B-851E-46EB-B077-BD1003A7EA7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6247578"/>
      </p:ext>
    </p:extLst>
  </p:cSld>
  <p:clrMapOvr>
    <a:masterClrMapping/>
  </p:clrMapOvr>
  <p:transition advClick="0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F9A44-E329-49DA-8732-EF4F6A5E4BCA}" type="datetimeFigureOut">
              <a:rPr lang="de-DE"/>
              <a:pPr>
                <a:defRPr/>
              </a:pPr>
              <a:t>23.02.2015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4FCA2-0829-401C-A3B7-FFF0417B2B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4417907"/>
      </p:ext>
    </p:extLst>
  </p:cSld>
  <p:clrMapOvr>
    <a:masterClrMapping/>
  </p:clrMapOvr>
  <p:transition advClick="0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8B2C1-C2FE-4674-BD59-05C159FB0F9C}" type="datetimeFigureOut">
              <a:rPr lang="de-DE"/>
              <a:pPr>
                <a:defRPr/>
              </a:pPr>
              <a:t>23.02.2015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D465D-F481-4400-B407-FECA9F3088B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584847"/>
      </p:ext>
    </p:extLst>
  </p:cSld>
  <p:clrMapOvr>
    <a:masterClrMapping/>
  </p:clrMapOvr>
  <p:transition advClick="0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596D4-16EC-4D7F-8716-5CA1FEC24031}" type="datetimeFigureOut">
              <a:rPr lang="de-DE"/>
              <a:pPr>
                <a:defRPr/>
              </a:pPr>
              <a:t>23.02.2015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6FD0E-4792-4349-9BCE-81A33F29938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639886"/>
      </p:ext>
    </p:extLst>
  </p:cSld>
  <p:clrMapOvr>
    <a:masterClrMapping/>
  </p:clrMapOvr>
  <p:transition advClick="0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E2425-DE72-4C48-A07C-FE994D325CBD}" type="datetimeFigureOut">
              <a:rPr lang="de-DE"/>
              <a:pPr>
                <a:defRPr/>
              </a:pPr>
              <a:t>23.02.2015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C5D50-A0F4-4407-9C48-68E605D7E12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4208816"/>
      </p:ext>
    </p:extLst>
  </p:cSld>
  <p:clrMapOvr>
    <a:masterClrMapping/>
  </p:clrMapOvr>
  <p:transition advClick="0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D7F81-D5DE-41CE-938F-B2F16B861BF6}" type="datetimeFigureOut">
              <a:rPr lang="de-DE"/>
              <a:pPr>
                <a:defRPr/>
              </a:pPr>
              <a:t>23.02.2015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E93E7-7CD3-4A75-AEC2-C93022549CF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1958927"/>
      </p:ext>
    </p:extLst>
  </p:cSld>
  <p:clrMapOvr>
    <a:masterClrMapping/>
  </p:clrMapOvr>
  <p:transition advClick="0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3ADF4-8962-4BFD-91BF-6B542AC9A940}" type="datetimeFigureOut">
              <a:rPr lang="de-DE"/>
              <a:pPr>
                <a:defRPr/>
              </a:pPr>
              <a:t>23.02.2015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2B361-C2F1-43F5-AC40-FA29C04BA9D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020322"/>
      </p:ext>
    </p:extLst>
  </p:cSld>
  <p:clrMapOvr>
    <a:masterClrMapping/>
  </p:clrMapOvr>
  <p:transition advClick="0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10EBE-E3C3-4AD0-9ED8-0A7212699145}" type="datetimeFigureOut">
              <a:rPr lang="de-DE"/>
              <a:pPr>
                <a:defRPr/>
              </a:pPr>
              <a:t>23.02.2015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DA775-165B-441B-B145-C60FFD9FF6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0260883"/>
      </p:ext>
    </p:extLst>
  </p:cSld>
  <p:clrMapOvr>
    <a:masterClrMapping/>
  </p:clrMapOvr>
  <p:transition advClick="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nfache Frage und Antw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143000"/>
          </a:xfrm>
          <a:prstGeom prst="rect">
            <a:avLst/>
          </a:prstGeom>
        </p:spPr>
        <p:txBody>
          <a:bodyPr rtlCol="0" anchor="ctr"/>
          <a:lstStyle>
            <a:lvl1pPr algn="l" eaLnBrk="1" latinLnBrk="0" hangingPunct="1">
              <a:defRPr kumimoji="0" lang="de-DE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/>
          </p:nvPr>
        </p:nvSpPr>
        <p:spPr>
          <a:xfrm>
            <a:off x="228600" y="1676400"/>
            <a:ext cx="8229600" cy="1143000"/>
          </a:xfrm>
          <a:prstGeom prst="rect">
            <a:avLst/>
          </a:prstGeo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de-DE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5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de-DE">
                <a:latin typeface="+mn-lt"/>
              </a:defRPr>
            </a:lvl1pPr>
            <a:extLst/>
          </a:lstStyle>
          <a:p>
            <a:pPr>
              <a:defRPr/>
            </a:pPr>
            <a:fld id="{DB7095A8-36A8-46DB-A865-F64FFCD030EF}" type="datetimeFigureOut">
              <a:rPr lang="de-DE"/>
              <a:pPr>
                <a:defRPr/>
              </a:pPr>
              <a:t>23.02.2015</a:t>
            </a:fld>
            <a:endParaRPr dirty="0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6"/>
          </p:nvPr>
        </p:nvSpPr>
        <p:spPr>
          <a:xfrm>
            <a:off x="457200" y="6248400"/>
            <a:ext cx="3260725" cy="323850"/>
          </a:xfrm>
          <a:prstGeom prst="rect">
            <a:avLst/>
          </a:prstGeom>
        </p:spPr>
        <p:txBody>
          <a:bodyPr vert="horz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7"/>
          </p:nvPr>
        </p:nvSpPr>
        <p:spPr>
          <a:xfrm>
            <a:off x="8715375" y="6151563"/>
            <a:ext cx="428625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083D5F55-B0E2-4936-A195-3D1A949C276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6101560"/>
      </p:ext>
    </p:extLst>
  </p:cSld>
  <p:clrMapOvr>
    <a:masterClrMapping/>
  </p:clrMapOvr>
  <p:transition advClick="0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7B7C8-8B8A-4080-8E08-4EEC13781960}" type="datetimeFigureOut">
              <a:rPr lang="de-DE"/>
              <a:pPr>
                <a:defRPr/>
              </a:pPr>
              <a:t>23.02.2015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FE863-4300-4EBE-BB15-C405C5EDD32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258730"/>
      </p:ext>
    </p:extLst>
  </p:cSld>
  <p:clrMapOvr>
    <a:masterClrMapping/>
  </p:clrMapOvr>
  <p:transition advClick="0"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C33F3-738B-4704-B563-EA1B1EC26CAD}" type="datetimeFigureOut">
              <a:rPr lang="de-DE"/>
              <a:pPr>
                <a:defRPr/>
              </a:pPr>
              <a:t>23.02.2015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7FDE8-A161-4970-9C6C-E7A47F10187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7608674"/>
      </p:ext>
    </p:extLst>
  </p:cSld>
  <p:clrMapOvr>
    <a:masterClrMapping/>
  </p:clrMapOvr>
  <p:transition advClick="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taillierte Frage und Antw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143000"/>
          </a:xfrm>
          <a:prstGeom prst="rect">
            <a:avLst/>
          </a:prstGeom>
        </p:spPr>
        <p:txBody>
          <a:bodyPr rtlCol="0" anchor="ctr"/>
          <a:lstStyle>
            <a:lvl1pPr algn="l" eaLnBrk="1" latinLnBrk="0" hangingPunct="1">
              <a:defRPr kumimoji="0" lang="de-DE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228600" y="1676400"/>
            <a:ext cx="8229600" cy="1143000"/>
          </a:xfrm>
          <a:prstGeom prst="rect">
            <a:avLst/>
          </a:prstGeo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de-DE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1828800" y="3124200"/>
            <a:ext cx="5105400" cy="198120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buFontTx/>
              <a:buNone/>
              <a:defRPr kumimoji="0" lang="de-DE" i="1" baseline="0"/>
            </a:lvl1pPr>
            <a:extLst/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de-DE">
                <a:latin typeface="+mn-lt"/>
              </a:defRPr>
            </a:lvl1pPr>
            <a:extLst/>
          </a:lstStyle>
          <a:p>
            <a:pPr>
              <a:defRPr/>
            </a:pPr>
            <a:fld id="{D6B05B59-CC54-4A1E-AC05-E84917053CD2}" type="datetimeFigureOut">
              <a:rPr lang="de-DE"/>
              <a:pPr>
                <a:defRPr/>
              </a:pPr>
              <a:t>23.02.2015</a:t>
            </a:fld>
            <a:endParaRPr dirty="0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>
          <a:xfrm>
            <a:off x="457200" y="6248400"/>
            <a:ext cx="3260725" cy="323850"/>
          </a:xfrm>
          <a:prstGeom prst="rect">
            <a:avLst/>
          </a:prstGeom>
        </p:spPr>
        <p:txBody>
          <a:bodyPr vert="horz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15375" y="6151563"/>
            <a:ext cx="428625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7AFF21CA-C4BD-474B-9024-BE336A73BCB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7222680"/>
      </p:ext>
    </p:extLst>
  </p:cSld>
  <p:clrMapOvr>
    <a:masterClrMapping/>
  </p:clrMapOvr>
  <p:transition advClick="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- oder Falsch-Antwort (Antwort: Wah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ase"/>
          <p:cNvSpPr txBox="1"/>
          <p:nvPr userDrawn="1"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/>
          <a:lstStyle>
            <a:extLst/>
          </a:lstStyle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de-DE" sz="7200" dirty="0">
                <a:solidFill>
                  <a:schemeClr val="tx1">
                    <a:alpha val="40000"/>
                  </a:schemeClr>
                </a:solidFill>
                <a:latin typeface="+mn-lt"/>
              </a:rPr>
              <a:t>TRUE oder FALSE?</a:t>
            </a:r>
          </a:p>
        </p:txBody>
      </p:sp>
      <p:sp>
        <p:nvSpPr>
          <p:cNvPr id="4" name="Answer"/>
          <p:cNvSpPr/>
          <p:nvPr userDrawn="1"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>
            <a:spAutoFit/>
          </a:bodyPr>
          <a:lstStyle>
            <a:extLst/>
          </a:lstStyle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de-DE" sz="7200" dirty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latin typeface="+mn-lt"/>
              </a:rPr>
              <a:t>TRUE </a:t>
            </a:r>
            <a:r>
              <a:rPr lang="de-DE" sz="7200" dirty="0">
                <a:solidFill>
                  <a:prstClr val="white">
                    <a:alpha val="40000"/>
                  </a:prstClr>
                </a:solidFill>
                <a:latin typeface="+mn-lt"/>
              </a:rPr>
              <a:t>oder FALSE?</a:t>
            </a:r>
            <a:endParaRPr lang="de-DE" dirty="0">
              <a:latin typeface="+mn-lt"/>
            </a:endParaRPr>
          </a:p>
        </p:txBody>
      </p:sp>
      <p:sp>
        <p:nvSpPr>
          <p:cNvPr id="27" name="Question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143000"/>
          </a:xfrm>
          <a:prstGeom prst="rect">
            <a:avLst/>
          </a:prstGeom>
        </p:spPr>
        <p:txBody>
          <a:bodyPr rtlCol="0" anchor="ctr"/>
          <a:lstStyle>
            <a:lvl1pPr algn="l" eaLnBrk="1" latinLnBrk="0" hangingPunct="1">
              <a:defRPr kumimoji="0" lang="de-DE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Rectangle 3"/>
          <p:cNvSpPr>
            <a:spLocks noGrp="1"/>
          </p:cNvSpPr>
          <p:nvPr>
            <p:ph type="dt" sz="half" idx="10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de-DE">
                <a:latin typeface="+mn-lt"/>
              </a:defRPr>
            </a:lvl1pPr>
            <a:extLst/>
          </a:lstStyle>
          <a:p>
            <a:pPr>
              <a:defRPr/>
            </a:pPr>
            <a:fld id="{5924C3EA-F02E-4D7B-9F26-0F96E31CA83B}" type="datetimeFigureOut">
              <a:rPr lang="de-DE"/>
              <a:pPr>
                <a:defRPr/>
              </a:pPr>
              <a:t>23.02.2015</a:t>
            </a:fld>
            <a:endParaRPr dirty="0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3260725" cy="323850"/>
          </a:xfrm>
          <a:prstGeom prst="rect">
            <a:avLst/>
          </a:prstGeom>
        </p:spPr>
        <p:txBody>
          <a:bodyPr vert="horz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>
          <a:xfrm>
            <a:off x="8715375" y="6151563"/>
            <a:ext cx="428625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D19C93DC-F24F-44FE-9D8A-749251D388B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3436057"/>
      </p:ext>
    </p:extLst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- oder Falsch-Antwort (Antwort: Fals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ase"/>
          <p:cNvSpPr txBox="1"/>
          <p:nvPr userDrawn="1"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/>
          <a:lstStyle>
            <a:extLst/>
          </a:lstStyle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de-DE" sz="7200" dirty="0">
                <a:solidFill>
                  <a:schemeClr val="tx1">
                    <a:alpha val="40000"/>
                  </a:schemeClr>
                </a:solidFill>
                <a:latin typeface="+mn-lt"/>
              </a:rPr>
              <a:t>TRUE oder FALSE?</a:t>
            </a:r>
          </a:p>
        </p:txBody>
      </p:sp>
      <p:sp>
        <p:nvSpPr>
          <p:cNvPr id="4" name="Answer"/>
          <p:cNvSpPr/>
          <p:nvPr userDrawn="1"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>
            <a:spAutoFit/>
          </a:bodyPr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7200" dirty="0">
                <a:solidFill>
                  <a:prstClr val="white">
                    <a:alpha val="40000"/>
                  </a:prstClr>
                </a:solidFill>
                <a:latin typeface="+mn-lt"/>
              </a:rPr>
              <a:t>TRUE oder </a:t>
            </a:r>
            <a:r>
              <a:rPr lang="de-DE" sz="7200" dirty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latin typeface="+mn-lt"/>
              </a:rPr>
              <a:t>FALSE</a:t>
            </a:r>
            <a:r>
              <a:rPr lang="de-DE" sz="7200" dirty="0">
                <a:solidFill>
                  <a:prstClr val="white">
                    <a:alpha val="40000"/>
                  </a:prstClr>
                </a:solidFill>
                <a:latin typeface="+mn-lt"/>
              </a:rPr>
              <a:t>?</a:t>
            </a:r>
            <a:endParaRPr lang="de-DE" dirty="0">
              <a:latin typeface="+mn-lt"/>
            </a:endParaRPr>
          </a:p>
        </p:txBody>
      </p:sp>
      <p:sp>
        <p:nvSpPr>
          <p:cNvPr id="6" name="Question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143000"/>
          </a:xfrm>
          <a:prstGeom prst="rect">
            <a:avLst/>
          </a:prstGeom>
        </p:spPr>
        <p:txBody>
          <a:bodyPr rtlCol="0" anchor="ctr"/>
          <a:lstStyle>
            <a:lvl1pPr algn="l" eaLnBrk="1" latinLnBrk="0" hangingPunct="1">
              <a:defRPr kumimoji="0" lang="de-DE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Rectangle 3"/>
          <p:cNvSpPr>
            <a:spLocks noGrp="1"/>
          </p:cNvSpPr>
          <p:nvPr>
            <p:ph type="dt" sz="half" idx="10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de-DE">
                <a:latin typeface="+mn-lt"/>
              </a:defRPr>
            </a:lvl1pPr>
            <a:extLst/>
          </a:lstStyle>
          <a:p>
            <a:pPr>
              <a:defRPr/>
            </a:pPr>
            <a:fld id="{FFA47BB9-A452-4D1E-AA91-769F9BAB6440}" type="datetimeFigureOut">
              <a:rPr lang="de-DE"/>
              <a:pPr>
                <a:defRPr/>
              </a:pPr>
              <a:t>23.02.2015</a:t>
            </a:fld>
            <a:endParaRPr dirty="0"/>
          </a:p>
        </p:txBody>
      </p:sp>
      <p:sp>
        <p:nvSpPr>
          <p:cNvPr id="7" name="Rectangle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3260725" cy="323850"/>
          </a:xfrm>
          <a:prstGeom prst="rect">
            <a:avLst/>
          </a:prstGeom>
        </p:spPr>
        <p:txBody>
          <a:bodyPr vert="horz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/>
          </p:cNvSpPr>
          <p:nvPr>
            <p:ph type="sldNum" sz="quarter" idx="12"/>
          </p:nvPr>
        </p:nvSpPr>
        <p:spPr>
          <a:xfrm>
            <a:off x="8715375" y="6151563"/>
            <a:ext cx="428625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7E187AC2-1889-462A-97C1-A6EA158BB92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3307794"/>
      </p:ext>
    </p:extLst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lementübereinstimm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23"/>
          <p:cNvCxnSpPr>
            <a:endCxn id="18" idx="1"/>
          </p:cNvCxnSpPr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3"/>
          <p:cNvCxnSpPr/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3"/>
          <p:cNvCxnSpPr/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4" idx="3"/>
            <a:endCxn id="21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3"/>
          <p:cNvCxnSpPr>
            <a:stCxn id="10" idx="3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Rectangle 7"/>
          <p:cNvSpPr>
            <a:spLocks noGrp="1"/>
          </p:cNvSpPr>
          <p:nvPr>
            <p:ph type="body" sz="quarter" idx="13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de-DE"/>
            </a:lvl1pPr>
            <a:lvl2pPr eaLnBrk="1" latinLnBrk="0" hangingPunct="1">
              <a:buFontTx/>
              <a:buChar char="•"/>
              <a:defRPr kumimoji="0" lang="de-DE"/>
            </a:lvl2pPr>
            <a:lvl3pPr eaLnBrk="1" latinLnBrk="0" hangingPunct="1">
              <a:buFontTx/>
              <a:buChar char="•"/>
              <a:defRPr kumimoji="0" lang="de-DE"/>
            </a:lvl3pPr>
            <a:lvl4pPr eaLnBrk="1" latinLnBrk="0" hangingPunct="1">
              <a:buFontTx/>
              <a:buChar char="•"/>
              <a:defRPr kumimoji="0" lang="de-DE"/>
            </a:lvl4pPr>
            <a:lvl5pPr eaLnBrk="1" latinLnBrk="0" hangingPunct="1">
              <a:buFontTx/>
              <a:buChar char="•"/>
              <a:defRPr kumimoji="0" lang="de-DE"/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de-DE"/>
            </a:lvl1pPr>
            <a:lvl2pPr eaLnBrk="1" latinLnBrk="0" hangingPunct="1">
              <a:buFontTx/>
              <a:buChar char="•"/>
              <a:defRPr kumimoji="0" lang="de-DE"/>
            </a:lvl2pPr>
            <a:lvl3pPr eaLnBrk="1" latinLnBrk="0" hangingPunct="1">
              <a:buFontTx/>
              <a:buChar char="•"/>
              <a:defRPr kumimoji="0" lang="de-DE"/>
            </a:lvl3pPr>
            <a:lvl4pPr eaLnBrk="1" latinLnBrk="0" hangingPunct="1">
              <a:buFontTx/>
              <a:buChar char="•"/>
              <a:defRPr kumimoji="0" lang="de-DE"/>
            </a:lvl4pPr>
            <a:lvl5pPr eaLnBrk="1" latinLnBrk="0" hangingPunct="1">
              <a:buFontTx/>
              <a:buChar char="•"/>
              <a:defRPr kumimoji="0" lang="de-DE"/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de-DE"/>
            </a:lvl1pPr>
            <a:lvl2pPr eaLnBrk="1" latinLnBrk="0" hangingPunct="1">
              <a:buFontTx/>
              <a:buChar char="•"/>
              <a:defRPr kumimoji="0" lang="de-DE"/>
            </a:lvl2pPr>
            <a:lvl3pPr eaLnBrk="1" latinLnBrk="0" hangingPunct="1">
              <a:buFontTx/>
              <a:buChar char="•"/>
              <a:defRPr kumimoji="0" lang="de-DE"/>
            </a:lvl3pPr>
            <a:lvl4pPr eaLnBrk="1" latinLnBrk="0" hangingPunct="1">
              <a:buFontTx/>
              <a:buChar char="•"/>
              <a:defRPr kumimoji="0" lang="de-DE"/>
            </a:lvl4pPr>
            <a:lvl5pPr eaLnBrk="1" latinLnBrk="0" hangingPunct="1">
              <a:buFontTx/>
              <a:buChar char="•"/>
              <a:defRPr kumimoji="0" lang="de-DE"/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de-DE"/>
            </a:lvl1pPr>
            <a:lvl2pPr eaLnBrk="1" latinLnBrk="0" hangingPunct="1">
              <a:buFontTx/>
              <a:buChar char="•"/>
              <a:defRPr kumimoji="0" lang="de-DE"/>
            </a:lvl2pPr>
            <a:lvl3pPr eaLnBrk="1" latinLnBrk="0" hangingPunct="1">
              <a:buFontTx/>
              <a:buChar char="•"/>
              <a:defRPr kumimoji="0" lang="de-DE"/>
            </a:lvl3pPr>
            <a:lvl4pPr eaLnBrk="1" latinLnBrk="0" hangingPunct="1">
              <a:buFontTx/>
              <a:buChar char="•"/>
              <a:defRPr kumimoji="0" lang="de-DE"/>
            </a:lvl4pPr>
            <a:lvl5pPr eaLnBrk="1" latinLnBrk="0" hangingPunct="1">
              <a:buFontTx/>
              <a:buChar char="•"/>
              <a:defRPr kumimoji="0" lang="de-DE"/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de-DE"/>
            </a:lvl1pPr>
            <a:lvl2pPr eaLnBrk="1" latinLnBrk="0" hangingPunct="1">
              <a:buFontTx/>
              <a:buChar char="•"/>
              <a:defRPr kumimoji="0" lang="de-DE"/>
            </a:lvl2pPr>
            <a:lvl3pPr eaLnBrk="1" latinLnBrk="0" hangingPunct="1">
              <a:buFontTx/>
              <a:buChar char="•"/>
              <a:defRPr kumimoji="0" lang="de-DE"/>
            </a:lvl3pPr>
            <a:lvl4pPr eaLnBrk="1" latinLnBrk="0" hangingPunct="1">
              <a:buFontTx/>
              <a:buChar char="•"/>
              <a:defRPr kumimoji="0" lang="de-DE"/>
            </a:lvl4pPr>
            <a:lvl5pPr eaLnBrk="1" latinLnBrk="0" hangingPunct="1">
              <a:buFontTx/>
              <a:buChar char="•"/>
              <a:defRPr kumimoji="0" lang="de-DE"/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de-DE"/>
            </a:lvl1pPr>
            <a:lvl2pPr eaLnBrk="1" latinLnBrk="0" hangingPunct="1">
              <a:buFontTx/>
              <a:buChar char="•"/>
              <a:defRPr kumimoji="0" lang="de-DE"/>
            </a:lvl2pPr>
            <a:lvl3pPr eaLnBrk="1" latinLnBrk="0" hangingPunct="1">
              <a:buFontTx/>
              <a:buChar char="•"/>
              <a:defRPr kumimoji="0" lang="de-DE"/>
            </a:lvl3pPr>
            <a:lvl4pPr eaLnBrk="1" latinLnBrk="0" hangingPunct="1">
              <a:buFontTx/>
              <a:buChar char="•"/>
              <a:defRPr kumimoji="0" lang="de-DE"/>
            </a:lvl4pPr>
            <a:lvl5pPr eaLnBrk="1" latinLnBrk="0" hangingPunct="1">
              <a:buFontTx/>
              <a:buChar char="•"/>
              <a:defRPr kumimoji="0" lang="de-DE"/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de-DE"/>
            </a:lvl1pPr>
            <a:lvl2pPr eaLnBrk="1" latinLnBrk="0" hangingPunct="1">
              <a:buFontTx/>
              <a:buChar char="•"/>
              <a:defRPr kumimoji="0" lang="de-DE"/>
            </a:lvl2pPr>
            <a:lvl3pPr eaLnBrk="1" latinLnBrk="0" hangingPunct="1">
              <a:buFontTx/>
              <a:buChar char="•"/>
              <a:defRPr kumimoji="0" lang="de-DE"/>
            </a:lvl3pPr>
            <a:lvl4pPr eaLnBrk="1" latinLnBrk="0" hangingPunct="1">
              <a:buFontTx/>
              <a:buChar char="•"/>
              <a:defRPr kumimoji="0" lang="de-DE"/>
            </a:lvl4pPr>
            <a:lvl5pPr eaLnBrk="1" latinLnBrk="0" hangingPunct="1">
              <a:buFontTx/>
              <a:buChar char="•"/>
              <a:defRPr kumimoji="0" lang="de-DE"/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de-DE"/>
            </a:lvl1pPr>
            <a:lvl2pPr eaLnBrk="1" latinLnBrk="0" hangingPunct="1">
              <a:buFontTx/>
              <a:buChar char="•"/>
              <a:defRPr kumimoji="0" lang="de-DE"/>
            </a:lvl2pPr>
            <a:lvl3pPr eaLnBrk="1" latinLnBrk="0" hangingPunct="1">
              <a:buFontTx/>
              <a:buChar char="•"/>
              <a:defRPr kumimoji="0" lang="de-DE"/>
            </a:lvl3pPr>
            <a:lvl4pPr eaLnBrk="1" latinLnBrk="0" hangingPunct="1">
              <a:buFontTx/>
              <a:buChar char="•"/>
              <a:defRPr kumimoji="0" lang="de-DE"/>
            </a:lvl4pPr>
            <a:lvl5pPr eaLnBrk="1" latinLnBrk="0" hangingPunct="1">
              <a:buFontTx/>
              <a:buChar char="•"/>
              <a:defRPr kumimoji="0" lang="de-DE"/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de-DE"/>
            </a:lvl1pPr>
            <a:lvl2pPr eaLnBrk="1" latinLnBrk="0" hangingPunct="1">
              <a:buFontTx/>
              <a:buChar char="•"/>
              <a:defRPr kumimoji="0" lang="de-DE"/>
            </a:lvl2pPr>
            <a:lvl3pPr eaLnBrk="1" latinLnBrk="0" hangingPunct="1">
              <a:buFontTx/>
              <a:buChar char="•"/>
              <a:defRPr kumimoji="0" lang="de-DE"/>
            </a:lvl3pPr>
            <a:lvl4pPr eaLnBrk="1" latinLnBrk="0" hangingPunct="1">
              <a:buFontTx/>
              <a:buChar char="•"/>
              <a:defRPr kumimoji="0" lang="de-DE"/>
            </a:lvl4pPr>
            <a:lvl5pPr eaLnBrk="1" latinLnBrk="0" hangingPunct="1">
              <a:buFontTx/>
              <a:buChar char="•"/>
              <a:defRPr kumimoji="0" lang="de-DE"/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de-DE"/>
            </a:lvl1pPr>
            <a:lvl2pPr eaLnBrk="1" latinLnBrk="0" hangingPunct="1">
              <a:buFontTx/>
              <a:buChar char="•"/>
              <a:defRPr kumimoji="0" lang="de-DE"/>
            </a:lvl2pPr>
            <a:lvl3pPr eaLnBrk="1" latinLnBrk="0" hangingPunct="1">
              <a:buFontTx/>
              <a:buChar char="•"/>
              <a:defRPr kumimoji="0" lang="de-DE"/>
            </a:lvl3pPr>
            <a:lvl4pPr eaLnBrk="1" latinLnBrk="0" hangingPunct="1">
              <a:buFontTx/>
              <a:buChar char="•"/>
              <a:defRPr kumimoji="0" lang="de-DE"/>
            </a:lvl4pPr>
            <a:lvl5pPr eaLnBrk="1" latinLnBrk="0" hangingPunct="1">
              <a:buFontTx/>
              <a:buChar char="•"/>
              <a:defRPr kumimoji="0" lang="de-DE"/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1" name="Rectang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11430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lang="de-DE" i="1" baseline="0"/>
            </a:lvl1pPr>
            <a:extLst/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23"/>
          </p:nvPr>
        </p:nvSpPr>
        <p:spPr>
          <a:xfrm>
            <a:off x="457200" y="6248400"/>
            <a:ext cx="3260725" cy="323850"/>
          </a:xfrm>
          <a:prstGeom prst="rect">
            <a:avLst/>
          </a:prstGeom>
        </p:spPr>
        <p:txBody>
          <a:bodyPr vert="horz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27" name="Rectangle 3"/>
          <p:cNvSpPr>
            <a:spLocks noGrp="1"/>
          </p:cNvSpPr>
          <p:nvPr>
            <p:ph type="dt" sz="half" idx="24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de-DE">
                <a:latin typeface="+mn-lt"/>
              </a:defRPr>
            </a:lvl1pPr>
            <a:extLst/>
          </a:lstStyle>
          <a:p>
            <a:pPr>
              <a:defRPr/>
            </a:pPr>
            <a:fld id="{E0836D06-1E18-412F-938A-34BBE387771C}" type="datetimeFigureOut">
              <a:rPr lang="de-DE"/>
              <a:pPr>
                <a:defRPr/>
              </a:pPr>
              <a:t>23.02.2015</a:t>
            </a:fld>
            <a:endParaRPr dirty="0"/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25"/>
          </p:nvPr>
        </p:nvSpPr>
        <p:spPr>
          <a:xfrm>
            <a:off x="8715375" y="6151563"/>
            <a:ext cx="428625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AAFAC7B1-1FE0-4FB2-9B0A-CC239A1DBA7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4429884"/>
      </p:ext>
    </p:extLst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B653A-53C9-41B0-BD1E-684E431281CA}" type="datetimeFigureOut">
              <a:rPr lang="de-DE"/>
              <a:pPr>
                <a:defRPr/>
              </a:pPr>
              <a:t>23.02.2015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74317-2ACA-47F4-B41E-3F78596C728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7512278"/>
      </p:ext>
    </p:extLst>
  </p:cSld>
  <p:clrMapOvr>
    <a:masterClrMapping/>
  </p:clrMapOvr>
  <p:transition advClick="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777777"/>
            </a:gs>
            <a:gs pos="50000">
              <a:srgbClr val="FFFFFF"/>
            </a:gs>
            <a:gs pos="100000">
              <a:srgbClr val="77777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3"/>
          <p:cNvGrpSpPr>
            <a:grpSpLocks/>
          </p:cNvGrpSpPr>
          <p:nvPr/>
        </p:nvGrpSpPr>
        <p:grpSpPr bwMode="auto">
          <a:xfrm>
            <a:off x="11113" y="2000250"/>
            <a:ext cx="133350" cy="533400"/>
            <a:chOff x="0" y="2000250"/>
            <a:chExt cx="3733800" cy="533400"/>
          </a:xfrm>
        </p:grpSpPr>
        <p:sp>
          <p:nvSpPr>
            <p:cNvPr id="3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/>
            </a:p>
          </p:txBody>
        </p:sp>
        <p:sp>
          <p:nvSpPr>
            <p:cNvPr id="4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/>
            </a:p>
          </p:txBody>
        </p:sp>
        <p:sp>
          <p:nvSpPr>
            <p:cNvPr id="12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/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/>
            </a:p>
          </p:txBody>
        </p:sp>
        <p:sp>
          <p:nvSpPr>
            <p:cNvPr id="3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/>
            </a:p>
          </p:txBody>
        </p:sp>
      </p:grpSp>
      <p:grpSp>
        <p:nvGrpSpPr>
          <p:cNvPr id="1027" name="Group 35"/>
          <p:cNvGrpSpPr>
            <a:grpSpLocks/>
          </p:cNvGrpSpPr>
          <p:nvPr/>
        </p:nvGrpSpPr>
        <p:grpSpPr bwMode="auto">
          <a:xfrm>
            <a:off x="8583613" y="2000250"/>
            <a:ext cx="552450" cy="542925"/>
            <a:chOff x="8667750" y="2000250"/>
            <a:chExt cx="476250" cy="542925"/>
          </a:xfrm>
        </p:grpSpPr>
        <p:sp>
          <p:nvSpPr>
            <p:cNvPr id="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/>
            </a:p>
          </p:txBody>
        </p:sp>
        <p:sp>
          <p:nvSpPr>
            <p:cNvPr id="2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/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/>
            </a:p>
          </p:txBody>
        </p:sp>
        <p:sp>
          <p:nvSpPr>
            <p:cNvPr id="30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15" r:id="rId1"/>
    <p:sldLayoutId id="2147484181" r:id="rId2"/>
    <p:sldLayoutId id="2147484216" r:id="rId3"/>
    <p:sldLayoutId id="2147484217" r:id="rId4"/>
    <p:sldLayoutId id="2147484218" r:id="rId5"/>
    <p:sldLayoutId id="2147484219" r:id="rId6"/>
    <p:sldLayoutId id="2147484220" r:id="rId7"/>
    <p:sldLayoutId id="2147484221" r:id="rId8"/>
  </p:sldLayoutIdLst>
  <p:transition advClick="0">
    <p:dissolv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de-DE"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lang="de-DE" sz="3600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lang="de-DE" sz="3600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lang="de-DE" sz="3600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lang="de-DE" sz="3600">
          <a:solidFill>
            <a:schemeClr val="tx1"/>
          </a:solidFill>
          <a:latin typeface="Trebuchet MS" pitchFamily="34" charset="0"/>
        </a:defRPr>
      </a:lvl5pPr>
      <a:lvl6pPr eaLnBrk="1" latinLnBrk="0" hangingPunct="1">
        <a:defRPr kumimoji="0" lang="de-DE">
          <a:solidFill>
            <a:schemeClr val="tx2"/>
          </a:solidFill>
        </a:defRPr>
      </a:lvl6pPr>
      <a:lvl7pPr eaLnBrk="1" latinLnBrk="0" hangingPunct="1">
        <a:defRPr kumimoji="0" lang="de-DE">
          <a:solidFill>
            <a:schemeClr val="tx2"/>
          </a:solidFill>
        </a:defRPr>
      </a:lvl7pPr>
      <a:lvl8pPr eaLnBrk="1" latinLnBrk="0" hangingPunct="1">
        <a:defRPr kumimoji="0" lang="de-DE">
          <a:solidFill>
            <a:schemeClr val="tx2"/>
          </a:solidFill>
        </a:defRPr>
      </a:lvl8pPr>
      <a:lvl9pPr eaLnBrk="1" latinLnBrk="0" hangingPunct="1">
        <a:defRPr kumimoji="0" lang="de-DE">
          <a:solidFill>
            <a:schemeClr val="tx2"/>
          </a:solidFill>
        </a:defRPr>
      </a:lvl9pPr>
      <a:extLst/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lang="de-DE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lang="de-DE"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lang="de-DE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lang="de-DE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lang="de-DE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de-DE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de-DE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de-DE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de-DE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de-DE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de-DE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de-DE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de-DE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de-DE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de-DE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de-DE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de-DE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de-DE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777777"/>
            </a:gs>
            <a:gs pos="50000">
              <a:srgbClr val="FFFFFF"/>
            </a:gs>
            <a:gs pos="100000">
              <a:srgbClr val="77777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31F41A-34A2-4B16-9093-9D57B8F4F83B}" type="datetimeFigureOut">
              <a:rPr lang="de-DE"/>
              <a:pPr>
                <a:defRPr/>
              </a:pPr>
              <a:t>23.02.2015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AC903DE-8C15-49A4-8962-2583EC7151C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</p:sldLayoutIdLst>
  <p:transition advClick="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777777"/>
            </a:gs>
            <a:gs pos="50000">
              <a:srgbClr val="FFFFFF"/>
            </a:gs>
            <a:gs pos="100000">
              <a:srgbClr val="77777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307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2B5823-245A-4163-B8CA-C4E10F775540}" type="datetimeFigureOut">
              <a:rPr lang="de-DE"/>
              <a:pPr>
                <a:defRPr/>
              </a:pPr>
              <a:t>23.02.2015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7BEE151-F201-418F-8D8C-FF960D211BB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</p:sldLayoutIdLst>
  <p:transition advClick="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777777"/>
            </a:gs>
            <a:gs pos="50000">
              <a:srgbClr val="FFFFFF"/>
            </a:gs>
            <a:gs pos="100000">
              <a:srgbClr val="77777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409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D12AC0-01FC-4DA5-B1A4-E21F88205150}" type="datetimeFigureOut">
              <a:rPr lang="de-DE"/>
              <a:pPr>
                <a:defRPr/>
              </a:pPr>
              <a:t>23.02.2015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DFBFBAC-3406-4F8C-A4E4-68CACF14291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  <p:sldLayoutId id="2147484214" r:id="rId11"/>
  </p:sldLayoutIdLst>
  <p:transition advClick="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24.xml"/><Relationship Id="rId18" Type="http://schemas.openxmlformats.org/officeDocument/2006/relationships/slide" Target="slide14.xml"/><Relationship Id="rId26" Type="http://schemas.openxmlformats.org/officeDocument/2006/relationships/slide" Target="slide47.xml"/><Relationship Id="rId39" Type="http://schemas.openxmlformats.org/officeDocument/2006/relationships/slide" Target="slide40.xml"/><Relationship Id="rId21" Type="http://schemas.openxmlformats.org/officeDocument/2006/relationships/slide" Target="slide17.xml"/><Relationship Id="rId34" Type="http://schemas.openxmlformats.org/officeDocument/2006/relationships/slide" Target="slide35.xml"/><Relationship Id="rId42" Type="http://schemas.openxmlformats.org/officeDocument/2006/relationships/slide" Target="slide18.xml"/><Relationship Id="rId47" Type="http://schemas.openxmlformats.org/officeDocument/2006/relationships/slide" Target="slide48.xml"/><Relationship Id="rId50" Type="http://schemas.openxmlformats.org/officeDocument/2006/relationships/slide" Target="slide51.xml"/><Relationship Id="rId55" Type="http://schemas.openxmlformats.org/officeDocument/2006/relationships/slide" Target="slide6.xml"/><Relationship Id="rId7" Type="http://schemas.openxmlformats.org/officeDocument/2006/relationships/slide" Target="slide53.xml"/><Relationship Id="rId12" Type="http://schemas.openxmlformats.org/officeDocument/2006/relationships/slide" Target="slide23.xml"/><Relationship Id="rId17" Type="http://schemas.openxmlformats.org/officeDocument/2006/relationships/slide" Target="slide13.xml"/><Relationship Id="rId25" Type="http://schemas.openxmlformats.org/officeDocument/2006/relationships/slide" Target="slide46.xml"/><Relationship Id="rId33" Type="http://schemas.openxmlformats.org/officeDocument/2006/relationships/slide" Target="slide34.xml"/><Relationship Id="rId38" Type="http://schemas.openxmlformats.org/officeDocument/2006/relationships/slide" Target="slide39.xml"/><Relationship Id="rId46" Type="http://schemas.openxmlformats.org/officeDocument/2006/relationships/slide" Target="slide22.xml"/><Relationship Id="rId2" Type="http://schemas.openxmlformats.org/officeDocument/2006/relationships/slide" Target="slide8.xml"/><Relationship Id="rId16" Type="http://schemas.openxmlformats.org/officeDocument/2006/relationships/slide" Target="slide27.xml"/><Relationship Id="rId20" Type="http://schemas.openxmlformats.org/officeDocument/2006/relationships/slide" Target="slide16.xml"/><Relationship Id="rId29" Type="http://schemas.openxmlformats.org/officeDocument/2006/relationships/slide" Target="slide30.xml"/><Relationship Id="rId41" Type="http://schemas.openxmlformats.org/officeDocument/2006/relationships/slide" Target="slide42.xml"/><Relationship Id="rId54" Type="http://schemas.openxmlformats.org/officeDocument/2006/relationships/slide" Target="slide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11" Type="http://schemas.openxmlformats.org/officeDocument/2006/relationships/slide" Target="slide57.xml"/><Relationship Id="rId24" Type="http://schemas.openxmlformats.org/officeDocument/2006/relationships/slide" Target="slide45.xml"/><Relationship Id="rId32" Type="http://schemas.openxmlformats.org/officeDocument/2006/relationships/slide" Target="slide33.xml"/><Relationship Id="rId37" Type="http://schemas.openxmlformats.org/officeDocument/2006/relationships/slide" Target="slide38.xml"/><Relationship Id="rId40" Type="http://schemas.openxmlformats.org/officeDocument/2006/relationships/slide" Target="slide41.xml"/><Relationship Id="rId45" Type="http://schemas.openxmlformats.org/officeDocument/2006/relationships/slide" Target="slide21.xml"/><Relationship Id="rId53" Type="http://schemas.openxmlformats.org/officeDocument/2006/relationships/slide" Target="slide4.xml"/><Relationship Id="rId5" Type="http://schemas.openxmlformats.org/officeDocument/2006/relationships/slide" Target="slide11.xml"/><Relationship Id="rId15" Type="http://schemas.openxmlformats.org/officeDocument/2006/relationships/slide" Target="slide26.xml"/><Relationship Id="rId23" Type="http://schemas.openxmlformats.org/officeDocument/2006/relationships/slide" Target="slide44.xml"/><Relationship Id="rId28" Type="http://schemas.openxmlformats.org/officeDocument/2006/relationships/slide" Target="slide29.xml"/><Relationship Id="rId36" Type="http://schemas.openxmlformats.org/officeDocument/2006/relationships/slide" Target="slide37.xml"/><Relationship Id="rId49" Type="http://schemas.openxmlformats.org/officeDocument/2006/relationships/slide" Target="slide50.xml"/><Relationship Id="rId57" Type="http://schemas.openxmlformats.org/officeDocument/2006/relationships/slide" Target="slide64.xml"/><Relationship Id="rId10" Type="http://schemas.openxmlformats.org/officeDocument/2006/relationships/slide" Target="slide56.xml"/><Relationship Id="rId19" Type="http://schemas.openxmlformats.org/officeDocument/2006/relationships/slide" Target="slide15.xml"/><Relationship Id="rId31" Type="http://schemas.openxmlformats.org/officeDocument/2006/relationships/slide" Target="slide32.xml"/><Relationship Id="rId44" Type="http://schemas.openxmlformats.org/officeDocument/2006/relationships/slide" Target="slide20.xml"/><Relationship Id="rId52" Type="http://schemas.openxmlformats.org/officeDocument/2006/relationships/slide" Target="slide3.xml"/><Relationship Id="rId4" Type="http://schemas.openxmlformats.org/officeDocument/2006/relationships/slide" Target="slide10.xml"/><Relationship Id="rId9" Type="http://schemas.openxmlformats.org/officeDocument/2006/relationships/slide" Target="slide55.xml"/><Relationship Id="rId14" Type="http://schemas.openxmlformats.org/officeDocument/2006/relationships/slide" Target="slide25.xml"/><Relationship Id="rId22" Type="http://schemas.openxmlformats.org/officeDocument/2006/relationships/slide" Target="slide43.xml"/><Relationship Id="rId27" Type="http://schemas.openxmlformats.org/officeDocument/2006/relationships/slide" Target="slide28.xml"/><Relationship Id="rId30" Type="http://schemas.openxmlformats.org/officeDocument/2006/relationships/slide" Target="slide31.xml"/><Relationship Id="rId35" Type="http://schemas.openxmlformats.org/officeDocument/2006/relationships/slide" Target="slide36.xml"/><Relationship Id="rId43" Type="http://schemas.openxmlformats.org/officeDocument/2006/relationships/slide" Target="slide19.xml"/><Relationship Id="rId48" Type="http://schemas.openxmlformats.org/officeDocument/2006/relationships/slide" Target="slide49.xml"/><Relationship Id="rId56" Type="http://schemas.openxmlformats.org/officeDocument/2006/relationships/slide" Target="slide7.xml"/><Relationship Id="rId8" Type="http://schemas.openxmlformats.org/officeDocument/2006/relationships/slide" Target="slide54.xml"/><Relationship Id="rId51" Type="http://schemas.openxmlformats.org/officeDocument/2006/relationships/slide" Target="slide52.xml"/><Relationship Id="rId3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6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5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6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6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58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62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58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4"/>
          <p:cNvSpPr>
            <a:spLocks noGrp="1"/>
          </p:cNvSpPr>
          <p:nvPr>
            <p:ph type="ctrTitle"/>
          </p:nvPr>
        </p:nvSpPr>
        <p:spPr>
          <a:xfrm>
            <a:off x="2071670" y="-28572"/>
            <a:ext cx="6509239" cy="3886200"/>
          </a:xfrm>
        </p:spPr>
        <p:txBody>
          <a:bodyPr/>
          <a:lstStyle>
            <a:extLst/>
          </a:lstStyle>
          <a:p>
            <a:pPr algn="l" fontAlgn="auto">
              <a:spcAft>
                <a:spcPts val="0"/>
              </a:spcAft>
              <a:defRPr/>
            </a:pPr>
            <a:r>
              <a:rPr dirty="0" smtClean="0"/>
              <a:t>Die </a:t>
            </a:r>
            <a:br>
              <a:rPr dirty="0" smtClean="0"/>
            </a:br>
            <a:r>
              <a:rPr dirty="0" smtClean="0"/>
              <a:t>große</a:t>
            </a:r>
            <a:br>
              <a:rPr dirty="0" smtClean="0"/>
            </a:br>
            <a:r>
              <a:rPr dirty="0" smtClean="0"/>
              <a:t>Quizshow</a:t>
            </a:r>
            <a:endParaRPr dirty="0"/>
          </a:p>
        </p:txBody>
      </p:sp>
      <p:graphicFrame>
        <p:nvGraphicFramePr>
          <p:cNvPr id="11" name="Diagramm 10"/>
          <p:cNvGraphicFramePr/>
          <p:nvPr>
            <p:extLst>
              <p:ext uri="{D42A27DB-BD31-4B8C-83A1-F6EECF244321}">
                <p14:modId xmlns:p14="http://schemas.microsoft.com/office/powerpoint/2010/main" val="2896594860"/>
              </p:ext>
            </p:extLst>
          </p:nvPr>
        </p:nvGraphicFramePr>
        <p:xfrm>
          <a:off x="2857488" y="3071810"/>
          <a:ext cx="5143536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7400" y="-857280"/>
            <a:ext cx="6509239" cy="3071834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5400" dirty="0" smtClean="0">
                <a:latin typeface="+mn-lt"/>
              </a:rPr>
              <a:t>??? </a:t>
            </a:r>
            <a:r>
              <a:rPr sz="3200" dirty="0" smtClean="0">
                <a:latin typeface="+mn-lt"/>
              </a:rPr>
              <a:t>(6</a:t>
            </a:r>
            <a:r>
              <a:rPr sz="3600" dirty="0" smtClean="0">
                <a:latin typeface="+mn-lt"/>
              </a:rPr>
              <a:t>)</a:t>
            </a:r>
            <a:endParaRPr sz="5400" dirty="0">
              <a:latin typeface="+mn-lt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214313" y="1857375"/>
            <a:ext cx="1933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 dirty="0">
                <a:solidFill>
                  <a:schemeClr val="bg1"/>
                </a:solidFill>
                <a:latin typeface="Trebuchet MS" panose="020B0603020202020204" pitchFamily="34" charset="0"/>
              </a:rPr>
              <a:t>Frage: </a:t>
            </a:r>
            <a:r>
              <a:rPr lang="de-DE" altLang="de-DE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???</a:t>
            </a:r>
            <a:endParaRPr lang="de-DE" altLang="de-DE" sz="3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285750" y="3214688"/>
            <a:ext cx="30470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 dirty="0">
                <a:solidFill>
                  <a:schemeClr val="bg1"/>
                </a:solidFill>
                <a:latin typeface="Trebuchet MS" panose="020B0603020202020204" pitchFamily="34" charset="0"/>
              </a:rPr>
              <a:t>a)  </a:t>
            </a:r>
            <a:r>
              <a:rPr lang="de-DE" altLang="de-DE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Antwort falsch</a:t>
            </a:r>
            <a:endParaRPr lang="de-DE" altLang="de-DE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285750" y="3786188"/>
            <a:ext cx="30582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 dirty="0">
                <a:solidFill>
                  <a:schemeClr val="bg1"/>
                </a:solidFill>
                <a:latin typeface="Trebuchet MS" panose="020B0603020202020204" pitchFamily="34" charset="0"/>
              </a:rPr>
              <a:t>b)  </a:t>
            </a:r>
            <a:r>
              <a:rPr lang="de-DE" altLang="de-DE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Antwort falsch</a:t>
            </a:r>
            <a:endParaRPr lang="de-DE" altLang="de-DE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85750" y="4357688"/>
            <a:ext cx="30358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 dirty="0">
                <a:solidFill>
                  <a:schemeClr val="bg1"/>
                </a:solidFill>
                <a:latin typeface="Trebuchet MS" panose="020B0603020202020204" pitchFamily="34" charset="0"/>
              </a:rPr>
              <a:t>c)  </a:t>
            </a:r>
            <a:r>
              <a:rPr lang="de-DE" altLang="de-DE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Antwort falsch</a:t>
            </a:r>
            <a:endParaRPr lang="de-DE" altLang="de-DE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285750" y="4929188"/>
            <a:ext cx="31512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 dirty="0">
                <a:solidFill>
                  <a:schemeClr val="bg1"/>
                </a:solidFill>
                <a:latin typeface="Trebuchet MS" panose="020B0603020202020204" pitchFamily="34" charset="0"/>
              </a:rPr>
              <a:t>d)  </a:t>
            </a:r>
            <a:r>
              <a:rPr lang="de-DE" altLang="de-DE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Antwort richtig</a:t>
            </a:r>
            <a:endParaRPr lang="de-DE" altLang="de-DE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Smiley 8"/>
          <p:cNvSpPr/>
          <p:nvPr/>
        </p:nvSpPr>
        <p:spPr>
          <a:xfrm>
            <a:off x="7715250" y="6143625"/>
            <a:ext cx="428625" cy="428625"/>
          </a:xfrm>
          <a:prstGeom prst="smileyFace">
            <a:avLst/>
          </a:prstGeom>
          <a:solidFill>
            <a:schemeClr val="tx1"/>
          </a:solidFill>
          <a:ln w="222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1" name="Flussdiagramm: Mehrere Dokumente 10">
            <a:hlinkClick r:id="rId2" action="ppaction://hlinksldjump"/>
          </p:cNvPr>
          <p:cNvSpPr/>
          <p:nvPr/>
        </p:nvSpPr>
        <p:spPr>
          <a:xfrm>
            <a:off x="8501063" y="6143625"/>
            <a:ext cx="428625" cy="428625"/>
          </a:xfrm>
          <a:prstGeom prst="flowChartMultidocument">
            <a:avLst/>
          </a:prstGeom>
          <a:solidFill>
            <a:schemeClr val="accent4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7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7400" y="-857280"/>
            <a:ext cx="6509239" cy="3071834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6000" dirty="0" smtClean="0">
                <a:latin typeface="+mn-lt"/>
              </a:rPr>
              <a:t>??? </a:t>
            </a:r>
            <a:r>
              <a:rPr sz="3600" dirty="0" smtClean="0">
                <a:latin typeface="+mn-lt"/>
              </a:rPr>
              <a:t>(</a:t>
            </a:r>
            <a:r>
              <a:rPr sz="3200" dirty="0" smtClean="0">
                <a:latin typeface="+mn-lt"/>
              </a:rPr>
              <a:t>8</a:t>
            </a:r>
            <a:r>
              <a:rPr sz="4000" dirty="0" smtClean="0">
                <a:latin typeface="+mn-lt"/>
              </a:rPr>
              <a:t>)</a:t>
            </a:r>
            <a:endParaRPr sz="6000" dirty="0">
              <a:latin typeface="+mn-lt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214313" y="1857375"/>
            <a:ext cx="8389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 dirty="0">
                <a:solidFill>
                  <a:schemeClr val="bg1"/>
                </a:solidFill>
                <a:latin typeface="Trebuchet MS" panose="020B0603020202020204" pitchFamily="34" charset="0"/>
              </a:rPr>
              <a:t>Frage: </a:t>
            </a:r>
            <a:r>
              <a:rPr lang="de-DE" altLang="de-DE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???</a:t>
            </a:r>
            <a:endParaRPr lang="de-DE" altLang="de-DE" sz="3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285750" y="3214688"/>
            <a:ext cx="29396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 dirty="0">
                <a:solidFill>
                  <a:schemeClr val="bg1"/>
                </a:solidFill>
                <a:latin typeface="Trebuchet MS" panose="020B0603020202020204" pitchFamily="34" charset="0"/>
              </a:rPr>
              <a:t>a) </a:t>
            </a:r>
            <a:r>
              <a:rPr lang="de-DE" altLang="de-DE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Antwort falsch</a:t>
            </a:r>
            <a:endParaRPr lang="de-DE" altLang="de-DE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285750" y="3786188"/>
            <a:ext cx="31368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 dirty="0">
                <a:solidFill>
                  <a:schemeClr val="bg1"/>
                </a:solidFill>
                <a:latin typeface="Trebuchet MS" panose="020B0603020202020204" pitchFamily="34" charset="0"/>
              </a:rPr>
              <a:t>b) </a:t>
            </a:r>
            <a:r>
              <a:rPr lang="de-DE" altLang="de-DE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Antwort richtig</a:t>
            </a:r>
            <a:endParaRPr lang="de-DE" altLang="de-DE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85750" y="4357688"/>
            <a:ext cx="29284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 dirty="0">
                <a:solidFill>
                  <a:schemeClr val="bg1"/>
                </a:solidFill>
                <a:latin typeface="Trebuchet MS" panose="020B0603020202020204" pitchFamily="34" charset="0"/>
              </a:rPr>
              <a:t>c) </a:t>
            </a:r>
            <a:r>
              <a:rPr lang="de-DE" altLang="de-DE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Antwort falsch</a:t>
            </a:r>
            <a:endParaRPr lang="de-DE" altLang="de-DE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285750" y="4929188"/>
            <a:ext cx="29508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 dirty="0">
                <a:solidFill>
                  <a:schemeClr val="bg1"/>
                </a:solidFill>
                <a:latin typeface="Trebuchet MS" panose="020B0603020202020204" pitchFamily="34" charset="0"/>
              </a:rPr>
              <a:t>d) </a:t>
            </a:r>
            <a:r>
              <a:rPr lang="de-DE" altLang="de-DE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Antwort falsch</a:t>
            </a:r>
            <a:endParaRPr lang="de-DE" altLang="de-DE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Smiley 8"/>
          <p:cNvSpPr/>
          <p:nvPr/>
        </p:nvSpPr>
        <p:spPr>
          <a:xfrm>
            <a:off x="7715250" y="6143625"/>
            <a:ext cx="428625" cy="428625"/>
          </a:xfrm>
          <a:prstGeom prst="smileyFace">
            <a:avLst/>
          </a:prstGeom>
          <a:solidFill>
            <a:schemeClr val="tx1"/>
          </a:solidFill>
          <a:ln w="222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2" name="Flussdiagramm: Mehrere Dokumente 11">
            <a:hlinkClick r:id="rId2" action="ppaction://hlinksldjump"/>
          </p:cNvPr>
          <p:cNvSpPr/>
          <p:nvPr/>
        </p:nvSpPr>
        <p:spPr>
          <a:xfrm>
            <a:off x="8501063" y="6143625"/>
            <a:ext cx="428625" cy="428625"/>
          </a:xfrm>
          <a:prstGeom prst="flowChartMultidocument">
            <a:avLst/>
          </a:prstGeom>
          <a:solidFill>
            <a:schemeClr val="accent4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5" grpId="2"/>
      <p:bldP spid="6" grpId="0"/>
      <p:bldP spid="6" grpId="1"/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7400" y="-857280"/>
            <a:ext cx="6509239" cy="3071834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6000" dirty="0" smtClean="0">
                <a:latin typeface="+mn-lt"/>
              </a:rPr>
              <a:t>??? </a:t>
            </a:r>
            <a:r>
              <a:rPr sz="3600" dirty="0" smtClean="0">
                <a:latin typeface="+mn-lt"/>
              </a:rPr>
              <a:t>(</a:t>
            </a:r>
            <a:r>
              <a:rPr sz="3200" dirty="0" smtClean="0">
                <a:latin typeface="+mn-lt"/>
              </a:rPr>
              <a:t>10</a:t>
            </a:r>
            <a:r>
              <a:rPr sz="4000" dirty="0" smtClean="0">
                <a:latin typeface="+mn-lt"/>
              </a:rPr>
              <a:t>)</a:t>
            </a:r>
            <a:endParaRPr sz="6000" dirty="0">
              <a:latin typeface="+mn-lt"/>
            </a:endParaRPr>
          </a:p>
        </p:txBody>
      </p:sp>
      <p:sp>
        <p:nvSpPr>
          <p:cNvPr id="11" name="Flussdiagramm: Mehrere Dokumente 10">
            <a:hlinkClick r:id="rId2" action="ppaction://hlinksldjump"/>
          </p:cNvPr>
          <p:cNvSpPr/>
          <p:nvPr/>
        </p:nvSpPr>
        <p:spPr>
          <a:xfrm>
            <a:off x="8501063" y="6143625"/>
            <a:ext cx="428625" cy="428625"/>
          </a:xfrm>
          <a:prstGeom prst="flowChartMultidocument">
            <a:avLst/>
          </a:prstGeom>
          <a:solidFill>
            <a:schemeClr val="accent4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714488"/>
            <a:ext cx="3067065" cy="44465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2" presetID="54" presetClass="entr" presetSubtype="0" ac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7400" y="-857280"/>
            <a:ext cx="6509239" cy="3071834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6000" dirty="0" smtClean="0">
                <a:latin typeface="+mn-lt"/>
              </a:rPr>
              <a:t>Sport </a:t>
            </a:r>
            <a:r>
              <a:rPr sz="3600" dirty="0" smtClean="0">
                <a:latin typeface="+mn-lt"/>
              </a:rPr>
              <a:t>(</a:t>
            </a:r>
            <a:r>
              <a:rPr sz="3200" dirty="0" smtClean="0">
                <a:latin typeface="+mn-lt"/>
              </a:rPr>
              <a:t>2</a:t>
            </a:r>
            <a:r>
              <a:rPr sz="4000" dirty="0" smtClean="0">
                <a:latin typeface="+mn-lt"/>
              </a:rPr>
              <a:t>)</a:t>
            </a:r>
            <a:endParaRPr sz="6000" dirty="0">
              <a:latin typeface="+mn-lt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214313" y="1857375"/>
            <a:ext cx="8682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Frage: Wie heißt ein Sportverein in Cuxhaven?</a:t>
            </a:r>
          </a:p>
        </p:txBody>
      </p:sp>
      <p:sp>
        <p:nvSpPr>
          <p:cNvPr id="9" name="Smiley 8"/>
          <p:cNvSpPr/>
          <p:nvPr/>
        </p:nvSpPr>
        <p:spPr>
          <a:xfrm>
            <a:off x="7715250" y="6143625"/>
            <a:ext cx="428625" cy="428625"/>
          </a:xfrm>
          <a:prstGeom prst="smileyFace">
            <a:avLst/>
          </a:prstGeom>
          <a:solidFill>
            <a:schemeClr val="tx1"/>
          </a:solidFill>
          <a:ln w="222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2" name="Flussdiagramm: Mehrere Dokumente 11">
            <a:hlinkClick r:id="rId2" action="ppaction://hlinksldjump"/>
          </p:cNvPr>
          <p:cNvSpPr/>
          <p:nvPr/>
        </p:nvSpPr>
        <p:spPr>
          <a:xfrm>
            <a:off x="8501063" y="6143625"/>
            <a:ext cx="428625" cy="428625"/>
          </a:xfrm>
          <a:prstGeom prst="flowChartMultidocument">
            <a:avLst/>
          </a:prstGeom>
          <a:solidFill>
            <a:schemeClr val="accent4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285750" y="3214688"/>
            <a:ext cx="1581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a)  ATSC</a:t>
            </a:r>
            <a:r>
              <a:rPr lang="de-DE" altLang="de-DE" sz="280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285750" y="3786188"/>
            <a:ext cx="1350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b)  HSV</a:t>
            </a: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285750" y="4357688"/>
            <a:ext cx="12938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c)  ASV</a:t>
            </a:r>
          </a:p>
        </p:txBody>
      </p:sp>
      <p:sp>
        <p:nvSpPr>
          <p:cNvPr id="14" name="Textfeld 13"/>
          <p:cNvSpPr txBox="1">
            <a:spLocks noChangeArrowheads="1"/>
          </p:cNvSpPr>
          <p:nvPr/>
        </p:nvSpPr>
        <p:spPr bwMode="auto">
          <a:xfrm>
            <a:off x="285750" y="4929188"/>
            <a:ext cx="12779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d)  SSV</a:t>
            </a: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0" grpId="1"/>
      <p:bldP spid="10" grpId="2"/>
      <p:bldP spid="11" grpId="0"/>
      <p:bldP spid="11" grpId="1"/>
      <p:bldP spid="13" grpId="0"/>
      <p:bldP spid="13" grpId="1"/>
      <p:bldP spid="14" grpId="0"/>
      <p:bldP spid="1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7400" y="-857280"/>
            <a:ext cx="6509239" cy="3071834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5400" dirty="0" smtClean="0">
                <a:latin typeface="+mn-lt"/>
              </a:rPr>
              <a:t>Sport </a:t>
            </a:r>
            <a:r>
              <a:rPr sz="3200" dirty="0" smtClean="0">
                <a:latin typeface="+mn-lt"/>
              </a:rPr>
              <a:t>(4</a:t>
            </a:r>
            <a:r>
              <a:rPr sz="3600" dirty="0" smtClean="0">
                <a:latin typeface="+mn-lt"/>
              </a:rPr>
              <a:t>)</a:t>
            </a:r>
            <a:endParaRPr sz="5400" dirty="0">
              <a:latin typeface="+mn-lt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214313" y="1857375"/>
            <a:ext cx="54943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Frage: Was symbolisieren die</a:t>
            </a:r>
          </a:p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olympischen Ringe?</a:t>
            </a: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285750" y="3214688"/>
            <a:ext cx="63738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LcParenR"/>
            </a:pPr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Die Rauchzeichen (Rauchringe) des </a:t>
            </a:r>
          </a:p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     olympischen Feuers</a:t>
            </a: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285750" y="4191000"/>
            <a:ext cx="46370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b)  Den Ring der Nibelungen</a:t>
            </a: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85750" y="4762500"/>
            <a:ext cx="39131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c)  Die Automarke AUDI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285750" y="5334000"/>
            <a:ext cx="3849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d)  Die fünf Kontinente</a:t>
            </a:r>
          </a:p>
        </p:txBody>
      </p:sp>
      <p:sp>
        <p:nvSpPr>
          <p:cNvPr id="9" name="Smiley 8"/>
          <p:cNvSpPr/>
          <p:nvPr/>
        </p:nvSpPr>
        <p:spPr>
          <a:xfrm>
            <a:off x="7715250" y="6143625"/>
            <a:ext cx="428625" cy="428625"/>
          </a:xfrm>
          <a:prstGeom prst="smileyFace">
            <a:avLst/>
          </a:prstGeom>
          <a:solidFill>
            <a:schemeClr val="tx1"/>
          </a:solidFill>
          <a:ln w="222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1" name="Flussdiagramm: Mehrere Dokumente 10">
            <a:hlinkClick r:id="rId2" action="ppaction://hlinksldjump"/>
          </p:cNvPr>
          <p:cNvSpPr/>
          <p:nvPr/>
        </p:nvSpPr>
        <p:spPr>
          <a:xfrm>
            <a:off x="8501063" y="6143625"/>
            <a:ext cx="428625" cy="428625"/>
          </a:xfrm>
          <a:prstGeom prst="flowChartMultidocument">
            <a:avLst/>
          </a:prstGeom>
          <a:solidFill>
            <a:schemeClr val="accent4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7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7400" y="-857280"/>
            <a:ext cx="6509239" cy="3071834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5400" dirty="0" smtClean="0">
                <a:latin typeface="+mn-lt"/>
              </a:rPr>
              <a:t>Sport </a:t>
            </a:r>
            <a:r>
              <a:rPr sz="3200" dirty="0" smtClean="0">
                <a:latin typeface="+mn-lt"/>
              </a:rPr>
              <a:t>(6</a:t>
            </a:r>
            <a:r>
              <a:rPr sz="3600" dirty="0" smtClean="0">
                <a:latin typeface="+mn-lt"/>
              </a:rPr>
              <a:t>)</a:t>
            </a:r>
            <a:endParaRPr sz="5400" dirty="0">
              <a:latin typeface="+mn-lt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214313" y="1857375"/>
            <a:ext cx="68199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Frage: Wie lautet die Abkürzung des</a:t>
            </a:r>
          </a:p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Weltfußballverbandes?</a:t>
            </a: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285750" y="3214688"/>
            <a:ext cx="12096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a)  IFA</a:t>
            </a: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285750" y="3786188"/>
            <a:ext cx="14271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b)  FIAT</a:t>
            </a: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85750" y="4357688"/>
            <a:ext cx="14049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c)  FATI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285750" y="4929188"/>
            <a:ext cx="1408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d)  FIFA</a:t>
            </a:r>
          </a:p>
        </p:txBody>
      </p:sp>
      <p:sp>
        <p:nvSpPr>
          <p:cNvPr id="9" name="Smiley 8"/>
          <p:cNvSpPr/>
          <p:nvPr/>
        </p:nvSpPr>
        <p:spPr>
          <a:xfrm>
            <a:off x="7715250" y="6143625"/>
            <a:ext cx="428625" cy="428625"/>
          </a:xfrm>
          <a:prstGeom prst="smileyFace">
            <a:avLst/>
          </a:prstGeom>
          <a:solidFill>
            <a:schemeClr val="tx1"/>
          </a:solidFill>
          <a:ln w="222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1" name="Flussdiagramm: Mehrere Dokumente 10">
            <a:hlinkClick r:id="rId2" action="ppaction://hlinksldjump"/>
          </p:cNvPr>
          <p:cNvSpPr/>
          <p:nvPr/>
        </p:nvSpPr>
        <p:spPr>
          <a:xfrm>
            <a:off x="8501063" y="6143625"/>
            <a:ext cx="428625" cy="428625"/>
          </a:xfrm>
          <a:prstGeom prst="flowChartMultidocument">
            <a:avLst/>
          </a:prstGeom>
          <a:solidFill>
            <a:schemeClr val="accent4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7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7400" y="-857280"/>
            <a:ext cx="6509239" cy="3071834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5400" dirty="0" smtClean="0">
                <a:latin typeface="+mn-lt"/>
              </a:rPr>
              <a:t>Sport </a:t>
            </a:r>
            <a:r>
              <a:rPr sz="3200" dirty="0" smtClean="0">
                <a:latin typeface="+mn-lt"/>
              </a:rPr>
              <a:t>(8</a:t>
            </a:r>
            <a:r>
              <a:rPr sz="3600" dirty="0" smtClean="0">
                <a:latin typeface="+mn-lt"/>
              </a:rPr>
              <a:t>)</a:t>
            </a:r>
            <a:endParaRPr sz="5400" dirty="0">
              <a:latin typeface="+mn-lt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285750" y="1573213"/>
            <a:ext cx="84232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000">
                <a:solidFill>
                  <a:schemeClr val="bg1"/>
                </a:solidFill>
                <a:latin typeface="Trebuchet MS" panose="020B0603020202020204" pitchFamily="34" charset="0"/>
              </a:rPr>
              <a:t>Frage: Wie heißt der brasilianische Stürmerstar,</a:t>
            </a:r>
            <a:br>
              <a:rPr lang="de-DE" altLang="de-DE" sz="300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de-DE" altLang="de-DE" sz="3000">
                <a:solidFill>
                  <a:schemeClr val="bg1"/>
                </a:solidFill>
                <a:latin typeface="Trebuchet MS" panose="020B0603020202020204" pitchFamily="34" charset="0"/>
              </a:rPr>
              <a:t>der bei der WM 2014 im Spiel gegen Kolumbien</a:t>
            </a:r>
            <a:br>
              <a:rPr lang="de-DE" altLang="de-DE" sz="300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de-DE" altLang="de-DE" sz="3000">
                <a:solidFill>
                  <a:schemeClr val="bg1"/>
                </a:solidFill>
                <a:latin typeface="Trebuchet MS" panose="020B0603020202020204" pitchFamily="34" charset="0"/>
              </a:rPr>
              <a:t>schwer verletzt wurde ?</a:t>
            </a: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285750" y="3427413"/>
            <a:ext cx="1881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a)  Niemer</a:t>
            </a: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285750" y="3998913"/>
            <a:ext cx="1782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b)  Nümär</a:t>
            </a: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85750" y="4570413"/>
            <a:ext cx="2333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c)  Neumeyer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285750" y="5141913"/>
            <a:ext cx="1958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d)  Neymar</a:t>
            </a:r>
          </a:p>
        </p:txBody>
      </p:sp>
      <p:sp>
        <p:nvSpPr>
          <p:cNvPr id="9" name="Smiley 8"/>
          <p:cNvSpPr/>
          <p:nvPr/>
        </p:nvSpPr>
        <p:spPr>
          <a:xfrm>
            <a:off x="7715250" y="6143625"/>
            <a:ext cx="428625" cy="428625"/>
          </a:xfrm>
          <a:prstGeom prst="smileyFace">
            <a:avLst/>
          </a:prstGeom>
          <a:solidFill>
            <a:schemeClr val="tx1"/>
          </a:solidFill>
          <a:ln w="222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1" name="Flussdiagramm: Mehrere Dokumente 10">
            <a:hlinkClick r:id="rId2" action="ppaction://hlinksldjump"/>
          </p:cNvPr>
          <p:cNvSpPr/>
          <p:nvPr/>
        </p:nvSpPr>
        <p:spPr>
          <a:xfrm>
            <a:off x="8501063" y="6143625"/>
            <a:ext cx="428625" cy="428625"/>
          </a:xfrm>
          <a:prstGeom prst="flowChartMultidocument">
            <a:avLst/>
          </a:prstGeom>
          <a:solidFill>
            <a:schemeClr val="accent4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7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7400" y="-857280"/>
            <a:ext cx="6509239" cy="3071834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5400" dirty="0" smtClean="0">
                <a:latin typeface="+mn-lt"/>
              </a:rPr>
              <a:t>Sport </a:t>
            </a:r>
            <a:r>
              <a:rPr sz="3200" dirty="0" smtClean="0">
                <a:latin typeface="+mn-lt"/>
              </a:rPr>
              <a:t>(10</a:t>
            </a:r>
            <a:r>
              <a:rPr sz="3600" dirty="0" smtClean="0">
                <a:latin typeface="+mn-lt"/>
              </a:rPr>
              <a:t>)</a:t>
            </a:r>
            <a:endParaRPr sz="5400" dirty="0">
              <a:latin typeface="+mn-lt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214313" y="1857375"/>
            <a:ext cx="6791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Frage: Die Abseitsregel gibt es nicht</a:t>
            </a:r>
          </a:p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in folgender Sportart?</a:t>
            </a: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285750" y="3214688"/>
            <a:ext cx="18843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a)  Fußball</a:t>
            </a: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285750" y="3786188"/>
            <a:ext cx="2270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b)  Eishockey</a:t>
            </a: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85750" y="4357688"/>
            <a:ext cx="1654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c)  Rugby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285750" y="4929188"/>
            <a:ext cx="2133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d)  Handball</a:t>
            </a:r>
          </a:p>
        </p:txBody>
      </p:sp>
      <p:sp>
        <p:nvSpPr>
          <p:cNvPr id="9" name="Smiley 8"/>
          <p:cNvSpPr/>
          <p:nvPr/>
        </p:nvSpPr>
        <p:spPr>
          <a:xfrm>
            <a:off x="7715250" y="6143625"/>
            <a:ext cx="428625" cy="428625"/>
          </a:xfrm>
          <a:prstGeom prst="smileyFace">
            <a:avLst/>
          </a:prstGeom>
          <a:solidFill>
            <a:schemeClr val="tx1"/>
          </a:solidFill>
          <a:ln w="222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1" name="Flussdiagramm: Mehrere Dokumente 10">
            <a:hlinkClick r:id="rId2" action="ppaction://hlinksldjump"/>
          </p:cNvPr>
          <p:cNvSpPr/>
          <p:nvPr/>
        </p:nvSpPr>
        <p:spPr>
          <a:xfrm>
            <a:off x="8501063" y="6143625"/>
            <a:ext cx="428625" cy="428625"/>
          </a:xfrm>
          <a:prstGeom prst="flowChartMultidocument">
            <a:avLst/>
          </a:prstGeom>
          <a:solidFill>
            <a:schemeClr val="accent4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7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7400" y="-857280"/>
            <a:ext cx="6509239" cy="3071834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6000" dirty="0" smtClean="0">
                <a:latin typeface="+mn-lt"/>
              </a:rPr>
              <a:t>Natur </a:t>
            </a:r>
            <a:r>
              <a:rPr sz="3600" dirty="0" smtClean="0">
                <a:latin typeface="+mn-lt"/>
              </a:rPr>
              <a:t>(</a:t>
            </a:r>
            <a:r>
              <a:rPr sz="3200" dirty="0" smtClean="0">
                <a:latin typeface="+mn-lt"/>
              </a:rPr>
              <a:t>2</a:t>
            </a:r>
            <a:r>
              <a:rPr sz="4000" dirty="0" smtClean="0">
                <a:latin typeface="+mn-lt"/>
              </a:rPr>
              <a:t>)</a:t>
            </a:r>
            <a:endParaRPr sz="6000" dirty="0">
              <a:latin typeface="+mn-lt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214313" y="1857375"/>
            <a:ext cx="87899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Frage: Wie nennt man den Schwanz des Hasen?</a:t>
            </a:r>
          </a:p>
        </p:txBody>
      </p:sp>
      <p:sp>
        <p:nvSpPr>
          <p:cNvPr id="9" name="Smiley 8"/>
          <p:cNvSpPr/>
          <p:nvPr/>
        </p:nvSpPr>
        <p:spPr>
          <a:xfrm>
            <a:off x="7715250" y="6143625"/>
            <a:ext cx="428625" cy="428625"/>
          </a:xfrm>
          <a:prstGeom prst="smileyFace">
            <a:avLst/>
          </a:prstGeom>
          <a:solidFill>
            <a:schemeClr val="tx1"/>
          </a:solidFill>
          <a:ln w="222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2" name="Flussdiagramm: Mehrere Dokumente 11">
            <a:hlinkClick r:id="rId2" action="ppaction://hlinksldjump"/>
          </p:cNvPr>
          <p:cNvSpPr/>
          <p:nvPr/>
        </p:nvSpPr>
        <p:spPr>
          <a:xfrm>
            <a:off x="8501063" y="6143625"/>
            <a:ext cx="428625" cy="428625"/>
          </a:xfrm>
          <a:prstGeom prst="flowChartMultidocument">
            <a:avLst/>
          </a:prstGeom>
          <a:solidFill>
            <a:schemeClr val="accent4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285750" y="3214688"/>
            <a:ext cx="1809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a)  Blume</a:t>
            </a:r>
            <a:r>
              <a:rPr lang="de-DE" altLang="de-DE" sz="280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285750" y="3786188"/>
            <a:ext cx="1501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b)  Blatt</a:t>
            </a: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285750" y="4357688"/>
            <a:ext cx="1695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c)  Knolle</a:t>
            </a:r>
          </a:p>
        </p:txBody>
      </p:sp>
      <p:sp>
        <p:nvSpPr>
          <p:cNvPr id="14" name="Textfeld 13"/>
          <p:cNvSpPr txBox="1">
            <a:spLocks noChangeArrowheads="1"/>
          </p:cNvSpPr>
          <p:nvPr/>
        </p:nvSpPr>
        <p:spPr bwMode="auto">
          <a:xfrm>
            <a:off x="285750" y="4929188"/>
            <a:ext cx="16462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d)  Beere</a:t>
            </a: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0" grpId="1"/>
      <p:bldP spid="10" grpId="2"/>
      <p:bldP spid="11" grpId="0"/>
      <p:bldP spid="11" grpId="1"/>
      <p:bldP spid="13" grpId="0"/>
      <p:bldP spid="13" grpId="1"/>
      <p:bldP spid="14" grpId="0"/>
      <p:bldP spid="1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7400" y="-857280"/>
            <a:ext cx="6509239" cy="3071834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6000" dirty="0" smtClean="0">
                <a:latin typeface="+mn-lt"/>
              </a:rPr>
              <a:t>Natur </a:t>
            </a:r>
            <a:r>
              <a:rPr sz="3600" dirty="0" smtClean="0">
                <a:latin typeface="+mn-lt"/>
              </a:rPr>
              <a:t>(</a:t>
            </a:r>
            <a:r>
              <a:rPr sz="3200" dirty="0" smtClean="0">
                <a:latin typeface="+mn-lt"/>
              </a:rPr>
              <a:t>4</a:t>
            </a:r>
            <a:r>
              <a:rPr sz="4000" dirty="0" smtClean="0">
                <a:latin typeface="+mn-lt"/>
              </a:rPr>
              <a:t>)</a:t>
            </a:r>
            <a:endParaRPr sz="6000" dirty="0">
              <a:latin typeface="+mn-lt"/>
            </a:endParaRPr>
          </a:p>
        </p:txBody>
      </p:sp>
      <p:sp>
        <p:nvSpPr>
          <p:cNvPr id="11" name="Flussdiagramm: Mehrere Dokumente 10">
            <a:hlinkClick r:id="rId2" action="ppaction://hlinksldjump"/>
          </p:cNvPr>
          <p:cNvSpPr/>
          <p:nvPr/>
        </p:nvSpPr>
        <p:spPr>
          <a:xfrm>
            <a:off x="8501063" y="6143625"/>
            <a:ext cx="428625" cy="428625"/>
          </a:xfrm>
          <a:prstGeom prst="flowChartMultidocument">
            <a:avLst/>
          </a:prstGeom>
          <a:solidFill>
            <a:schemeClr val="accent4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714488"/>
            <a:ext cx="3067065" cy="44465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2" presetID="54" presetClass="entr" presetSubtype="0" ac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77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 rot="5400000">
            <a:off x="6673056" y="4417547"/>
            <a:ext cx="42148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>
                <a:solidFill>
                  <a:schemeClr val="accent6"/>
                </a:solidFill>
                <a:latin typeface="+mn-lt"/>
              </a:rPr>
              <a:t>Die Magische Wand</a:t>
            </a:r>
          </a:p>
        </p:txBody>
      </p:sp>
      <p:graphicFrame>
        <p:nvGraphicFramePr>
          <p:cNvPr id="14947" name="Group 6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507765"/>
              </p:ext>
            </p:extLst>
          </p:nvPr>
        </p:nvGraphicFramePr>
        <p:xfrm>
          <a:off x="395288" y="260350"/>
          <a:ext cx="7921625" cy="6337305"/>
        </p:xfrm>
        <a:graphic>
          <a:graphicData uri="http://schemas.openxmlformats.org/drawingml/2006/table">
            <a:tbl>
              <a:tblPr/>
              <a:tblGrid>
                <a:gridCol w="2263775"/>
                <a:gridCol w="1131887"/>
                <a:gridCol w="1130300"/>
                <a:gridCol w="1131888"/>
                <a:gridCol w="1131887"/>
                <a:gridCol w="1131888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 ???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hlinkClick r:id="rId2" action="ppaction://hlinksldjump"/>
                        </a:rPr>
                        <a:t>2</a:t>
                      </a:r>
                      <a:endParaRPr kumimoji="0" lang="de-DE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hlinkClick r:id="rId3" action="ppaction://hlinksldjump"/>
                        </a:rPr>
                        <a:t>4</a:t>
                      </a:r>
                      <a:endParaRPr kumimoji="0" lang="de-DE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hlinkClick r:id="rId4" action="ppaction://hlinksldjump"/>
                        </a:rPr>
                        <a:t>6</a:t>
                      </a:r>
                      <a:endParaRPr kumimoji="0" lang="de-DE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hlinkClick r:id="rId5" action="ppaction://hlinksldjump"/>
                        </a:rPr>
                        <a:t>8</a:t>
                      </a:r>
                      <a:endParaRPr kumimoji="0" lang="de-DE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hlinkClick r:id="rId6" action="ppaction://hlinksldjump"/>
                        </a:rPr>
                        <a:t>10</a:t>
                      </a:r>
                      <a:endParaRPr kumimoji="0" lang="de-DE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 Politik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hlinkClick r:id="rId7" action="ppaction://hlinksldjump"/>
                        </a:rPr>
                        <a:t>2</a:t>
                      </a:r>
                      <a:endParaRPr kumimoji="0" lang="de-DE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hlinkClick r:id="rId8" action="ppaction://hlinksldjump"/>
                        </a:rPr>
                        <a:t>4</a:t>
                      </a:r>
                      <a:endParaRPr kumimoji="0" lang="de-DE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hlinkClick r:id="rId9" action="ppaction://hlinksldjump"/>
                        </a:rPr>
                        <a:t>6</a:t>
                      </a:r>
                      <a:endParaRPr kumimoji="0" lang="de-DE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hlinkClick r:id="rId10" action="ppaction://hlinksldjump"/>
                        </a:rPr>
                        <a:t>8</a:t>
                      </a:r>
                      <a:endParaRPr kumimoji="0" lang="de-DE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hlinkClick r:id="rId11" action="ppaction://hlinksldjump"/>
                        </a:rPr>
                        <a:t>10</a:t>
                      </a:r>
                      <a:endParaRPr kumimoji="0" lang="de-DE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 Musik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hlinkClick r:id="rId12" action="ppaction://hlinksldjump"/>
                        </a:rPr>
                        <a:t>2</a:t>
                      </a:r>
                      <a:endParaRPr kumimoji="0" lang="de-DE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hlinkClick r:id="rId13" action="ppaction://hlinksldjump"/>
                        </a:rPr>
                        <a:t>4</a:t>
                      </a:r>
                      <a:endParaRPr kumimoji="0" lang="de-DE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hlinkClick r:id="rId14" action="ppaction://hlinksldjump"/>
                        </a:rPr>
                        <a:t>6</a:t>
                      </a:r>
                      <a:endParaRPr kumimoji="0" lang="de-DE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hlinkClick r:id="rId15" action="ppaction://hlinksldjump"/>
                        </a:rPr>
                        <a:t>8</a:t>
                      </a:r>
                      <a:endParaRPr kumimoji="0" lang="de-DE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hlinkClick r:id="rId16" action="ppaction://hlinksldjump"/>
                        </a:rPr>
                        <a:t>10</a:t>
                      </a:r>
                      <a:endParaRPr kumimoji="0" lang="de-DE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 Sport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hlinkClick r:id="rId17" action="ppaction://hlinksldjump"/>
                        </a:rPr>
                        <a:t>2</a:t>
                      </a:r>
                      <a:endParaRPr kumimoji="0" lang="de-DE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hlinkClick r:id="rId18" action="ppaction://hlinksldjump"/>
                        </a:rPr>
                        <a:t>4</a:t>
                      </a:r>
                      <a:endParaRPr kumimoji="0" lang="de-DE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hlinkClick r:id="rId19" action="ppaction://hlinksldjump"/>
                        </a:rPr>
                        <a:t>6</a:t>
                      </a:r>
                      <a:endParaRPr kumimoji="0" lang="de-DE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hlinkClick r:id="rId20" action="ppaction://hlinksldjump"/>
                        </a:rPr>
                        <a:t>8</a:t>
                      </a:r>
                      <a:endParaRPr kumimoji="0" lang="de-DE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hlinkClick r:id="rId21" action="ppaction://hlinksldjump"/>
                        </a:rPr>
                        <a:t>10</a:t>
                      </a:r>
                      <a:endParaRPr kumimoji="0" lang="de-DE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 Technik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hlinkClick r:id="rId22" action="ppaction://hlinksldjump"/>
                        </a:rPr>
                        <a:t>2</a:t>
                      </a:r>
                      <a:endParaRPr kumimoji="0" lang="de-DE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hlinkClick r:id="rId23" action="ppaction://hlinksldjump"/>
                        </a:rPr>
                        <a:t>4</a:t>
                      </a:r>
                      <a:endParaRPr kumimoji="0" lang="de-DE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hlinkClick r:id="rId24" action="ppaction://hlinksldjump"/>
                        </a:rPr>
                        <a:t>6</a:t>
                      </a:r>
                      <a:endParaRPr kumimoji="0" lang="de-DE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hlinkClick r:id="rId25" action="ppaction://hlinksldjump"/>
                        </a:rPr>
                        <a:t>8</a:t>
                      </a:r>
                      <a:endParaRPr kumimoji="0" lang="de-DE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hlinkClick r:id="rId26" action="ppaction://hlinksldjump"/>
                        </a:rPr>
                        <a:t>10</a:t>
                      </a:r>
                      <a:endParaRPr kumimoji="0" lang="de-DE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 Literatur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hlinkClick r:id="rId27" action="ppaction://hlinksldjump"/>
                        </a:rPr>
                        <a:t>2</a:t>
                      </a:r>
                      <a:endParaRPr kumimoji="0" lang="de-DE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hlinkClick r:id="rId28" action="ppaction://hlinksldjump"/>
                        </a:rPr>
                        <a:t>4</a:t>
                      </a:r>
                      <a:endParaRPr kumimoji="0" lang="de-DE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hlinkClick r:id="rId29" action="ppaction://hlinksldjump"/>
                        </a:rPr>
                        <a:t>6</a:t>
                      </a:r>
                      <a:endParaRPr kumimoji="0" lang="de-DE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hlinkClick r:id="rId30" action="ppaction://hlinksldjump"/>
                        </a:rPr>
                        <a:t>8</a:t>
                      </a:r>
                      <a:endParaRPr kumimoji="0" lang="de-DE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hlinkClick r:id="rId31" action="ppaction://hlinksldjump"/>
                        </a:rPr>
                        <a:t>10</a:t>
                      </a:r>
                      <a:endParaRPr kumimoji="0" lang="de-DE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 Fernsehen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hlinkClick r:id="rId32" action="ppaction://hlinksldjump"/>
                        </a:rPr>
                        <a:t>2</a:t>
                      </a:r>
                      <a:endParaRPr kumimoji="0" lang="de-DE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hlinkClick r:id="rId33" action="ppaction://hlinksldjump"/>
                        </a:rPr>
                        <a:t>4</a:t>
                      </a:r>
                      <a:endParaRPr kumimoji="0" lang="de-DE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hlinkClick r:id="rId34" action="ppaction://hlinksldjump"/>
                        </a:rPr>
                        <a:t>6</a:t>
                      </a:r>
                      <a:endParaRPr kumimoji="0" lang="de-DE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hlinkClick r:id="rId35" action="ppaction://hlinksldjump"/>
                        </a:rPr>
                        <a:t>8</a:t>
                      </a:r>
                      <a:endParaRPr kumimoji="0" lang="de-DE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hlinkClick r:id="rId36" action="ppaction://hlinksldjump"/>
                        </a:rPr>
                        <a:t>10</a:t>
                      </a:r>
                      <a:endParaRPr kumimoji="0" lang="de-DE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 Gesundheit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hlinkClick r:id="rId37" action="ppaction://hlinksldjump"/>
                        </a:rPr>
                        <a:t>2</a:t>
                      </a:r>
                      <a:endParaRPr kumimoji="0" lang="de-DE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hlinkClick r:id="rId38" action="ppaction://hlinksldjump"/>
                        </a:rPr>
                        <a:t>4</a:t>
                      </a:r>
                      <a:endParaRPr kumimoji="0" lang="de-DE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hlinkClick r:id="rId39" action="ppaction://hlinksldjump"/>
                        </a:rPr>
                        <a:t>6</a:t>
                      </a:r>
                      <a:endParaRPr kumimoji="0" lang="de-DE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hlinkClick r:id="rId40" action="ppaction://hlinksldjump"/>
                        </a:rPr>
                        <a:t>8</a:t>
                      </a:r>
                      <a:endParaRPr kumimoji="0" lang="de-DE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hlinkClick r:id="rId41" action="ppaction://hlinksldjump"/>
                        </a:rPr>
                        <a:t>10</a:t>
                      </a:r>
                      <a:endParaRPr kumimoji="0" lang="de-DE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 Natur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hlinkClick r:id="rId42" action="ppaction://hlinksldjump"/>
                        </a:rPr>
                        <a:t>2</a:t>
                      </a:r>
                      <a:endParaRPr kumimoji="0" lang="de-DE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hlinkClick r:id="rId43" action="ppaction://hlinksldjump"/>
                        </a:rPr>
                        <a:t>4</a:t>
                      </a:r>
                      <a:endParaRPr kumimoji="0" lang="de-DE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hlinkClick r:id="rId44" action="ppaction://hlinksldjump"/>
                        </a:rPr>
                        <a:t>6</a:t>
                      </a:r>
                      <a:endParaRPr kumimoji="0" lang="de-DE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hlinkClick r:id="rId45" action="ppaction://hlinksldjump"/>
                        </a:rPr>
                        <a:t>8</a:t>
                      </a:r>
                      <a:endParaRPr kumimoji="0" lang="de-DE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hlinkClick r:id="rId46" action="ppaction://hlinksldjump"/>
                        </a:rPr>
                        <a:t>10</a:t>
                      </a:r>
                      <a:endParaRPr kumimoji="0" lang="de-DE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 Jugend</a:t>
                      </a:r>
                      <a:endParaRPr kumimoji="0" lang="de-DE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hlinkClick r:id="rId47" action="ppaction://hlinksldjump"/>
                        </a:rPr>
                        <a:t>2</a:t>
                      </a:r>
                      <a:endParaRPr kumimoji="0" lang="de-DE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hlinkClick r:id="rId48" action="ppaction://hlinksldjump"/>
                        </a:rPr>
                        <a:t>4</a:t>
                      </a:r>
                      <a:endParaRPr kumimoji="0" lang="de-DE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hlinkClick r:id="rId49" action="ppaction://hlinksldjump"/>
                        </a:rPr>
                        <a:t>6</a:t>
                      </a:r>
                      <a:endParaRPr kumimoji="0" lang="de-DE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hlinkClick r:id="rId50" action="ppaction://hlinksldjump"/>
                        </a:rPr>
                        <a:t>8</a:t>
                      </a:r>
                      <a:endParaRPr kumimoji="0" lang="de-DE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hlinkClick r:id="rId51" action="ppaction://hlinksldjump"/>
                        </a:rPr>
                        <a:t>10</a:t>
                      </a:r>
                      <a:endParaRPr kumimoji="0" lang="de-DE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 Allerlei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hlinkClick r:id="rId52" action="ppaction://hlinksldjump"/>
                        </a:rPr>
                        <a:t>? A</a:t>
                      </a:r>
                      <a:endParaRPr kumimoji="0" lang="de-DE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hlinkClick r:id="rId53" action="ppaction://hlinksldjump"/>
                        </a:rPr>
                        <a:t>? B</a:t>
                      </a:r>
                      <a:endParaRPr kumimoji="0" lang="de-DE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hlinkClick r:id="rId54" action="ppaction://hlinksldjump"/>
                        </a:rPr>
                        <a:t>? C</a:t>
                      </a:r>
                      <a:endParaRPr kumimoji="0" lang="de-DE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hlinkClick r:id="rId55" action="ppaction://hlinksldjump"/>
                        </a:rPr>
                        <a:t>? D</a:t>
                      </a:r>
                      <a:endParaRPr kumimoji="0" lang="de-DE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hlinkClick r:id="rId56" action="ppaction://hlinksldjump"/>
                        </a:rPr>
                        <a:t>? E</a:t>
                      </a:r>
                      <a:endParaRPr kumimoji="0" lang="de-DE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4948" name="AutoShape 612">
            <a:hlinkClick r:id="rId57" action="ppaction://hlinksldjump"/>
          </p:cNvPr>
          <p:cNvSpPr>
            <a:spLocks noChangeArrowheads="1"/>
          </p:cNvSpPr>
          <p:nvPr/>
        </p:nvSpPr>
        <p:spPr bwMode="auto">
          <a:xfrm>
            <a:off x="8532813" y="6351588"/>
            <a:ext cx="539750" cy="404812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de-DE">
              <a:latin typeface="Arial" charset="0"/>
            </a:endParaRP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7400" y="-857280"/>
            <a:ext cx="6509239" cy="3071834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5400" dirty="0" smtClean="0">
                <a:latin typeface="+mn-lt"/>
              </a:rPr>
              <a:t>Natur </a:t>
            </a:r>
            <a:r>
              <a:rPr sz="3200" dirty="0" smtClean="0">
                <a:latin typeface="+mn-lt"/>
              </a:rPr>
              <a:t>(6</a:t>
            </a:r>
            <a:r>
              <a:rPr sz="3600" dirty="0" smtClean="0">
                <a:latin typeface="+mn-lt"/>
              </a:rPr>
              <a:t>)</a:t>
            </a:r>
            <a:endParaRPr sz="5400" dirty="0">
              <a:latin typeface="+mn-lt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214313" y="1857375"/>
            <a:ext cx="55229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Frage: Was ist kein Getreide?</a:t>
            </a: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285750" y="3214688"/>
            <a:ext cx="13604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a)  Reis</a:t>
            </a: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285750" y="3786188"/>
            <a:ext cx="18653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b)  Roggen</a:t>
            </a: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85750" y="4357688"/>
            <a:ext cx="2584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c)  Buchweizen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285750" y="4997450"/>
            <a:ext cx="17160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d)  Dinkel</a:t>
            </a:r>
          </a:p>
        </p:txBody>
      </p:sp>
      <p:sp>
        <p:nvSpPr>
          <p:cNvPr id="9" name="Smiley 8"/>
          <p:cNvSpPr/>
          <p:nvPr/>
        </p:nvSpPr>
        <p:spPr>
          <a:xfrm>
            <a:off x="7715250" y="6143625"/>
            <a:ext cx="428625" cy="428625"/>
          </a:xfrm>
          <a:prstGeom prst="smileyFace">
            <a:avLst/>
          </a:prstGeom>
          <a:solidFill>
            <a:schemeClr val="tx1"/>
          </a:solidFill>
          <a:ln w="222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1" name="Flussdiagramm: Mehrere Dokumente 10">
            <a:hlinkClick r:id="rId2" action="ppaction://hlinksldjump"/>
          </p:cNvPr>
          <p:cNvSpPr/>
          <p:nvPr/>
        </p:nvSpPr>
        <p:spPr>
          <a:xfrm>
            <a:off x="8501063" y="6143625"/>
            <a:ext cx="428625" cy="428625"/>
          </a:xfrm>
          <a:prstGeom prst="flowChartMultidocument">
            <a:avLst/>
          </a:prstGeom>
          <a:solidFill>
            <a:schemeClr val="accent4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6" grpId="2"/>
      <p:bldP spid="7" grpId="0"/>
      <p:bldP spid="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7400" y="-857280"/>
            <a:ext cx="6509239" cy="3071834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6000" dirty="0" smtClean="0">
                <a:latin typeface="+mn-lt"/>
              </a:rPr>
              <a:t>Natur </a:t>
            </a:r>
            <a:r>
              <a:rPr sz="3600" dirty="0" smtClean="0">
                <a:latin typeface="+mn-lt"/>
              </a:rPr>
              <a:t>(</a:t>
            </a:r>
            <a:r>
              <a:rPr sz="3200" dirty="0" smtClean="0">
                <a:latin typeface="+mn-lt"/>
              </a:rPr>
              <a:t>8</a:t>
            </a:r>
            <a:r>
              <a:rPr sz="4000" dirty="0" smtClean="0">
                <a:latin typeface="+mn-lt"/>
              </a:rPr>
              <a:t>)</a:t>
            </a:r>
            <a:endParaRPr sz="6000" dirty="0">
              <a:latin typeface="+mn-lt"/>
            </a:endParaRPr>
          </a:p>
        </p:txBody>
      </p:sp>
      <p:sp>
        <p:nvSpPr>
          <p:cNvPr id="11" name="Flussdiagramm: Mehrere Dokumente 10">
            <a:hlinkClick r:id="rId2" action="ppaction://hlinksldjump"/>
          </p:cNvPr>
          <p:cNvSpPr/>
          <p:nvPr/>
        </p:nvSpPr>
        <p:spPr>
          <a:xfrm>
            <a:off x="8501063" y="6143625"/>
            <a:ext cx="428625" cy="428625"/>
          </a:xfrm>
          <a:prstGeom prst="flowChartMultidocument">
            <a:avLst/>
          </a:prstGeom>
          <a:solidFill>
            <a:schemeClr val="accent4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714488"/>
            <a:ext cx="3067065" cy="44465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2" presetID="54" presetClass="entr" presetSubtype="0" ac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7400" y="-857280"/>
            <a:ext cx="6509239" cy="3071834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5400" dirty="0" smtClean="0">
                <a:latin typeface="+mn-lt"/>
              </a:rPr>
              <a:t>Natur </a:t>
            </a:r>
            <a:r>
              <a:rPr sz="4000" dirty="0" smtClean="0">
                <a:latin typeface="+mn-lt"/>
              </a:rPr>
              <a:t>(</a:t>
            </a:r>
            <a:r>
              <a:rPr sz="3600" dirty="0" smtClean="0">
                <a:latin typeface="+mn-lt"/>
              </a:rPr>
              <a:t>1</a:t>
            </a:r>
            <a:r>
              <a:rPr sz="3200" dirty="0" smtClean="0">
                <a:latin typeface="+mn-lt"/>
              </a:rPr>
              <a:t>0</a:t>
            </a:r>
            <a:r>
              <a:rPr sz="3600" dirty="0" smtClean="0">
                <a:latin typeface="+mn-lt"/>
              </a:rPr>
              <a:t>)</a:t>
            </a:r>
            <a:endParaRPr sz="5400" dirty="0">
              <a:latin typeface="+mn-lt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214313" y="1857375"/>
            <a:ext cx="7008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Frage: Welches Tier ist kein „Lurch“?</a:t>
            </a: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285750" y="3214688"/>
            <a:ext cx="4125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a)  der Feuersalamander</a:t>
            </a: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285750" y="3786188"/>
            <a:ext cx="3221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b)  der Grottenolm</a:t>
            </a: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85750" y="4357688"/>
            <a:ext cx="3732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c)  die Wurmschleiche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285750" y="4929188"/>
            <a:ext cx="380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d)  der Karpatenmolch</a:t>
            </a:r>
          </a:p>
        </p:txBody>
      </p:sp>
      <p:sp>
        <p:nvSpPr>
          <p:cNvPr id="9" name="Smiley 8"/>
          <p:cNvSpPr/>
          <p:nvPr/>
        </p:nvSpPr>
        <p:spPr>
          <a:xfrm>
            <a:off x="7715250" y="6143625"/>
            <a:ext cx="428625" cy="428625"/>
          </a:xfrm>
          <a:prstGeom prst="smileyFace">
            <a:avLst/>
          </a:prstGeom>
          <a:solidFill>
            <a:schemeClr val="tx1"/>
          </a:solidFill>
          <a:ln w="222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1" name="Flussdiagramm: Mehrere Dokumente 10">
            <a:hlinkClick r:id="rId2" action="ppaction://hlinksldjump"/>
          </p:cNvPr>
          <p:cNvSpPr/>
          <p:nvPr/>
        </p:nvSpPr>
        <p:spPr>
          <a:xfrm>
            <a:off x="8501063" y="6143625"/>
            <a:ext cx="428625" cy="428625"/>
          </a:xfrm>
          <a:prstGeom prst="flowChartMultidocument">
            <a:avLst/>
          </a:prstGeom>
          <a:solidFill>
            <a:schemeClr val="accent4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6" grpId="2"/>
      <p:bldP spid="7" grpId="0"/>
      <p:bldP spid="7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7400" y="-857280"/>
            <a:ext cx="6509239" cy="3071834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6000" dirty="0" smtClean="0">
                <a:latin typeface="+mn-lt"/>
              </a:rPr>
              <a:t>Musik </a:t>
            </a:r>
            <a:r>
              <a:rPr sz="3600" dirty="0" smtClean="0">
                <a:latin typeface="+mn-lt"/>
              </a:rPr>
              <a:t>(</a:t>
            </a:r>
            <a:r>
              <a:rPr sz="3200" dirty="0" smtClean="0">
                <a:latin typeface="+mn-lt"/>
              </a:rPr>
              <a:t>2</a:t>
            </a:r>
            <a:r>
              <a:rPr sz="4000" dirty="0" smtClean="0">
                <a:latin typeface="+mn-lt"/>
              </a:rPr>
              <a:t>)</a:t>
            </a:r>
            <a:endParaRPr sz="6000" dirty="0">
              <a:latin typeface="+mn-lt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214313" y="1857375"/>
            <a:ext cx="70215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Frage: Welcher Titel stammt von den</a:t>
            </a:r>
          </a:p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Sportfreunden Stiller?</a:t>
            </a: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285750" y="3214688"/>
            <a:ext cx="303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a)  Beifall, Beifall</a:t>
            </a: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285750" y="3786188"/>
            <a:ext cx="3427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b)  Applaus, Applaus</a:t>
            </a: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85750" y="4357688"/>
            <a:ext cx="4057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c)  Klatschen, Klatschen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285750" y="4929188"/>
            <a:ext cx="2708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d)  Jubel, Jubel</a:t>
            </a:r>
          </a:p>
        </p:txBody>
      </p:sp>
      <p:sp>
        <p:nvSpPr>
          <p:cNvPr id="9" name="Smiley 8"/>
          <p:cNvSpPr/>
          <p:nvPr/>
        </p:nvSpPr>
        <p:spPr>
          <a:xfrm>
            <a:off x="7715250" y="6143625"/>
            <a:ext cx="428625" cy="428625"/>
          </a:xfrm>
          <a:prstGeom prst="smileyFace">
            <a:avLst/>
          </a:prstGeom>
          <a:solidFill>
            <a:schemeClr val="tx1"/>
          </a:solidFill>
          <a:ln w="222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2" name="Flussdiagramm: Mehrere Dokumente 11">
            <a:hlinkClick r:id="rId2" action="ppaction://hlinksldjump"/>
          </p:cNvPr>
          <p:cNvSpPr/>
          <p:nvPr/>
        </p:nvSpPr>
        <p:spPr>
          <a:xfrm>
            <a:off x="8501063" y="6143625"/>
            <a:ext cx="428625" cy="428625"/>
          </a:xfrm>
          <a:prstGeom prst="flowChartMultidocument">
            <a:avLst/>
          </a:prstGeom>
          <a:solidFill>
            <a:schemeClr val="accent4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28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5" grpId="2"/>
      <p:bldP spid="6" grpId="0"/>
      <p:bldP spid="6" grpId="1"/>
      <p:bldP spid="7" grpId="0"/>
      <p:bldP spid="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7400" y="-857280"/>
            <a:ext cx="6509239" cy="3071834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5400" dirty="0" smtClean="0">
                <a:latin typeface="+mn-lt"/>
              </a:rPr>
              <a:t>Musik </a:t>
            </a:r>
            <a:r>
              <a:rPr sz="3200" dirty="0" smtClean="0">
                <a:latin typeface="+mn-lt"/>
              </a:rPr>
              <a:t>(4</a:t>
            </a:r>
            <a:r>
              <a:rPr sz="3600" dirty="0" smtClean="0">
                <a:latin typeface="+mn-lt"/>
              </a:rPr>
              <a:t>)</a:t>
            </a:r>
            <a:endParaRPr sz="5400" dirty="0">
              <a:latin typeface="+mn-lt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214313" y="1857375"/>
            <a:ext cx="70929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Frage: Wer veröffentlichte das Album</a:t>
            </a:r>
          </a:p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„Ghost  Stories"?</a:t>
            </a: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285750" y="3214688"/>
            <a:ext cx="2451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a)  Beatsteaks</a:t>
            </a: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285750" y="3786188"/>
            <a:ext cx="190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b)  Shakira</a:t>
            </a: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85750" y="4357688"/>
            <a:ext cx="2093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c)  ColdPlay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285750" y="4929188"/>
            <a:ext cx="3062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d)  Depeche Mode</a:t>
            </a:r>
          </a:p>
        </p:txBody>
      </p:sp>
      <p:sp>
        <p:nvSpPr>
          <p:cNvPr id="9" name="Smiley 8"/>
          <p:cNvSpPr/>
          <p:nvPr/>
        </p:nvSpPr>
        <p:spPr>
          <a:xfrm>
            <a:off x="7715250" y="6143625"/>
            <a:ext cx="428625" cy="428625"/>
          </a:xfrm>
          <a:prstGeom prst="smileyFace">
            <a:avLst/>
          </a:prstGeom>
          <a:solidFill>
            <a:schemeClr val="tx1"/>
          </a:solidFill>
          <a:ln w="222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1" name="Flussdiagramm: Mehrere Dokumente 10">
            <a:hlinkClick r:id="rId2" action="ppaction://hlinksldjump"/>
          </p:cNvPr>
          <p:cNvSpPr/>
          <p:nvPr/>
        </p:nvSpPr>
        <p:spPr>
          <a:xfrm>
            <a:off x="8501063" y="6143625"/>
            <a:ext cx="428625" cy="428625"/>
          </a:xfrm>
          <a:prstGeom prst="flowChartMultidocument">
            <a:avLst/>
          </a:prstGeom>
          <a:solidFill>
            <a:schemeClr val="accent4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6" grpId="2"/>
      <p:bldP spid="7" grpId="0"/>
      <p:bldP spid="7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7400" y="-857280"/>
            <a:ext cx="6509239" cy="3071834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5400" dirty="0" smtClean="0">
                <a:latin typeface="+mn-lt"/>
              </a:rPr>
              <a:t>Musik </a:t>
            </a:r>
            <a:r>
              <a:rPr sz="3200" dirty="0" smtClean="0">
                <a:latin typeface="+mn-lt"/>
              </a:rPr>
              <a:t>(6</a:t>
            </a:r>
            <a:r>
              <a:rPr sz="3600" dirty="0" smtClean="0">
                <a:latin typeface="+mn-lt"/>
              </a:rPr>
              <a:t>)</a:t>
            </a:r>
            <a:endParaRPr sz="5400" dirty="0">
              <a:latin typeface="+mn-lt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214313" y="1857375"/>
            <a:ext cx="75295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Frage: Welche Band spielte beim ersten</a:t>
            </a:r>
            <a:b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Deichbrand und beim Deichbrand 2014?</a:t>
            </a: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285750" y="3214688"/>
            <a:ext cx="2446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LcParenR"/>
            </a:pPr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In Extremo</a:t>
            </a: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285750" y="3786188"/>
            <a:ext cx="3322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b)  Subway To Sally</a:t>
            </a: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85750" y="4357688"/>
            <a:ext cx="2781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c)  Revolverheld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285750" y="4929188"/>
            <a:ext cx="5026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d)  Die Apokalyptischen Reiter</a:t>
            </a:r>
          </a:p>
        </p:txBody>
      </p:sp>
      <p:sp>
        <p:nvSpPr>
          <p:cNvPr id="9" name="Smiley 8"/>
          <p:cNvSpPr/>
          <p:nvPr/>
        </p:nvSpPr>
        <p:spPr>
          <a:xfrm>
            <a:off x="7715250" y="6143625"/>
            <a:ext cx="428625" cy="428625"/>
          </a:xfrm>
          <a:prstGeom prst="smileyFace">
            <a:avLst/>
          </a:prstGeom>
          <a:solidFill>
            <a:schemeClr val="tx1"/>
          </a:solidFill>
          <a:ln w="222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1" name="Flussdiagramm: Mehrere Dokumente 10">
            <a:hlinkClick r:id="rId2" action="ppaction://hlinksldjump"/>
          </p:cNvPr>
          <p:cNvSpPr/>
          <p:nvPr/>
        </p:nvSpPr>
        <p:spPr>
          <a:xfrm>
            <a:off x="8501063" y="6143625"/>
            <a:ext cx="428625" cy="428625"/>
          </a:xfrm>
          <a:prstGeom prst="flowChartMultidocument">
            <a:avLst/>
          </a:prstGeom>
          <a:solidFill>
            <a:schemeClr val="accent4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7" grpId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7400" y="-857280"/>
            <a:ext cx="6509239" cy="3071834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6000" dirty="0" smtClean="0">
                <a:latin typeface="+mn-lt"/>
              </a:rPr>
              <a:t>Musik </a:t>
            </a:r>
            <a:r>
              <a:rPr sz="3600" dirty="0" smtClean="0">
                <a:latin typeface="+mn-lt"/>
              </a:rPr>
              <a:t>(</a:t>
            </a:r>
            <a:r>
              <a:rPr sz="3200" dirty="0" smtClean="0">
                <a:latin typeface="+mn-lt"/>
              </a:rPr>
              <a:t>8</a:t>
            </a:r>
            <a:r>
              <a:rPr sz="4000" dirty="0" smtClean="0">
                <a:latin typeface="+mn-lt"/>
              </a:rPr>
              <a:t>)</a:t>
            </a:r>
            <a:endParaRPr sz="6000" dirty="0">
              <a:latin typeface="+mn-lt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214313" y="1857375"/>
            <a:ext cx="78644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Frage: Zum wievielten Mal trat Jan Delay</a:t>
            </a:r>
            <a:b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2014 bei Deichbrand auf?</a:t>
            </a:r>
          </a:p>
        </p:txBody>
      </p:sp>
      <p:sp>
        <p:nvSpPr>
          <p:cNvPr id="9" name="Smiley 8"/>
          <p:cNvSpPr/>
          <p:nvPr/>
        </p:nvSpPr>
        <p:spPr>
          <a:xfrm>
            <a:off x="7715250" y="6143625"/>
            <a:ext cx="428625" cy="428625"/>
          </a:xfrm>
          <a:prstGeom prst="smileyFace">
            <a:avLst/>
          </a:prstGeom>
          <a:solidFill>
            <a:schemeClr val="tx1"/>
          </a:solidFill>
          <a:ln w="222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2" name="Flussdiagramm: Mehrere Dokumente 11">
            <a:hlinkClick r:id="rId2" action="ppaction://hlinksldjump"/>
          </p:cNvPr>
          <p:cNvSpPr/>
          <p:nvPr/>
        </p:nvSpPr>
        <p:spPr>
          <a:xfrm>
            <a:off x="8501063" y="6143625"/>
            <a:ext cx="428625" cy="428625"/>
          </a:xfrm>
          <a:prstGeom prst="flowChartMultidocument">
            <a:avLst/>
          </a:prstGeom>
          <a:solidFill>
            <a:schemeClr val="accent4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285750" y="3214688"/>
            <a:ext cx="1739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a)  2. Mal</a:t>
            </a: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285750" y="3786188"/>
            <a:ext cx="1751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b)  1. Mal</a:t>
            </a: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285750" y="4357688"/>
            <a:ext cx="1728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c)  3. Mal</a:t>
            </a:r>
          </a:p>
        </p:txBody>
      </p:sp>
      <p:sp>
        <p:nvSpPr>
          <p:cNvPr id="14" name="Textfeld 13"/>
          <p:cNvSpPr txBox="1">
            <a:spLocks noChangeArrowheads="1"/>
          </p:cNvSpPr>
          <p:nvPr/>
        </p:nvSpPr>
        <p:spPr bwMode="auto">
          <a:xfrm>
            <a:off x="285750" y="4929188"/>
            <a:ext cx="46762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 dirty="0">
                <a:solidFill>
                  <a:schemeClr val="bg1"/>
                </a:solidFill>
                <a:latin typeface="Trebuchet MS" panose="020B0603020202020204" pitchFamily="34" charset="0"/>
              </a:rPr>
              <a:t>d)  2014 </a:t>
            </a:r>
            <a:r>
              <a:rPr lang="de-DE" altLang="de-DE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war </a:t>
            </a:r>
            <a:r>
              <a:rPr lang="de-DE" altLang="de-DE" sz="2800" dirty="0">
                <a:solidFill>
                  <a:schemeClr val="bg1"/>
                </a:solidFill>
                <a:latin typeface="Trebuchet MS" panose="020B0603020202020204" pitchFamily="34" charset="0"/>
              </a:rPr>
              <a:t>er nicht dabei.</a:t>
            </a: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0" grpId="1"/>
      <p:bldP spid="10" grpId="2"/>
      <p:bldP spid="11" grpId="0"/>
      <p:bldP spid="11" grpId="1"/>
      <p:bldP spid="13" grpId="0"/>
      <p:bldP spid="13" grpId="1"/>
      <p:bldP spid="14" grpId="0"/>
      <p:bldP spid="14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7400" y="-857280"/>
            <a:ext cx="6509239" cy="3071834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5400" dirty="0" smtClean="0">
                <a:latin typeface="+mn-lt"/>
              </a:rPr>
              <a:t>Musik </a:t>
            </a:r>
            <a:r>
              <a:rPr sz="3200" dirty="0" smtClean="0">
                <a:latin typeface="+mn-lt"/>
              </a:rPr>
              <a:t>(10</a:t>
            </a:r>
            <a:r>
              <a:rPr sz="3600" dirty="0" smtClean="0">
                <a:latin typeface="+mn-lt"/>
              </a:rPr>
              <a:t>)</a:t>
            </a:r>
            <a:endParaRPr sz="5400" dirty="0">
              <a:latin typeface="+mn-lt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214313" y="1857375"/>
            <a:ext cx="90312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Frage: Welche Oper wurde im Zusammenhang</a:t>
            </a:r>
          </a:p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mit der Errichtung eines Bauwerkes komponiert?</a:t>
            </a: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285750" y="3214688"/>
            <a:ext cx="41227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a)  Zar und Zimmermann</a:t>
            </a: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285750" y="3786188"/>
            <a:ext cx="1946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b)  Carmen</a:t>
            </a: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85750" y="4357688"/>
            <a:ext cx="39036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c)  Ring der Nibelungen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285750" y="4929188"/>
            <a:ext cx="1422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d)  Aida</a:t>
            </a:r>
          </a:p>
        </p:txBody>
      </p:sp>
      <p:sp>
        <p:nvSpPr>
          <p:cNvPr id="9" name="Smiley 8"/>
          <p:cNvSpPr/>
          <p:nvPr/>
        </p:nvSpPr>
        <p:spPr>
          <a:xfrm>
            <a:off x="7715250" y="6143625"/>
            <a:ext cx="428625" cy="428625"/>
          </a:xfrm>
          <a:prstGeom prst="smileyFace">
            <a:avLst/>
          </a:prstGeom>
          <a:solidFill>
            <a:schemeClr val="tx1"/>
          </a:solidFill>
          <a:ln w="222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1" name="Flussdiagramm: Mehrere Dokumente 10">
            <a:hlinkClick r:id="rId2" action="ppaction://hlinksldjump"/>
          </p:cNvPr>
          <p:cNvSpPr/>
          <p:nvPr/>
        </p:nvSpPr>
        <p:spPr>
          <a:xfrm>
            <a:off x="8501063" y="6143625"/>
            <a:ext cx="428625" cy="428625"/>
          </a:xfrm>
          <a:prstGeom prst="flowChartMultidocument">
            <a:avLst/>
          </a:prstGeom>
          <a:solidFill>
            <a:schemeClr val="accent4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7" grpId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7400" y="-857280"/>
            <a:ext cx="6509239" cy="3071834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6000" dirty="0" smtClean="0">
                <a:latin typeface="+mn-lt"/>
              </a:rPr>
              <a:t>Literatur </a:t>
            </a:r>
            <a:r>
              <a:rPr sz="3600" dirty="0" smtClean="0">
                <a:latin typeface="+mn-lt"/>
              </a:rPr>
              <a:t>(</a:t>
            </a:r>
            <a:r>
              <a:rPr sz="3200" dirty="0" smtClean="0">
                <a:latin typeface="+mn-lt"/>
              </a:rPr>
              <a:t>2</a:t>
            </a:r>
            <a:r>
              <a:rPr sz="4000" dirty="0" smtClean="0">
                <a:latin typeface="+mn-lt"/>
              </a:rPr>
              <a:t>)</a:t>
            </a:r>
            <a:endParaRPr sz="6000" dirty="0">
              <a:latin typeface="+mn-lt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214313" y="1857375"/>
            <a:ext cx="77279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Frage: Die Unendliche Geschichte wurde </a:t>
            </a:r>
          </a:p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geschrieben von …</a:t>
            </a: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285750" y="3214688"/>
            <a:ext cx="34020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a)  Michael Jackson?</a:t>
            </a: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285750" y="3786188"/>
            <a:ext cx="29479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b)  Michael Ende?</a:t>
            </a: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85750" y="4357688"/>
            <a:ext cx="332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c)  Michael Ballack?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285750" y="4929188"/>
            <a:ext cx="40909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d)  Michael Schumacher?</a:t>
            </a:r>
          </a:p>
        </p:txBody>
      </p:sp>
      <p:sp>
        <p:nvSpPr>
          <p:cNvPr id="9" name="Smiley 8"/>
          <p:cNvSpPr/>
          <p:nvPr/>
        </p:nvSpPr>
        <p:spPr>
          <a:xfrm>
            <a:off x="7715250" y="6143625"/>
            <a:ext cx="428625" cy="428625"/>
          </a:xfrm>
          <a:prstGeom prst="smileyFace">
            <a:avLst/>
          </a:prstGeom>
          <a:solidFill>
            <a:schemeClr val="tx1"/>
          </a:solidFill>
          <a:ln w="222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2" name="Flussdiagramm: Mehrere Dokumente 11">
            <a:hlinkClick r:id="rId2" action="ppaction://hlinksldjump"/>
          </p:cNvPr>
          <p:cNvSpPr/>
          <p:nvPr/>
        </p:nvSpPr>
        <p:spPr>
          <a:xfrm>
            <a:off x="8501063" y="6143625"/>
            <a:ext cx="428625" cy="428625"/>
          </a:xfrm>
          <a:prstGeom prst="flowChartMultidocument">
            <a:avLst/>
          </a:prstGeom>
          <a:solidFill>
            <a:schemeClr val="accent4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28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5" grpId="2"/>
      <p:bldP spid="6" grpId="0"/>
      <p:bldP spid="6" grpId="1"/>
      <p:bldP spid="7" grpId="0"/>
      <p:bldP spid="7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7400" y="-857280"/>
            <a:ext cx="6509239" cy="3071834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6000" dirty="0" smtClean="0">
                <a:latin typeface="+mn-lt"/>
              </a:rPr>
              <a:t>Literatur </a:t>
            </a:r>
            <a:r>
              <a:rPr sz="3600" dirty="0" smtClean="0">
                <a:latin typeface="+mn-lt"/>
              </a:rPr>
              <a:t>(</a:t>
            </a:r>
            <a:r>
              <a:rPr sz="3200" dirty="0" smtClean="0">
                <a:latin typeface="+mn-lt"/>
              </a:rPr>
              <a:t>4</a:t>
            </a:r>
            <a:r>
              <a:rPr sz="4000" dirty="0" smtClean="0">
                <a:latin typeface="+mn-lt"/>
              </a:rPr>
              <a:t>)</a:t>
            </a:r>
            <a:endParaRPr sz="6000" dirty="0">
              <a:latin typeface="+mn-lt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214313" y="1857375"/>
            <a:ext cx="71834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Frage: Wer zählt zu den bedeutensten</a:t>
            </a:r>
          </a:p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Nachkriegsschriftstellern?</a:t>
            </a: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285750" y="3214688"/>
            <a:ext cx="292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a)  Johann Geröll</a:t>
            </a: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285750" y="3786188"/>
            <a:ext cx="27654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b)  Heinrich Böll</a:t>
            </a: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85750" y="4357688"/>
            <a:ext cx="27320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c)  Gerhard Höll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285750" y="4929188"/>
            <a:ext cx="31416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d)  Ludwig Pimpöll</a:t>
            </a:r>
          </a:p>
        </p:txBody>
      </p:sp>
      <p:sp>
        <p:nvSpPr>
          <p:cNvPr id="9" name="Smiley 8"/>
          <p:cNvSpPr/>
          <p:nvPr/>
        </p:nvSpPr>
        <p:spPr>
          <a:xfrm>
            <a:off x="7715250" y="6143625"/>
            <a:ext cx="428625" cy="428625"/>
          </a:xfrm>
          <a:prstGeom prst="smileyFace">
            <a:avLst/>
          </a:prstGeom>
          <a:solidFill>
            <a:schemeClr val="tx1"/>
          </a:solidFill>
          <a:ln w="222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2" name="Flussdiagramm: Mehrere Dokumente 11">
            <a:hlinkClick r:id="rId2" action="ppaction://hlinksldjump"/>
          </p:cNvPr>
          <p:cNvSpPr/>
          <p:nvPr/>
        </p:nvSpPr>
        <p:spPr>
          <a:xfrm>
            <a:off x="8501063" y="6143625"/>
            <a:ext cx="428625" cy="428625"/>
          </a:xfrm>
          <a:prstGeom prst="flowChartMultidocument">
            <a:avLst/>
          </a:prstGeom>
          <a:solidFill>
            <a:schemeClr val="accent4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28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5" grpId="2"/>
      <p:bldP spid="6" grpId="0"/>
      <p:bldP spid="6" grpId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7400" y="-857280"/>
            <a:ext cx="6509239" cy="3071834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6000" dirty="0" smtClean="0">
                <a:latin typeface="+mn-lt"/>
              </a:rPr>
              <a:t>Allerlei </a:t>
            </a:r>
            <a:r>
              <a:rPr sz="3600" dirty="0" smtClean="0">
                <a:latin typeface="+mn-lt"/>
              </a:rPr>
              <a:t>C (</a:t>
            </a:r>
            <a:r>
              <a:rPr sz="3200" dirty="0" smtClean="0">
                <a:latin typeface="+mn-lt"/>
              </a:rPr>
              <a:t>5</a:t>
            </a:r>
            <a:r>
              <a:rPr sz="4000" dirty="0" smtClean="0">
                <a:latin typeface="+mn-lt"/>
              </a:rPr>
              <a:t>)</a:t>
            </a:r>
            <a:endParaRPr sz="6000" dirty="0">
              <a:latin typeface="+mn-lt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214313" y="1857375"/>
            <a:ext cx="773588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 dirty="0">
                <a:solidFill>
                  <a:schemeClr val="bg1"/>
                </a:solidFill>
                <a:latin typeface="Trebuchet MS" panose="020B0603020202020204" pitchFamily="34" charset="0"/>
              </a:rPr>
              <a:t>Frage: Was ist der Unterschied zwischen </a:t>
            </a:r>
            <a:br>
              <a:rPr lang="de-DE" altLang="de-DE" sz="32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de-DE" altLang="de-DE" sz="3200" dirty="0">
                <a:solidFill>
                  <a:schemeClr val="bg1"/>
                </a:solidFill>
                <a:latin typeface="Trebuchet MS" panose="020B0603020202020204" pitchFamily="34" charset="0"/>
              </a:rPr>
              <a:t>einem Bäcker und einem Teppich?</a:t>
            </a:r>
          </a:p>
        </p:txBody>
      </p:sp>
      <p:sp>
        <p:nvSpPr>
          <p:cNvPr id="9" name="Smiley 8"/>
          <p:cNvSpPr/>
          <p:nvPr/>
        </p:nvSpPr>
        <p:spPr>
          <a:xfrm>
            <a:off x="7715250" y="6143625"/>
            <a:ext cx="428625" cy="428625"/>
          </a:xfrm>
          <a:prstGeom prst="smileyFace">
            <a:avLst/>
          </a:prstGeom>
          <a:solidFill>
            <a:schemeClr val="tx1"/>
          </a:solidFill>
          <a:ln w="222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2" name="Flussdiagramm: Mehrere Dokumente 11">
            <a:hlinkClick r:id="rId2" action="ppaction://hlinksldjump"/>
          </p:cNvPr>
          <p:cNvSpPr/>
          <p:nvPr/>
        </p:nvSpPr>
        <p:spPr>
          <a:xfrm>
            <a:off x="8501063" y="6143625"/>
            <a:ext cx="428625" cy="428625"/>
          </a:xfrm>
          <a:prstGeom prst="flowChartMultidocument">
            <a:avLst/>
          </a:prstGeom>
          <a:solidFill>
            <a:schemeClr val="accent4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285750" y="3214688"/>
            <a:ext cx="75120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2800" dirty="0" smtClean="0">
                <a:solidFill>
                  <a:schemeClr val="bg2">
                    <a:lumMod val="75000"/>
                  </a:schemeClr>
                </a:solidFill>
                <a:latin typeface="Trebuchet MS" panose="020B0603020202020204" pitchFamily="34" charset="0"/>
              </a:rPr>
              <a:t>Der Bäcker muss früh aufstehen – der Teppich</a:t>
            </a:r>
            <a:br>
              <a:rPr lang="de-DE" altLang="de-DE" sz="2800" dirty="0" smtClean="0">
                <a:solidFill>
                  <a:schemeClr val="bg2">
                    <a:lumMod val="75000"/>
                  </a:schemeClr>
                </a:solidFill>
                <a:latin typeface="Trebuchet MS" panose="020B0603020202020204" pitchFamily="34" charset="0"/>
              </a:rPr>
            </a:br>
            <a:r>
              <a:rPr lang="de-DE" altLang="de-DE" sz="2800" dirty="0" smtClean="0">
                <a:solidFill>
                  <a:schemeClr val="bg2">
                    <a:lumMod val="75000"/>
                  </a:schemeClr>
                </a:solidFill>
                <a:latin typeface="Trebuchet MS" panose="020B0603020202020204" pitchFamily="34" charset="0"/>
              </a:rPr>
              <a:t>kann liegenbleiben.</a:t>
            </a:r>
          </a:p>
        </p:txBody>
      </p:sp>
      <p:grpSp>
        <p:nvGrpSpPr>
          <p:cNvPr id="6" name="Gruppieren 5"/>
          <p:cNvGrpSpPr>
            <a:grpSpLocks/>
          </p:cNvGrpSpPr>
          <p:nvPr/>
        </p:nvGrpSpPr>
        <p:grpSpPr bwMode="auto">
          <a:xfrm>
            <a:off x="3986213" y="4338638"/>
            <a:ext cx="2479675" cy="1793875"/>
            <a:chOff x="3985483" y="4339038"/>
            <a:chExt cx="2480010" cy="1793781"/>
          </a:xfrm>
        </p:grpSpPr>
        <p:pic>
          <p:nvPicPr>
            <p:cNvPr id="17416" name="Grafik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4339038"/>
              <a:ext cx="1821485" cy="1704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7" name="Grafik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5483" y="4921164"/>
              <a:ext cx="1569267" cy="1211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1720" y="-747464"/>
            <a:ext cx="6509239" cy="3071834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6000" dirty="0" smtClean="0">
                <a:latin typeface="+mn-lt"/>
              </a:rPr>
              <a:t>Literatur </a:t>
            </a:r>
            <a:r>
              <a:rPr sz="3600" dirty="0" smtClean="0">
                <a:latin typeface="+mn-lt"/>
              </a:rPr>
              <a:t>(</a:t>
            </a:r>
            <a:r>
              <a:rPr sz="3200" dirty="0" smtClean="0">
                <a:latin typeface="+mn-lt"/>
              </a:rPr>
              <a:t>6</a:t>
            </a:r>
            <a:r>
              <a:rPr sz="4000" dirty="0" smtClean="0">
                <a:latin typeface="+mn-lt"/>
              </a:rPr>
              <a:t>)</a:t>
            </a:r>
            <a:endParaRPr sz="6000" dirty="0">
              <a:latin typeface="+mn-lt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214313" y="1857375"/>
            <a:ext cx="83185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Frage: Welches Buch stammt von </a:t>
            </a:r>
          </a:p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Stephen King?</a:t>
            </a:r>
          </a:p>
        </p:txBody>
      </p:sp>
      <p:sp>
        <p:nvSpPr>
          <p:cNvPr id="9" name="Smiley 8"/>
          <p:cNvSpPr/>
          <p:nvPr/>
        </p:nvSpPr>
        <p:spPr>
          <a:xfrm>
            <a:off x="7715250" y="6143625"/>
            <a:ext cx="428625" cy="428625"/>
          </a:xfrm>
          <a:prstGeom prst="smileyFace">
            <a:avLst/>
          </a:prstGeom>
          <a:solidFill>
            <a:schemeClr val="tx1"/>
          </a:solidFill>
          <a:ln w="222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2" name="Flussdiagramm: Mehrere Dokumente 11">
            <a:hlinkClick r:id="rId2" action="ppaction://hlinksldjump"/>
          </p:cNvPr>
          <p:cNvSpPr/>
          <p:nvPr/>
        </p:nvSpPr>
        <p:spPr>
          <a:xfrm>
            <a:off x="8501063" y="6143625"/>
            <a:ext cx="428625" cy="428625"/>
          </a:xfrm>
          <a:prstGeom prst="flowChartMultidocument">
            <a:avLst/>
          </a:prstGeom>
          <a:solidFill>
            <a:schemeClr val="accent4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285750" y="3214688"/>
            <a:ext cx="4127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a)  Friedhof des Grauens</a:t>
            </a: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285750" y="3786188"/>
            <a:ext cx="3713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b)  Friedhof der Toten</a:t>
            </a: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285750" y="4357688"/>
            <a:ext cx="3862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c)  Friedhof der Götter</a:t>
            </a:r>
          </a:p>
        </p:txBody>
      </p:sp>
      <p:sp>
        <p:nvSpPr>
          <p:cNvPr id="14" name="Textfeld 13"/>
          <p:cNvSpPr txBox="1">
            <a:spLocks noChangeArrowheads="1"/>
          </p:cNvSpPr>
          <p:nvPr/>
        </p:nvSpPr>
        <p:spPr bwMode="auto">
          <a:xfrm>
            <a:off x="285750" y="4929188"/>
            <a:ext cx="4384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d)  Friedhof der Finsternis</a:t>
            </a: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0" grpId="1"/>
      <p:bldP spid="10" grpId="2"/>
      <p:bldP spid="11" grpId="0"/>
      <p:bldP spid="11" grpId="1"/>
      <p:bldP spid="13" grpId="0"/>
      <p:bldP spid="13" grpId="1"/>
      <p:bldP spid="14" grpId="0"/>
      <p:bldP spid="14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7400" y="-857280"/>
            <a:ext cx="6509239" cy="3071834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5400" dirty="0" smtClean="0">
                <a:latin typeface="+mn-lt"/>
              </a:rPr>
              <a:t>Literatur </a:t>
            </a:r>
            <a:r>
              <a:rPr sz="3200" dirty="0" smtClean="0">
                <a:latin typeface="+mn-lt"/>
              </a:rPr>
              <a:t>(8</a:t>
            </a:r>
            <a:r>
              <a:rPr sz="3600" dirty="0" smtClean="0">
                <a:latin typeface="+mn-lt"/>
              </a:rPr>
              <a:t>)</a:t>
            </a:r>
            <a:endParaRPr sz="5400" dirty="0">
              <a:latin typeface="+mn-lt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214313" y="1857375"/>
            <a:ext cx="5038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Frage: Goethes Faust ist …</a:t>
            </a: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285750" y="3214688"/>
            <a:ext cx="23320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a)  Ein Drama</a:t>
            </a: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285750" y="3786188"/>
            <a:ext cx="28860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b)  Eine Komödie</a:t>
            </a: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85750" y="4357688"/>
            <a:ext cx="2924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c)  Eine Romanze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285750" y="4929188"/>
            <a:ext cx="2905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d)  Eine Tragödie</a:t>
            </a:r>
          </a:p>
        </p:txBody>
      </p:sp>
      <p:sp>
        <p:nvSpPr>
          <p:cNvPr id="9" name="Smiley 8"/>
          <p:cNvSpPr/>
          <p:nvPr/>
        </p:nvSpPr>
        <p:spPr>
          <a:xfrm>
            <a:off x="7715250" y="6143625"/>
            <a:ext cx="428625" cy="428625"/>
          </a:xfrm>
          <a:prstGeom prst="smileyFace">
            <a:avLst/>
          </a:prstGeom>
          <a:solidFill>
            <a:schemeClr val="tx1"/>
          </a:solidFill>
          <a:ln w="222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1" name="Flussdiagramm: Mehrere Dokumente 10">
            <a:hlinkClick r:id="rId2" action="ppaction://hlinksldjump"/>
          </p:cNvPr>
          <p:cNvSpPr/>
          <p:nvPr/>
        </p:nvSpPr>
        <p:spPr>
          <a:xfrm>
            <a:off x="8501063" y="6143625"/>
            <a:ext cx="428625" cy="428625"/>
          </a:xfrm>
          <a:prstGeom prst="flowChartMultidocument">
            <a:avLst/>
          </a:prstGeom>
          <a:solidFill>
            <a:schemeClr val="accent4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7" grpId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7400" y="-857280"/>
            <a:ext cx="6509239" cy="3071834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6000" dirty="0" smtClean="0">
                <a:latin typeface="+mn-lt"/>
              </a:rPr>
              <a:t>Literatur </a:t>
            </a:r>
            <a:r>
              <a:rPr sz="3600" dirty="0" smtClean="0">
                <a:latin typeface="+mn-lt"/>
              </a:rPr>
              <a:t>(</a:t>
            </a:r>
            <a:r>
              <a:rPr sz="3200" dirty="0" smtClean="0">
                <a:latin typeface="+mn-lt"/>
              </a:rPr>
              <a:t>10</a:t>
            </a:r>
            <a:r>
              <a:rPr sz="4000" dirty="0" smtClean="0">
                <a:latin typeface="+mn-lt"/>
              </a:rPr>
              <a:t>)</a:t>
            </a:r>
            <a:endParaRPr sz="6000" dirty="0">
              <a:latin typeface="+mn-lt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214313" y="1857375"/>
            <a:ext cx="86804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Frage: 1920 erschienen die Gedichte von </a:t>
            </a:r>
          </a:p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Joachim Ringelnatz: „Kuttel Daddeldu oder …?</a:t>
            </a: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285750" y="3214688"/>
            <a:ext cx="38846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a)  das schlüpfrige Lied</a:t>
            </a: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285750" y="3786188"/>
            <a:ext cx="38957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b)  das schlüpfrige Leid</a:t>
            </a: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85750" y="4357688"/>
            <a:ext cx="56070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c)  das Märchen vom Rotkäppchen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285750" y="4929188"/>
            <a:ext cx="42624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d)  eine Seemannsballade</a:t>
            </a:r>
          </a:p>
        </p:txBody>
      </p:sp>
      <p:sp>
        <p:nvSpPr>
          <p:cNvPr id="9" name="Smiley 8"/>
          <p:cNvSpPr/>
          <p:nvPr/>
        </p:nvSpPr>
        <p:spPr>
          <a:xfrm>
            <a:off x="7715250" y="6143625"/>
            <a:ext cx="428625" cy="428625"/>
          </a:xfrm>
          <a:prstGeom prst="smileyFace">
            <a:avLst/>
          </a:prstGeom>
          <a:solidFill>
            <a:schemeClr val="tx1"/>
          </a:solidFill>
          <a:ln w="222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2" name="Flussdiagramm: Mehrere Dokumente 11">
            <a:hlinkClick r:id="rId2" action="ppaction://hlinksldjump"/>
          </p:cNvPr>
          <p:cNvSpPr/>
          <p:nvPr/>
        </p:nvSpPr>
        <p:spPr>
          <a:xfrm>
            <a:off x="8501063" y="6143625"/>
            <a:ext cx="428625" cy="428625"/>
          </a:xfrm>
          <a:prstGeom prst="flowChartMultidocument">
            <a:avLst/>
          </a:prstGeom>
          <a:solidFill>
            <a:schemeClr val="accent4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47117" name="Picture 13" descr="http://www.selbert-schule.de/Bilder/ringelnatz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8184" y="2962523"/>
            <a:ext cx="2068981" cy="279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28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2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5" grpId="2"/>
      <p:bldP spid="6" grpId="0"/>
      <p:bldP spid="6" grpId="1"/>
      <p:bldP spid="7" grpId="0"/>
      <p:bldP spid="7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7400" y="-857280"/>
            <a:ext cx="6509239" cy="3071834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5400" dirty="0" smtClean="0">
                <a:latin typeface="+mn-lt"/>
              </a:rPr>
              <a:t>Fernsehen </a:t>
            </a:r>
            <a:r>
              <a:rPr sz="3200" dirty="0" smtClean="0">
                <a:latin typeface="+mn-lt"/>
              </a:rPr>
              <a:t>(2</a:t>
            </a:r>
            <a:r>
              <a:rPr sz="3600" dirty="0" smtClean="0">
                <a:latin typeface="+mn-lt"/>
              </a:rPr>
              <a:t>)</a:t>
            </a:r>
            <a:endParaRPr sz="5400" dirty="0">
              <a:latin typeface="+mn-lt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214313" y="1857375"/>
            <a:ext cx="7218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Frage: Welches ist kein Privatsender?</a:t>
            </a: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285750" y="3214688"/>
            <a:ext cx="1514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LcParenR"/>
            </a:pPr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Pro 7</a:t>
            </a: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285750" y="3786188"/>
            <a:ext cx="1606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b)  RTL II</a:t>
            </a: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85750" y="4357688"/>
            <a:ext cx="1466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c)  SAT I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285750" y="4929188"/>
            <a:ext cx="1584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d)  3 SAT</a:t>
            </a:r>
          </a:p>
        </p:txBody>
      </p:sp>
      <p:sp>
        <p:nvSpPr>
          <p:cNvPr id="9" name="Smiley 8"/>
          <p:cNvSpPr/>
          <p:nvPr/>
        </p:nvSpPr>
        <p:spPr>
          <a:xfrm>
            <a:off x="7715250" y="6143625"/>
            <a:ext cx="428625" cy="428625"/>
          </a:xfrm>
          <a:prstGeom prst="smileyFace">
            <a:avLst/>
          </a:prstGeom>
          <a:solidFill>
            <a:schemeClr val="tx1"/>
          </a:solidFill>
          <a:ln w="222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1" name="Flussdiagramm: Mehrere Dokumente 10">
            <a:hlinkClick r:id="rId2" action="ppaction://hlinksldjump"/>
          </p:cNvPr>
          <p:cNvSpPr/>
          <p:nvPr/>
        </p:nvSpPr>
        <p:spPr>
          <a:xfrm>
            <a:off x="8501063" y="6143625"/>
            <a:ext cx="428625" cy="428625"/>
          </a:xfrm>
          <a:prstGeom prst="flowChartMultidocument">
            <a:avLst/>
          </a:prstGeom>
          <a:solidFill>
            <a:schemeClr val="accent4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7" grpId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7400" y="-857280"/>
            <a:ext cx="6509239" cy="3071834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6000" dirty="0" smtClean="0">
                <a:latin typeface="+mn-lt"/>
              </a:rPr>
              <a:t>Fernsehen </a:t>
            </a:r>
            <a:r>
              <a:rPr sz="3600" dirty="0" smtClean="0">
                <a:latin typeface="+mn-lt"/>
              </a:rPr>
              <a:t>(</a:t>
            </a:r>
            <a:r>
              <a:rPr sz="3200" dirty="0" smtClean="0">
                <a:latin typeface="+mn-lt"/>
              </a:rPr>
              <a:t>4</a:t>
            </a:r>
            <a:r>
              <a:rPr sz="4000" dirty="0" smtClean="0">
                <a:latin typeface="+mn-lt"/>
              </a:rPr>
              <a:t>)</a:t>
            </a:r>
            <a:endParaRPr sz="6000" dirty="0">
              <a:latin typeface="+mn-lt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214313" y="1857375"/>
            <a:ext cx="87471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Frage: Welche Tiere spielen – außer der Maus –</a:t>
            </a:r>
          </a:p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in der "Sendung mit der Maus" eine Hauptrolle?</a:t>
            </a:r>
          </a:p>
        </p:txBody>
      </p:sp>
      <p:sp>
        <p:nvSpPr>
          <p:cNvPr id="9" name="Smiley 8"/>
          <p:cNvSpPr/>
          <p:nvPr/>
        </p:nvSpPr>
        <p:spPr>
          <a:xfrm>
            <a:off x="7715250" y="6143625"/>
            <a:ext cx="428625" cy="428625"/>
          </a:xfrm>
          <a:prstGeom prst="smileyFace">
            <a:avLst/>
          </a:prstGeom>
          <a:solidFill>
            <a:schemeClr val="tx1"/>
          </a:solidFill>
          <a:ln w="222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2" name="Flussdiagramm: Mehrere Dokumente 11">
            <a:hlinkClick r:id="rId2" action="ppaction://hlinksldjump"/>
          </p:cNvPr>
          <p:cNvSpPr/>
          <p:nvPr/>
        </p:nvSpPr>
        <p:spPr>
          <a:xfrm>
            <a:off x="8501063" y="6143625"/>
            <a:ext cx="428625" cy="428625"/>
          </a:xfrm>
          <a:prstGeom prst="flowChartMultidocument">
            <a:avLst/>
          </a:prstGeom>
          <a:solidFill>
            <a:schemeClr val="accent4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285750" y="3214688"/>
            <a:ext cx="3375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a)  Elefant und Ente</a:t>
            </a: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285750" y="3786188"/>
            <a:ext cx="44148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b)  Elefant und Biene Maja</a:t>
            </a: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285750" y="4357688"/>
            <a:ext cx="4673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c)  Elefant und kleiner Tiger</a:t>
            </a:r>
          </a:p>
        </p:txBody>
      </p:sp>
      <p:sp>
        <p:nvSpPr>
          <p:cNvPr id="14" name="Textfeld 13"/>
          <p:cNvSpPr txBox="1">
            <a:spLocks noChangeArrowheads="1"/>
          </p:cNvSpPr>
          <p:nvPr/>
        </p:nvSpPr>
        <p:spPr bwMode="auto">
          <a:xfrm>
            <a:off x="285750" y="4929188"/>
            <a:ext cx="3214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d)  Ente und Teddy</a:t>
            </a: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0" grpId="1"/>
      <p:bldP spid="10" grpId="2"/>
      <p:bldP spid="11" grpId="0"/>
      <p:bldP spid="11" grpId="1"/>
      <p:bldP spid="13" grpId="0"/>
      <p:bldP spid="13" grpId="1"/>
      <p:bldP spid="14" grpId="0"/>
      <p:bldP spid="14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7400" y="-857280"/>
            <a:ext cx="6509239" cy="3071834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6000" dirty="0" smtClean="0">
                <a:latin typeface="+mn-lt"/>
              </a:rPr>
              <a:t>Fernsehen </a:t>
            </a:r>
            <a:r>
              <a:rPr sz="3600" dirty="0" smtClean="0">
                <a:latin typeface="+mn-lt"/>
              </a:rPr>
              <a:t>(</a:t>
            </a:r>
            <a:r>
              <a:rPr sz="3200" dirty="0" smtClean="0">
                <a:latin typeface="+mn-lt"/>
              </a:rPr>
              <a:t>6</a:t>
            </a:r>
            <a:r>
              <a:rPr sz="4000" dirty="0" smtClean="0">
                <a:latin typeface="+mn-lt"/>
              </a:rPr>
              <a:t>)</a:t>
            </a:r>
            <a:endParaRPr sz="6000" dirty="0">
              <a:latin typeface="+mn-lt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214313" y="1857375"/>
            <a:ext cx="8658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Frage: Wie heißen die Moderatoren beim FRF?</a:t>
            </a: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285750" y="3214688"/>
            <a:ext cx="2841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a)  Willi und Lilli</a:t>
            </a: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285750" y="3786188"/>
            <a:ext cx="4327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b)  Karl-Heinz und Kerstin</a:t>
            </a: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85750" y="4357688"/>
            <a:ext cx="4116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c)  Wolfram und Roberta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285750" y="4997450"/>
            <a:ext cx="3101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d)  Toto und Harry</a:t>
            </a:r>
          </a:p>
        </p:txBody>
      </p:sp>
      <p:sp>
        <p:nvSpPr>
          <p:cNvPr id="9" name="Smiley 8"/>
          <p:cNvSpPr/>
          <p:nvPr/>
        </p:nvSpPr>
        <p:spPr>
          <a:xfrm>
            <a:off x="7715250" y="6143625"/>
            <a:ext cx="428625" cy="428625"/>
          </a:xfrm>
          <a:prstGeom prst="smileyFace">
            <a:avLst/>
          </a:prstGeom>
          <a:solidFill>
            <a:schemeClr val="tx1"/>
          </a:solidFill>
          <a:ln w="222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2" name="Flussdiagramm: Mehrere Dokumente 11">
            <a:hlinkClick r:id="rId2" action="ppaction://hlinksldjump"/>
          </p:cNvPr>
          <p:cNvSpPr/>
          <p:nvPr/>
        </p:nvSpPr>
        <p:spPr>
          <a:xfrm>
            <a:off x="8501063" y="6143625"/>
            <a:ext cx="428625" cy="428625"/>
          </a:xfrm>
          <a:prstGeom prst="flowChartMultidocument">
            <a:avLst/>
          </a:prstGeom>
          <a:solidFill>
            <a:schemeClr val="accent4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28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5" grpId="2"/>
      <p:bldP spid="6" grpId="0"/>
      <p:bldP spid="6" grpId="1"/>
      <p:bldP spid="7" grpId="0"/>
      <p:bldP spid="7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7400" y="-857280"/>
            <a:ext cx="6509239" cy="3071834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5400" dirty="0" smtClean="0">
                <a:latin typeface="+mn-lt"/>
              </a:rPr>
              <a:t>Fernsehen </a:t>
            </a:r>
            <a:r>
              <a:rPr sz="3200" dirty="0" smtClean="0">
                <a:latin typeface="+mn-lt"/>
              </a:rPr>
              <a:t>(8</a:t>
            </a:r>
            <a:r>
              <a:rPr sz="3600" dirty="0" smtClean="0">
                <a:latin typeface="+mn-lt"/>
              </a:rPr>
              <a:t>)</a:t>
            </a:r>
            <a:endParaRPr sz="5400" dirty="0">
              <a:latin typeface="+mn-lt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214313" y="1857375"/>
            <a:ext cx="73263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Frage: Welche Tatortpersonen gehören</a:t>
            </a:r>
          </a:p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zusammen?</a:t>
            </a: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285750" y="3214688"/>
            <a:ext cx="62023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LcParenR"/>
            </a:pPr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Lena Odenthal und Franz Leitmayr</a:t>
            </a: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285750" y="3786188"/>
            <a:ext cx="5969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b)  Ivo Batic und Charlotte Lindholm</a:t>
            </a: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85750" y="4357688"/>
            <a:ext cx="51482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c)  Mario Kopper und Till Ritter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285750" y="4929188"/>
            <a:ext cx="7623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d)  Prof. Karl-Friedrich Boerne und Frank Thiel</a:t>
            </a:r>
          </a:p>
        </p:txBody>
      </p:sp>
      <p:sp>
        <p:nvSpPr>
          <p:cNvPr id="9" name="Smiley 8"/>
          <p:cNvSpPr/>
          <p:nvPr/>
        </p:nvSpPr>
        <p:spPr>
          <a:xfrm>
            <a:off x="7715250" y="6143625"/>
            <a:ext cx="428625" cy="428625"/>
          </a:xfrm>
          <a:prstGeom prst="smileyFace">
            <a:avLst/>
          </a:prstGeom>
          <a:solidFill>
            <a:schemeClr val="tx1"/>
          </a:solidFill>
          <a:ln w="222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1" name="Flussdiagramm: Mehrere Dokumente 10">
            <a:hlinkClick r:id="rId2" action="ppaction://hlinksldjump"/>
          </p:cNvPr>
          <p:cNvSpPr/>
          <p:nvPr/>
        </p:nvSpPr>
        <p:spPr>
          <a:xfrm>
            <a:off x="8501063" y="6143625"/>
            <a:ext cx="428625" cy="428625"/>
          </a:xfrm>
          <a:prstGeom prst="flowChartMultidocument">
            <a:avLst/>
          </a:prstGeom>
          <a:solidFill>
            <a:schemeClr val="accent4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7" grpId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7400" y="-857280"/>
            <a:ext cx="6509239" cy="3071834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6000" dirty="0" smtClean="0">
                <a:latin typeface="+mn-lt"/>
              </a:rPr>
              <a:t>Fernsehen </a:t>
            </a:r>
            <a:r>
              <a:rPr sz="3600" dirty="0" smtClean="0">
                <a:latin typeface="+mn-lt"/>
              </a:rPr>
              <a:t>(</a:t>
            </a:r>
            <a:r>
              <a:rPr sz="3200" dirty="0" smtClean="0">
                <a:latin typeface="+mn-lt"/>
              </a:rPr>
              <a:t>10</a:t>
            </a:r>
            <a:r>
              <a:rPr sz="4000" dirty="0" smtClean="0">
                <a:latin typeface="+mn-lt"/>
              </a:rPr>
              <a:t>)</a:t>
            </a:r>
            <a:endParaRPr sz="6000" dirty="0">
              <a:latin typeface="+mn-lt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266700" y="1246188"/>
            <a:ext cx="732631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Frage: Ordnen Sie den folgenden Satz </a:t>
            </a:r>
            <a:b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einer Fernsehserie zu:</a:t>
            </a:r>
            <a:b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de-DE" altLang="de-DE" sz="3200">
                <a:solidFill>
                  <a:schemeClr val="bg1"/>
                </a:solidFill>
              </a:rPr>
              <a:t>Wurde Emily von David nur benutzt?</a:t>
            </a: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285750" y="3214688"/>
            <a:ext cx="3086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a)  Alles was zählt</a:t>
            </a: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285750" y="3786188"/>
            <a:ext cx="5659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b)  Gute Zeiten – Schlechte Zeiten</a:t>
            </a: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85750" y="4357688"/>
            <a:ext cx="2454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c)  Köln 50667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285750" y="4929188"/>
            <a:ext cx="2809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d)  Lindenstraße</a:t>
            </a:r>
          </a:p>
        </p:txBody>
      </p:sp>
      <p:sp>
        <p:nvSpPr>
          <p:cNvPr id="9" name="Smiley 8"/>
          <p:cNvSpPr/>
          <p:nvPr/>
        </p:nvSpPr>
        <p:spPr>
          <a:xfrm>
            <a:off x="7715250" y="6143625"/>
            <a:ext cx="428625" cy="428625"/>
          </a:xfrm>
          <a:prstGeom prst="smileyFace">
            <a:avLst/>
          </a:prstGeom>
          <a:solidFill>
            <a:schemeClr val="tx1"/>
          </a:solidFill>
          <a:ln w="222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2" name="Flussdiagramm: Mehrere Dokumente 11">
            <a:hlinkClick r:id="rId2" action="ppaction://hlinksldjump"/>
          </p:cNvPr>
          <p:cNvSpPr/>
          <p:nvPr/>
        </p:nvSpPr>
        <p:spPr>
          <a:xfrm>
            <a:off x="8501063" y="6143625"/>
            <a:ext cx="428625" cy="428625"/>
          </a:xfrm>
          <a:prstGeom prst="flowChartMultidocument">
            <a:avLst/>
          </a:prstGeom>
          <a:solidFill>
            <a:schemeClr val="accent4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28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5" grpId="2"/>
      <p:bldP spid="6" grpId="0"/>
      <p:bldP spid="6" grpId="1"/>
      <p:bldP spid="7" grpId="0"/>
      <p:bldP spid="7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7400" y="-857280"/>
            <a:ext cx="6509239" cy="3071834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6000" dirty="0" smtClean="0">
                <a:latin typeface="+mn-lt"/>
              </a:rPr>
              <a:t>Gesundheit </a:t>
            </a:r>
            <a:r>
              <a:rPr sz="3600" dirty="0" smtClean="0">
                <a:latin typeface="+mn-lt"/>
              </a:rPr>
              <a:t>(</a:t>
            </a:r>
            <a:r>
              <a:rPr sz="3200" dirty="0" smtClean="0">
                <a:latin typeface="+mn-lt"/>
              </a:rPr>
              <a:t>2</a:t>
            </a:r>
            <a:r>
              <a:rPr sz="4000" dirty="0" smtClean="0">
                <a:latin typeface="+mn-lt"/>
              </a:rPr>
              <a:t>)</a:t>
            </a:r>
            <a:endParaRPr sz="6000" dirty="0">
              <a:latin typeface="+mn-lt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214313" y="1857375"/>
            <a:ext cx="68119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Frage: Wobei handelt es sich um ein</a:t>
            </a:r>
          </a:p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Schmerzmitttel?</a:t>
            </a: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285750" y="3214688"/>
            <a:ext cx="29924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a)  Asti Spumante</a:t>
            </a: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285750" y="3786188"/>
            <a:ext cx="1812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b)  Aspirin</a:t>
            </a: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85750" y="4357688"/>
            <a:ext cx="16367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c)  Astrid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285750" y="4929188"/>
            <a:ext cx="23066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d)  Asparagus</a:t>
            </a:r>
          </a:p>
        </p:txBody>
      </p:sp>
      <p:sp>
        <p:nvSpPr>
          <p:cNvPr id="9" name="Smiley 8"/>
          <p:cNvSpPr/>
          <p:nvPr/>
        </p:nvSpPr>
        <p:spPr>
          <a:xfrm>
            <a:off x="7715250" y="6143625"/>
            <a:ext cx="428625" cy="428625"/>
          </a:xfrm>
          <a:prstGeom prst="smileyFace">
            <a:avLst/>
          </a:prstGeom>
          <a:solidFill>
            <a:schemeClr val="tx1"/>
          </a:solidFill>
          <a:ln w="222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2" name="Flussdiagramm: Mehrere Dokumente 11">
            <a:hlinkClick r:id="rId2" action="ppaction://hlinksldjump"/>
          </p:cNvPr>
          <p:cNvSpPr/>
          <p:nvPr/>
        </p:nvSpPr>
        <p:spPr>
          <a:xfrm>
            <a:off x="8501063" y="6143625"/>
            <a:ext cx="428625" cy="428625"/>
          </a:xfrm>
          <a:prstGeom prst="flowChartMultidocument">
            <a:avLst/>
          </a:prstGeom>
          <a:solidFill>
            <a:schemeClr val="accent4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28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5" grpId="2"/>
      <p:bldP spid="6" grpId="0"/>
      <p:bldP spid="6" grpId="1"/>
      <p:bldP spid="7" grpId="0"/>
      <p:bldP spid="7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7400" y="-857280"/>
            <a:ext cx="6509239" cy="3071834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6000" dirty="0" smtClean="0">
                <a:latin typeface="+mn-lt"/>
              </a:rPr>
              <a:t>Gesundheit  </a:t>
            </a:r>
            <a:r>
              <a:rPr sz="3600" dirty="0" smtClean="0">
                <a:latin typeface="+mn-lt"/>
              </a:rPr>
              <a:t>(</a:t>
            </a:r>
            <a:r>
              <a:rPr sz="3200" dirty="0" smtClean="0">
                <a:latin typeface="+mn-lt"/>
              </a:rPr>
              <a:t>4</a:t>
            </a:r>
            <a:r>
              <a:rPr sz="4000" dirty="0" smtClean="0">
                <a:latin typeface="+mn-lt"/>
              </a:rPr>
              <a:t>)</a:t>
            </a:r>
            <a:endParaRPr sz="6000" dirty="0">
              <a:latin typeface="+mn-lt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214313" y="1857375"/>
            <a:ext cx="73040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Frage: In welchem Lebensmittel ist am</a:t>
            </a:r>
          </a:p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meisten Vitamin C enthalten?</a:t>
            </a: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285750" y="3214688"/>
            <a:ext cx="1587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a)  Steak</a:t>
            </a: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285750" y="3786188"/>
            <a:ext cx="1398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b)  Kiwi</a:t>
            </a: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85750" y="4357688"/>
            <a:ext cx="18605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c)  Banane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285750" y="4929188"/>
            <a:ext cx="15541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d)  Milch</a:t>
            </a:r>
          </a:p>
        </p:txBody>
      </p:sp>
      <p:sp>
        <p:nvSpPr>
          <p:cNvPr id="9" name="Smiley 8"/>
          <p:cNvSpPr/>
          <p:nvPr/>
        </p:nvSpPr>
        <p:spPr>
          <a:xfrm>
            <a:off x="7715250" y="6143625"/>
            <a:ext cx="428625" cy="428625"/>
          </a:xfrm>
          <a:prstGeom prst="smileyFace">
            <a:avLst/>
          </a:prstGeom>
          <a:solidFill>
            <a:schemeClr val="tx1"/>
          </a:solidFill>
          <a:ln w="222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2" name="Flussdiagramm: Mehrere Dokumente 11">
            <a:hlinkClick r:id="rId2" action="ppaction://hlinksldjump"/>
          </p:cNvPr>
          <p:cNvSpPr/>
          <p:nvPr/>
        </p:nvSpPr>
        <p:spPr>
          <a:xfrm>
            <a:off x="8501063" y="6143625"/>
            <a:ext cx="428625" cy="428625"/>
          </a:xfrm>
          <a:prstGeom prst="flowChartMultidocument">
            <a:avLst/>
          </a:prstGeom>
          <a:solidFill>
            <a:schemeClr val="accent4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28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5" grpId="2"/>
      <p:bldP spid="6" grpId="0"/>
      <p:bldP spid="6" grpId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7400" y="-857280"/>
            <a:ext cx="6509239" cy="3071834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6000" dirty="0" smtClean="0">
                <a:latin typeface="+mn-lt"/>
              </a:rPr>
              <a:t>Allerlei </a:t>
            </a:r>
            <a:r>
              <a:rPr sz="3600" dirty="0" smtClean="0">
                <a:latin typeface="+mn-lt"/>
              </a:rPr>
              <a:t>E (</a:t>
            </a:r>
            <a:r>
              <a:rPr sz="3200" dirty="0" smtClean="0">
                <a:latin typeface="+mn-lt"/>
              </a:rPr>
              <a:t>3</a:t>
            </a:r>
            <a:r>
              <a:rPr sz="4000" dirty="0" smtClean="0">
                <a:latin typeface="+mn-lt"/>
              </a:rPr>
              <a:t>)</a:t>
            </a:r>
            <a:endParaRPr sz="6000" dirty="0">
              <a:latin typeface="+mn-lt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214313" y="1500188"/>
            <a:ext cx="54022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Frage: Wo liegt der Unterschied?</a:t>
            </a:r>
          </a:p>
        </p:txBody>
      </p:sp>
      <p:sp>
        <p:nvSpPr>
          <p:cNvPr id="9" name="Smiley 8"/>
          <p:cNvSpPr/>
          <p:nvPr/>
        </p:nvSpPr>
        <p:spPr>
          <a:xfrm>
            <a:off x="7715250" y="6143625"/>
            <a:ext cx="428625" cy="428625"/>
          </a:xfrm>
          <a:prstGeom prst="smileyFace">
            <a:avLst/>
          </a:prstGeom>
          <a:solidFill>
            <a:schemeClr val="tx1"/>
          </a:solidFill>
          <a:ln w="222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2" name="Flussdiagramm: Mehrere Dokumente 11">
            <a:hlinkClick r:id="rId2" action="ppaction://hlinksldjump"/>
          </p:cNvPr>
          <p:cNvSpPr/>
          <p:nvPr/>
        </p:nvSpPr>
        <p:spPr>
          <a:xfrm>
            <a:off x="8501063" y="6169025"/>
            <a:ext cx="428625" cy="428625"/>
          </a:xfrm>
          <a:prstGeom prst="flowChartMultidocument">
            <a:avLst/>
          </a:prstGeom>
          <a:solidFill>
            <a:schemeClr val="accent4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5" name="Textfeld 14"/>
          <p:cNvSpPr txBox="1">
            <a:spLocks noChangeArrowheads="1"/>
          </p:cNvSpPr>
          <p:nvPr/>
        </p:nvSpPr>
        <p:spPr bwMode="auto">
          <a:xfrm>
            <a:off x="285750" y="4929188"/>
            <a:ext cx="1593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Antwort?</a:t>
            </a:r>
          </a:p>
        </p:txBody>
      </p:sp>
      <p:sp>
        <p:nvSpPr>
          <p:cNvPr id="16" name="Textfeld 15"/>
          <p:cNvSpPr txBox="1">
            <a:spLocks noChangeArrowheads="1"/>
          </p:cNvSpPr>
          <p:nvPr/>
        </p:nvSpPr>
        <p:spPr bwMode="auto">
          <a:xfrm>
            <a:off x="285750" y="5572125"/>
            <a:ext cx="6073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Dem Busfahrer rechts fehlt die Nase.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071678"/>
            <a:ext cx="3095980" cy="328553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3" y="2071678"/>
            <a:ext cx="3096563" cy="328614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Ellipse 12"/>
          <p:cNvSpPr/>
          <p:nvPr/>
        </p:nvSpPr>
        <p:spPr>
          <a:xfrm>
            <a:off x="7215188" y="2928938"/>
            <a:ext cx="785812" cy="714375"/>
          </a:xfrm>
          <a:prstGeom prst="ellipse">
            <a:avLst/>
          </a:prstGeom>
          <a:noFill/>
          <a:ln w="698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  <p:bldP spid="13" grpId="0" animBg="1"/>
      <p:bldP spid="13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7400" y="-857280"/>
            <a:ext cx="6509239" cy="3071834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6000" dirty="0" smtClean="0">
                <a:latin typeface="+mn-lt"/>
              </a:rPr>
              <a:t>Gesundheit </a:t>
            </a:r>
            <a:r>
              <a:rPr sz="3600" dirty="0" smtClean="0">
                <a:latin typeface="+mn-lt"/>
              </a:rPr>
              <a:t>(</a:t>
            </a:r>
            <a:r>
              <a:rPr sz="3200" dirty="0" smtClean="0">
                <a:latin typeface="+mn-lt"/>
              </a:rPr>
              <a:t>6</a:t>
            </a:r>
            <a:r>
              <a:rPr sz="4000" dirty="0" smtClean="0">
                <a:latin typeface="+mn-lt"/>
              </a:rPr>
              <a:t>)</a:t>
            </a:r>
            <a:endParaRPr sz="6000" dirty="0">
              <a:latin typeface="+mn-lt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214313" y="1857375"/>
            <a:ext cx="86661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Frage: Welche Krankheit entsteht nicht durch </a:t>
            </a:r>
          </a:p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Verschluss von Gefäßen?</a:t>
            </a:r>
          </a:p>
        </p:txBody>
      </p:sp>
      <p:sp>
        <p:nvSpPr>
          <p:cNvPr id="9" name="Smiley 8"/>
          <p:cNvSpPr/>
          <p:nvPr/>
        </p:nvSpPr>
        <p:spPr>
          <a:xfrm>
            <a:off x="7715250" y="6143625"/>
            <a:ext cx="428625" cy="428625"/>
          </a:xfrm>
          <a:prstGeom prst="smileyFace">
            <a:avLst/>
          </a:prstGeom>
          <a:solidFill>
            <a:schemeClr val="tx1"/>
          </a:solidFill>
          <a:ln w="222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2" name="Flussdiagramm: Mehrere Dokumente 11">
            <a:hlinkClick r:id="rId2" action="ppaction://hlinksldjump"/>
          </p:cNvPr>
          <p:cNvSpPr/>
          <p:nvPr/>
        </p:nvSpPr>
        <p:spPr>
          <a:xfrm>
            <a:off x="8501063" y="6143625"/>
            <a:ext cx="428625" cy="428625"/>
          </a:xfrm>
          <a:prstGeom prst="flowChartMultidocument">
            <a:avLst/>
          </a:prstGeom>
          <a:solidFill>
            <a:schemeClr val="accent4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285750" y="3762375"/>
            <a:ext cx="15668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a)  Gicht</a:t>
            </a: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285750" y="4333875"/>
            <a:ext cx="2476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b)  Thrombose</a:t>
            </a: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285750" y="4905375"/>
            <a:ext cx="25098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c)  Herzinfarkt</a:t>
            </a:r>
          </a:p>
        </p:txBody>
      </p:sp>
      <p:sp>
        <p:nvSpPr>
          <p:cNvPr id="14" name="Textfeld 13"/>
          <p:cNvSpPr txBox="1">
            <a:spLocks noChangeArrowheads="1"/>
          </p:cNvSpPr>
          <p:nvPr/>
        </p:nvSpPr>
        <p:spPr bwMode="auto">
          <a:xfrm>
            <a:off x="285750" y="5476875"/>
            <a:ext cx="26463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d)  Schlaganfall</a:t>
            </a: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0" grpId="1"/>
      <p:bldP spid="10" grpId="2"/>
      <p:bldP spid="11" grpId="0"/>
      <p:bldP spid="11" grpId="1"/>
      <p:bldP spid="13" grpId="0"/>
      <p:bldP spid="13" grpId="1"/>
      <p:bldP spid="14" grpId="0"/>
      <p:bldP spid="14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7400" y="-857280"/>
            <a:ext cx="6509239" cy="3071834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5400" dirty="0" smtClean="0">
                <a:latin typeface="+mn-lt"/>
                <a:ea typeface="Microsoft Yi Baiti" panose="03000500000000000000" pitchFamily="66" charset="0"/>
              </a:rPr>
              <a:t>Gesundheit </a:t>
            </a:r>
            <a:r>
              <a:rPr sz="3200" dirty="0" smtClean="0">
                <a:latin typeface="+mn-lt"/>
                <a:ea typeface="Microsoft Yi Baiti" panose="03000500000000000000" pitchFamily="66" charset="0"/>
              </a:rPr>
              <a:t>(8</a:t>
            </a:r>
            <a:r>
              <a:rPr sz="3600" dirty="0" smtClean="0">
                <a:latin typeface="+mn-lt"/>
                <a:ea typeface="Microsoft Yi Baiti" panose="03000500000000000000" pitchFamily="66" charset="0"/>
              </a:rPr>
              <a:t>)</a:t>
            </a:r>
            <a:endParaRPr sz="5400" dirty="0">
              <a:latin typeface="+mn-lt"/>
              <a:ea typeface="Microsoft Yi Baiti" panose="03000500000000000000" pitchFamily="66" charset="0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214313" y="1857375"/>
            <a:ext cx="74279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Frage: Was ist falsch: "Wenn man niest,</a:t>
            </a:r>
          </a:p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sagt man</a:t>
            </a: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285750" y="3214688"/>
            <a:ext cx="5462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a)  in Deutschland: „Gesundheit“</a:t>
            </a: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285750" y="3786188"/>
            <a:ext cx="66865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b)  im alten Rom: „Jupiter schütze dich“</a:t>
            </a: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85750" y="4357688"/>
            <a:ext cx="37988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c)  in Spanien: „Jesus“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285750" y="4929188"/>
            <a:ext cx="59420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d)  in Ostasien: „Jemand liebt dich“</a:t>
            </a:r>
          </a:p>
        </p:txBody>
      </p:sp>
      <p:sp>
        <p:nvSpPr>
          <p:cNvPr id="9" name="Smiley 8"/>
          <p:cNvSpPr/>
          <p:nvPr/>
        </p:nvSpPr>
        <p:spPr>
          <a:xfrm>
            <a:off x="7715250" y="6143625"/>
            <a:ext cx="428625" cy="428625"/>
          </a:xfrm>
          <a:prstGeom prst="smileyFace">
            <a:avLst/>
          </a:prstGeom>
          <a:solidFill>
            <a:schemeClr val="tx1"/>
          </a:solidFill>
          <a:ln w="222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1" name="Flussdiagramm: Mehrere Dokumente 10">
            <a:hlinkClick r:id="rId2" action="ppaction://hlinksldjump"/>
          </p:cNvPr>
          <p:cNvSpPr/>
          <p:nvPr/>
        </p:nvSpPr>
        <p:spPr>
          <a:xfrm>
            <a:off x="8501063" y="6143625"/>
            <a:ext cx="428625" cy="428625"/>
          </a:xfrm>
          <a:prstGeom prst="flowChartMultidocument">
            <a:avLst/>
          </a:prstGeom>
          <a:solidFill>
            <a:schemeClr val="accent4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7" grpId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7400" y="-857280"/>
            <a:ext cx="6509239" cy="3071834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6000" dirty="0" smtClean="0">
                <a:latin typeface="+mn-lt"/>
              </a:rPr>
              <a:t>Gesundheit </a:t>
            </a:r>
            <a:r>
              <a:rPr sz="3200" dirty="0" smtClean="0">
                <a:latin typeface="+mn-lt"/>
              </a:rPr>
              <a:t>(10</a:t>
            </a:r>
            <a:r>
              <a:rPr sz="3600" dirty="0" smtClean="0">
                <a:latin typeface="+mn-lt"/>
              </a:rPr>
              <a:t>)</a:t>
            </a:r>
            <a:endParaRPr sz="6000" dirty="0">
              <a:latin typeface="+mn-lt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214313" y="1857375"/>
            <a:ext cx="86788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Frage: Was ist eine Essstörung?</a:t>
            </a: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285750" y="3214688"/>
            <a:ext cx="2211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LcParenR"/>
            </a:pPr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Fettleber</a:t>
            </a: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285750" y="3786188"/>
            <a:ext cx="2020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b)  Skoliose</a:t>
            </a: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85750" y="4357688"/>
            <a:ext cx="1687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c)  Karies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285750" y="4929188"/>
            <a:ext cx="2344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d)  Adipositas</a:t>
            </a:r>
          </a:p>
        </p:txBody>
      </p:sp>
      <p:sp>
        <p:nvSpPr>
          <p:cNvPr id="9" name="Smiley 8"/>
          <p:cNvSpPr/>
          <p:nvPr/>
        </p:nvSpPr>
        <p:spPr>
          <a:xfrm>
            <a:off x="7715250" y="6143625"/>
            <a:ext cx="428625" cy="428625"/>
          </a:xfrm>
          <a:prstGeom prst="smileyFace">
            <a:avLst/>
          </a:prstGeom>
          <a:solidFill>
            <a:schemeClr val="tx1"/>
          </a:solidFill>
          <a:ln w="222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1" name="Flussdiagramm: Mehrere Dokumente 10">
            <a:hlinkClick r:id="rId2" action="ppaction://hlinksldjump"/>
          </p:cNvPr>
          <p:cNvSpPr/>
          <p:nvPr/>
        </p:nvSpPr>
        <p:spPr>
          <a:xfrm>
            <a:off x="8501063" y="6143625"/>
            <a:ext cx="428625" cy="428625"/>
          </a:xfrm>
          <a:prstGeom prst="flowChartMultidocument">
            <a:avLst/>
          </a:prstGeom>
          <a:solidFill>
            <a:schemeClr val="accent4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7" grpId="2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7400" y="-857280"/>
            <a:ext cx="6509239" cy="3071834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6000" dirty="0" smtClean="0">
                <a:latin typeface="+mn-lt"/>
              </a:rPr>
              <a:t>Technik </a:t>
            </a:r>
            <a:r>
              <a:rPr sz="3200" dirty="0" smtClean="0">
                <a:latin typeface="+mn-lt"/>
              </a:rPr>
              <a:t>(2</a:t>
            </a:r>
            <a:r>
              <a:rPr sz="3600" dirty="0" smtClean="0">
                <a:latin typeface="+mn-lt"/>
              </a:rPr>
              <a:t>)</a:t>
            </a:r>
            <a:endParaRPr sz="6000" dirty="0">
              <a:latin typeface="+mn-lt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214313" y="1857375"/>
            <a:ext cx="57959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Frage: Was ist ein "Game Boy"?</a:t>
            </a: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285750" y="3214688"/>
            <a:ext cx="71199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LcParenR"/>
            </a:pPr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Die männliche Form einer Prostituierten</a:t>
            </a: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285750" y="3786188"/>
            <a:ext cx="3121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b)  Ein Quizmaster</a:t>
            </a: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85750" y="4357688"/>
            <a:ext cx="2568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c)  Ein Kondom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285750" y="4929188"/>
            <a:ext cx="53213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d)  Ein elektronisches Spielgerät</a:t>
            </a:r>
          </a:p>
        </p:txBody>
      </p:sp>
      <p:sp>
        <p:nvSpPr>
          <p:cNvPr id="9" name="Smiley 8"/>
          <p:cNvSpPr/>
          <p:nvPr/>
        </p:nvSpPr>
        <p:spPr>
          <a:xfrm>
            <a:off x="7715250" y="6143625"/>
            <a:ext cx="428625" cy="428625"/>
          </a:xfrm>
          <a:prstGeom prst="smileyFace">
            <a:avLst/>
          </a:prstGeom>
          <a:solidFill>
            <a:schemeClr val="tx1"/>
          </a:solidFill>
          <a:ln w="222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1" name="Flussdiagramm: Mehrere Dokumente 10">
            <a:hlinkClick r:id="rId2" action="ppaction://hlinksldjump"/>
          </p:cNvPr>
          <p:cNvSpPr/>
          <p:nvPr/>
        </p:nvSpPr>
        <p:spPr>
          <a:xfrm>
            <a:off x="8501063" y="6143625"/>
            <a:ext cx="428625" cy="428625"/>
          </a:xfrm>
          <a:prstGeom prst="flowChartMultidocument">
            <a:avLst/>
          </a:prstGeom>
          <a:solidFill>
            <a:schemeClr val="accent4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7" grpId="2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7400" y="-857280"/>
            <a:ext cx="6509239" cy="3071834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6000" dirty="0" smtClean="0">
                <a:latin typeface="+mn-lt"/>
              </a:rPr>
              <a:t>Technik </a:t>
            </a:r>
            <a:r>
              <a:rPr sz="3200" dirty="0" smtClean="0">
                <a:latin typeface="+mn-lt"/>
              </a:rPr>
              <a:t>(4</a:t>
            </a:r>
            <a:r>
              <a:rPr sz="3600" dirty="0" smtClean="0">
                <a:latin typeface="+mn-lt"/>
              </a:rPr>
              <a:t>)</a:t>
            </a:r>
            <a:endParaRPr sz="6000" dirty="0">
              <a:latin typeface="+mn-lt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214313" y="1857375"/>
            <a:ext cx="8809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Frage: Was ist kein Bestandteil eines Fahrrads?</a:t>
            </a: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285750" y="3214688"/>
            <a:ext cx="2957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LcParenR"/>
            </a:pPr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ein Zahnkranz</a:t>
            </a: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285750" y="3786188"/>
            <a:ext cx="3024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b)  ein Innenlager</a:t>
            </a: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85750" y="4357688"/>
            <a:ext cx="2746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c)  eine Speiche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285750" y="4929188"/>
            <a:ext cx="2481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d)  eine Narbe</a:t>
            </a:r>
          </a:p>
        </p:txBody>
      </p:sp>
      <p:sp>
        <p:nvSpPr>
          <p:cNvPr id="9" name="Smiley 8"/>
          <p:cNvSpPr/>
          <p:nvPr/>
        </p:nvSpPr>
        <p:spPr>
          <a:xfrm>
            <a:off x="7715250" y="6143625"/>
            <a:ext cx="428625" cy="428625"/>
          </a:xfrm>
          <a:prstGeom prst="smileyFace">
            <a:avLst/>
          </a:prstGeom>
          <a:solidFill>
            <a:schemeClr val="tx1"/>
          </a:solidFill>
          <a:ln w="222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1" name="Flussdiagramm: Mehrere Dokumente 10">
            <a:hlinkClick r:id="rId2" action="ppaction://hlinksldjump"/>
          </p:cNvPr>
          <p:cNvSpPr/>
          <p:nvPr/>
        </p:nvSpPr>
        <p:spPr>
          <a:xfrm>
            <a:off x="8501063" y="6143625"/>
            <a:ext cx="428625" cy="428625"/>
          </a:xfrm>
          <a:prstGeom prst="flowChartMultidocument">
            <a:avLst/>
          </a:prstGeom>
          <a:solidFill>
            <a:schemeClr val="accent4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7" grpId="2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7400" y="-857280"/>
            <a:ext cx="6509239" cy="3071834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5400" dirty="0" smtClean="0">
                <a:latin typeface="+mn-lt"/>
              </a:rPr>
              <a:t>Technik </a:t>
            </a:r>
            <a:r>
              <a:rPr sz="3200" dirty="0" smtClean="0">
                <a:latin typeface="+mn-lt"/>
              </a:rPr>
              <a:t>(6</a:t>
            </a:r>
            <a:r>
              <a:rPr sz="3600" dirty="0" smtClean="0">
                <a:latin typeface="+mn-lt"/>
              </a:rPr>
              <a:t>)</a:t>
            </a:r>
            <a:endParaRPr sz="5400" dirty="0">
              <a:latin typeface="+mn-lt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214313" y="1857375"/>
            <a:ext cx="6667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Frage: Welche Geräte brauchen am</a:t>
            </a:r>
          </a:p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wenigsten Energie?</a:t>
            </a: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285750" y="3214688"/>
            <a:ext cx="51720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a)  Wäschetrockner und Mangel</a:t>
            </a: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285750" y="3786188"/>
            <a:ext cx="49577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b)  Gefrierschrank und E-Herd</a:t>
            </a: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85750" y="4357688"/>
            <a:ext cx="406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c)  Mixer und Bügeleisen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285750" y="4929188"/>
            <a:ext cx="57388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d)  Mikrowelle und Waschmaschine</a:t>
            </a:r>
          </a:p>
        </p:txBody>
      </p:sp>
      <p:sp>
        <p:nvSpPr>
          <p:cNvPr id="9" name="Smiley 8"/>
          <p:cNvSpPr/>
          <p:nvPr/>
        </p:nvSpPr>
        <p:spPr>
          <a:xfrm>
            <a:off x="7715250" y="6143625"/>
            <a:ext cx="428625" cy="428625"/>
          </a:xfrm>
          <a:prstGeom prst="smileyFace">
            <a:avLst/>
          </a:prstGeom>
          <a:solidFill>
            <a:schemeClr val="tx1"/>
          </a:solidFill>
          <a:ln w="222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1" name="Flussdiagramm: Mehrere Dokumente 10">
            <a:hlinkClick r:id="rId2" action="ppaction://hlinksldjump"/>
          </p:cNvPr>
          <p:cNvSpPr/>
          <p:nvPr/>
        </p:nvSpPr>
        <p:spPr>
          <a:xfrm>
            <a:off x="8501063" y="6143625"/>
            <a:ext cx="428625" cy="428625"/>
          </a:xfrm>
          <a:prstGeom prst="flowChartMultidocument">
            <a:avLst/>
          </a:prstGeom>
          <a:solidFill>
            <a:schemeClr val="accent4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6" grpId="2"/>
      <p:bldP spid="7" grpId="0"/>
      <p:bldP spid="7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7400" y="-857280"/>
            <a:ext cx="6509239" cy="3071834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5400" dirty="0" smtClean="0">
                <a:latin typeface="+mn-lt"/>
              </a:rPr>
              <a:t>Technik </a:t>
            </a:r>
            <a:r>
              <a:rPr sz="3200" dirty="0" smtClean="0">
                <a:latin typeface="+mn-lt"/>
              </a:rPr>
              <a:t>(8</a:t>
            </a:r>
            <a:r>
              <a:rPr sz="3600" dirty="0" smtClean="0">
                <a:latin typeface="+mn-lt"/>
              </a:rPr>
              <a:t>)</a:t>
            </a:r>
            <a:endParaRPr sz="5400" dirty="0">
              <a:latin typeface="+mn-lt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214313" y="1857375"/>
            <a:ext cx="83931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Frage: Was gehört nicht zu einem Computer?</a:t>
            </a: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285750" y="3214688"/>
            <a:ext cx="13668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LcParenR"/>
            </a:pPr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RAM</a:t>
            </a: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285750" y="3786188"/>
            <a:ext cx="13287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b)  USB</a:t>
            </a: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85750" y="4357688"/>
            <a:ext cx="13446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c)  CPU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285750" y="4929188"/>
            <a:ext cx="1308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d)  ABS</a:t>
            </a:r>
          </a:p>
        </p:txBody>
      </p:sp>
      <p:sp>
        <p:nvSpPr>
          <p:cNvPr id="9" name="Smiley 8"/>
          <p:cNvSpPr/>
          <p:nvPr/>
        </p:nvSpPr>
        <p:spPr>
          <a:xfrm>
            <a:off x="7715250" y="6143625"/>
            <a:ext cx="428625" cy="428625"/>
          </a:xfrm>
          <a:prstGeom prst="smileyFace">
            <a:avLst/>
          </a:prstGeom>
          <a:solidFill>
            <a:schemeClr val="tx1"/>
          </a:solidFill>
          <a:ln w="222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1" name="Flussdiagramm: Mehrere Dokumente 10">
            <a:hlinkClick r:id="rId2" action="ppaction://hlinksldjump"/>
          </p:cNvPr>
          <p:cNvSpPr/>
          <p:nvPr/>
        </p:nvSpPr>
        <p:spPr>
          <a:xfrm>
            <a:off x="8501063" y="6143625"/>
            <a:ext cx="428625" cy="428625"/>
          </a:xfrm>
          <a:prstGeom prst="flowChartMultidocument">
            <a:avLst/>
          </a:prstGeom>
          <a:solidFill>
            <a:schemeClr val="accent4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7" grpId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7400" y="-857280"/>
            <a:ext cx="6509239" cy="3071834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5400" dirty="0" smtClean="0">
                <a:latin typeface="+mn-lt"/>
              </a:rPr>
              <a:t>Technik </a:t>
            </a:r>
            <a:r>
              <a:rPr sz="3200" dirty="0" smtClean="0">
                <a:latin typeface="+mn-lt"/>
              </a:rPr>
              <a:t>(10</a:t>
            </a:r>
            <a:r>
              <a:rPr sz="3600" dirty="0" smtClean="0">
                <a:latin typeface="+mn-lt"/>
              </a:rPr>
              <a:t>)</a:t>
            </a:r>
            <a:endParaRPr sz="5400" dirty="0">
              <a:latin typeface="+mn-lt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214313" y="1857375"/>
            <a:ext cx="69580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Frage: Welcher Begriff passt nicht zu</a:t>
            </a:r>
          </a:p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einem Dieselmotor?</a:t>
            </a: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285750" y="3214688"/>
            <a:ext cx="2447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LcParenR"/>
            </a:pPr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Turbolader</a:t>
            </a: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285750" y="3786188"/>
            <a:ext cx="25638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b)  Rußpartikel</a:t>
            </a: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85750" y="4357688"/>
            <a:ext cx="51720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c)  sparsam und durchzugsstark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285750" y="4929188"/>
            <a:ext cx="29733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d)  Viertaktmotor</a:t>
            </a:r>
          </a:p>
        </p:txBody>
      </p:sp>
      <p:sp>
        <p:nvSpPr>
          <p:cNvPr id="9" name="Smiley 8"/>
          <p:cNvSpPr/>
          <p:nvPr/>
        </p:nvSpPr>
        <p:spPr>
          <a:xfrm>
            <a:off x="7715250" y="6143625"/>
            <a:ext cx="428625" cy="428625"/>
          </a:xfrm>
          <a:prstGeom prst="smileyFace">
            <a:avLst/>
          </a:prstGeom>
          <a:solidFill>
            <a:schemeClr val="tx1"/>
          </a:solidFill>
          <a:ln w="222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1" name="Flussdiagramm: Mehrere Dokumente 10">
            <a:hlinkClick r:id="rId2" action="ppaction://hlinksldjump"/>
          </p:cNvPr>
          <p:cNvSpPr/>
          <p:nvPr/>
        </p:nvSpPr>
        <p:spPr>
          <a:xfrm>
            <a:off x="8501063" y="6143625"/>
            <a:ext cx="428625" cy="428625"/>
          </a:xfrm>
          <a:prstGeom prst="flowChartMultidocument">
            <a:avLst/>
          </a:prstGeom>
          <a:solidFill>
            <a:schemeClr val="accent4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7" grpId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7400" y="-857280"/>
            <a:ext cx="6509239" cy="3071834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6000" dirty="0" smtClean="0">
                <a:latin typeface="+mn-lt"/>
              </a:rPr>
              <a:t>Jugend </a:t>
            </a:r>
            <a:r>
              <a:rPr sz="3600" dirty="0" smtClean="0">
                <a:latin typeface="+mn-lt"/>
              </a:rPr>
              <a:t>(</a:t>
            </a:r>
            <a:r>
              <a:rPr sz="3200" dirty="0" smtClean="0">
                <a:latin typeface="+mn-lt"/>
              </a:rPr>
              <a:t>2</a:t>
            </a:r>
            <a:r>
              <a:rPr sz="4000" dirty="0" smtClean="0">
                <a:latin typeface="+mn-lt"/>
              </a:rPr>
              <a:t>)</a:t>
            </a:r>
            <a:endParaRPr sz="6000" dirty="0">
              <a:latin typeface="+mn-lt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214313" y="1857375"/>
            <a:ext cx="84359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Frage: Wie nennt man in der Jugendsprache </a:t>
            </a:r>
            <a:b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einen USB-Stick?</a:t>
            </a:r>
          </a:p>
        </p:txBody>
      </p:sp>
      <p:sp>
        <p:nvSpPr>
          <p:cNvPr id="9" name="Smiley 8"/>
          <p:cNvSpPr/>
          <p:nvPr/>
        </p:nvSpPr>
        <p:spPr>
          <a:xfrm>
            <a:off x="7715250" y="6143625"/>
            <a:ext cx="428625" cy="428625"/>
          </a:xfrm>
          <a:prstGeom prst="smileyFace">
            <a:avLst/>
          </a:prstGeom>
          <a:solidFill>
            <a:schemeClr val="tx1"/>
          </a:solidFill>
          <a:ln w="222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2" name="Flussdiagramm: Mehrere Dokumente 11">
            <a:hlinkClick r:id="rId2" action="ppaction://hlinksldjump"/>
          </p:cNvPr>
          <p:cNvSpPr/>
          <p:nvPr/>
        </p:nvSpPr>
        <p:spPr>
          <a:xfrm>
            <a:off x="8501063" y="6143625"/>
            <a:ext cx="428625" cy="428625"/>
          </a:xfrm>
          <a:prstGeom prst="flowChartMultidocument">
            <a:avLst/>
          </a:prstGeom>
          <a:solidFill>
            <a:schemeClr val="accent4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285750" y="3214688"/>
            <a:ext cx="3721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a)  ein Datenzäpfchen</a:t>
            </a:r>
            <a:endParaRPr lang="de-DE" altLang="de-DE" sz="2800">
              <a:latin typeface="Trebuchet MS" panose="020B0603020202020204" pitchFamily="34" charset="0"/>
            </a:endParaRP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285750" y="3786188"/>
            <a:ext cx="2403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b)  ein Bitschi</a:t>
            </a: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285750" y="4357688"/>
            <a:ext cx="2994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c)  ein Bitchmove</a:t>
            </a:r>
          </a:p>
        </p:txBody>
      </p:sp>
      <p:sp>
        <p:nvSpPr>
          <p:cNvPr id="14" name="Textfeld 13"/>
          <p:cNvSpPr txBox="1">
            <a:spLocks noChangeArrowheads="1"/>
          </p:cNvSpPr>
          <p:nvPr/>
        </p:nvSpPr>
        <p:spPr bwMode="auto">
          <a:xfrm>
            <a:off x="285750" y="4929188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d)  ein Sticky</a:t>
            </a: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0" grpId="1"/>
      <p:bldP spid="10" grpId="2"/>
      <p:bldP spid="11" grpId="0"/>
      <p:bldP spid="11" grpId="1"/>
      <p:bldP spid="13" grpId="0"/>
      <p:bldP spid="13" grpId="1"/>
      <p:bldP spid="14" grpId="0"/>
      <p:bldP spid="14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7400" y="-857280"/>
            <a:ext cx="6509239" cy="3071834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5400" dirty="0" smtClean="0">
                <a:latin typeface="+mn-lt"/>
              </a:rPr>
              <a:t>Jugend </a:t>
            </a:r>
            <a:r>
              <a:rPr sz="3200" dirty="0" smtClean="0">
                <a:latin typeface="+mn-lt"/>
              </a:rPr>
              <a:t>(4</a:t>
            </a:r>
            <a:r>
              <a:rPr sz="3600" dirty="0" smtClean="0">
                <a:latin typeface="+mn-lt"/>
              </a:rPr>
              <a:t>)</a:t>
            </a:r>
            <a:endParaRPr sz="5400" dirty="0">
              <a:latin typeface="+mn-lt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214313" y="1857375"/>
            <a:ext cx="75041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Frage: Welche Form des Jugendarrests</a:t>
            </a:r>
            <a:b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gibt es offiziell?</a:t>
            </a: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285750" y="3214688"/>
            <a:ext cx="3851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LcParenR"/>
            </a:pPr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Führerscheinentzug</a:t>
            </a: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285750" y="3786188"/>
            <a:ext cx="2786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b)  Stubenarrest</a:t>
            </a: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85750" y="4357688"/>
            <a:ext cx="2343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c)  Zuchthaus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285750" y="4929188"/>
            <a:ext cx="292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d)  Freizeitarrest</a:t>
            </a:r>
          </a:p>
        </p:txBody>
      </p:sp>
      <p:sp>
        <p:nvSpPr>
          <p:cNvPr id="9" name="Smiley 8"/>
          <p:cNvSpPr/>
          <p:nvPr/>
        </p:nvSpPr>
        <p:spPr>
          <a:xfrm>
            <a:off x="7715250" y="6143625"/>
            <a:ext cx="428625" cy="428625"/>
          </a:xfrm>
          <a:prstGeom prst="smileyFace">
            <a:avLst/>
          </a:prstGeom>
          <a:solidFill>
            <a:schemeClr val="tx1"/>
          </a:solidFill>
          <a:ln w="222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1" name="Flussdiagramm: Mehrere Dokumente 10">
            <a:hlinkClick r:id="rId2" action="ppaction://hlinksldjump"/>
          </p:cNvPr>
          <p:cNvSpPr/>
          <p:nvPr/>
        </p:nvSpPr>
        <p:spPr>
          <a:xfrm>
            <a:off x="8501063" y="6143625"/>
            <a:ext cx="428625" cy="428625"/>
          </a:xfrm>
          <a:prstGeom prst="flowChartMultidocument">
            <a:avLst/>
          </a:prstGeom>
          <a:solidFill>
            <a:schemeClr val="accent4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7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7400" y="-857280"/>
            <a:ext cx="6509239" cy="3071834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6000" dirty="0" smtClean="0">
                <a:latin typeface="+mn-lt"/>
              </a:rPr>
              <a:t>Allerlei </a:t>
            </a:r>
            <a:r>
              <a:rPr sz="3600" dirty="0" smtClean="0">
                <a:latin typeface="+mn-lt"/>
              </a:rPr>
              <a:t>A (</a:t>
            </a:r>
            <a:r>
              <a:rPr sz="3200" dirty="0" smtClean="0">
                <a:latin typeface="+mn-lt"/>
              </a:rPr>
              <a:t>5</a:t>
            </a:r>
            <a:r>
              <a:rPr sz="4000" dirty="0" smtClean="0">
                <a:latin typeface="+mn-lt"/>
              </a:rPr>
              <a:t>)</a:t>
            </a:r>
            <a:endParaRPr sz="6000" dirty="0">
              <a:latin typeface="+mn-lt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214313" y="1857375"/>
            <a:ext cx="36369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Frage: Was ist das?</a:t>
            </a:r>
          </a:p>
        </p:txBody>
      </p:sp>
      <p:sp>
        <p:nvSpPr>
          <p:cNvPr id="9" name="Smiley 8"/>
          <p:cNvSpPr/>
          <p:nvPr/>
        </p:nvSpPr>
        <p:spPr>
          <a:xfrm>
            <a:off x="7715250" y="6143625"/>
            <a:ext cx="428625" cy="428625"/>
          </a:xfrm>
          <a:prstGeom prst="smileyFace">
            <a:avLst/>
          </a:prstGeom>
          <a:solidFill>
            <a:schemeClr val="tx1"/>
          </a:solidFill>
          <a:ln w="222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2" name="Flussdiagramm: Mehrere Dokumente 11">
            <a:hlinkClick r:id="rId2" action="ppaction://hlinksldjump"/>
          </p:cNvPr>
          <p:cNvSpPr/>
          <p:nvPr/>
        </p:nvSpPr>
        <p:spPr>
          <a:xfrm>
            <a:off x="8501063" y="6143625"/>
            <a:ext cx="428625" cy="428625"/>
          </a:xfrm>
          <a:prstGeom prst="flowChartMultidocument">
            <a:avLst/>
          </a:prstGeom>
          <a:solidFill>
            <a:schemeClr val="accent4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5" name="Textfeld 14"/>
          <p:cNvSpPr txBox="1">
            <a:spLocks noChangeArrowheads="1"/>
          </p:cNvSpPr>
          <p:nvPr/>
        </p:nvSpPr>
        <p:spPr bwMode="auto">
          <a:xfrm>
            <a:off x="285750" y="4572000"/>
            <a:ext cx="1798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Antwort?</a:t>
            </a:r>
          </a:p>
        </p:txBody>
      </p:sp>
      <p:sp>
        <p:nvSpPr>
          <p:cNvPr id="16" name="Textfeld 15"/>
          <p:cNvSpPr txBox="1">
            <a:spLocks noChangeArrowheads="1"/>
          </p:cNvSpPr>
          <p:nvPr/>
        </p:nvSpPr>
        <p:spPr bwMode="auto">
          <a:xfrm>
            <a:off x="285750" y="5286375"/>
            <a:ext cx="5176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Das ist Tee mit etwas Rum.</a:t>
            </a:r>
          </a:p>
        </p:txBody>
      </p:sp>
      <p:grpSp>
        <p:nvGrpSpPr>
          <p:cNvPr id="4" name="Gruppieren 12"/>
          <p:cNvGrpSpPr>
            <a:grpSpLocks/>
          </p:cNvGrpSpPr>
          <p:nvPr/>
        </p:nvGrpSpPr>
        <p:grpSpPr bwMode="auto">
          <a:xfrm>
            <a:off x="4143375" y="1714500"/>
            <a:ext cx="2571750" cy="2287588"/>
            <a:chOff x="4143372" y="1714488"/>
            <a:chExt cx="2571768" cy="2287429"/>
          </a:xfrm>
        </p:grpSpPr>
        <p:sp>
          <p:nvSpPr>
            <p:cNvPr id="10" name="Textfeld 9"/>
            <p:cNvSpPr txBox="1"/>
            <p:nvPr/>
          </p:nvSpPr>
          <p:spPr>
            <a:xfrm>
              <a:off x="4786315" y="1785921"/>
              <a:ext cx="1266834" cy="2215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3800" b="1">
                  <a:solidFill>
                    <a:schemeClr val="accent6"/>
                  </a:solidFill>
                  <a:latin typeface="+mn-lt"/>
                </a:rPr>
                <a:t>T</a:t>
              </a:r>
              <a:endParaRPr lang="de-DE" sz="13800" b="1" dirty="0"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11" name="Rad 10"/>
            <p:cNvSpPr/>
            <p:nvPr/>
          </p:nvSpPr>
          <p:spPr>
            <a:xfrm>
              <a:off x="4143372" y="1714488"/>
              <a:ext cx="2571768" cy="2285841"/>
            </a:xfrm>
            <a:prstGeom prst="donut">
              <a:avLst>
                <a:gd name="adj" fmla="val 754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7400" y="-857280"/>
            <a:ext cx="6509239" cy="3071834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6000" dirty="0" smtClean="0">
                <a:latin typeface="+mn-lt"/>
              </a:rPr>
              <a:t>Jugend </a:t>
            </a:r>
            <a:r>
              <a:rPr sz="3600" dirty="0" smtClean="0">
                <a:latin typeface="+mn-lt"/>
              </a:rPr>
              <a:t>(</a:t>
            </a:r>
            <a:r>
              <a:rPr sz="3200" dirty="0" smtClean="0">
                <a:latin typeface="+mn-lt"/>
              </a:rPr>
              <a:t>6</a:t>
            </a:r>
            <a:r>
              <a:rPr sz="4000" dirty="0" smtClean="0">
                <a:latin typeface="+mn-lt"/>
              </a:rPr>
              <a:t>)</a:t>
            </a:r>
            <a:endParaRPr sz="6000" dirty="0">
              <a:latin typeface="+mn-lt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214313" y="1857375"/>
            <a:ext cx="88058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Frage: In einer Jugend-U19-Fußballmannschaft</a:t>
            </a:r>
            <a:b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spielen Jugendliche, die im laufenden Jahr …</a:t>
            </a: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285750" y="3214688"/>
            <a:ext cx="3846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a)  19 oder 20 werden.</a:t>
            </a: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285750" y="3786188"/>
            <a:ext cx="3857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b)  18 oder 19 werden.</a:t>
            </a: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85750" y="4357688"/>
            <a:ext cx="383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c)  17 oder 18 werden.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285750" y="4929188"/>
            <a:ext cx="38576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d)  16 oder 17 werden.</a:t>
            </a:r>
          </a:p>
          <a:p>
            <a:pPr eaLnBrk="1" hangingPunct="1"/>
            <a:endParaRPr lang="de-DE" altLang="de-DE" sz="2800">
              <a:latin typeface="Trebuchet MS" panose="020B0603020202020204" pitchFamily="34" charset="0"/>
            </a:endParaRPr>
          </a:p>
        </p:txBody>
      </p:sp>
      <p:sp>
        <p:nvSpPr>
          <p:cNvPr id="9" name="Smiley 8"/>
          <p:cNvSpPr/>
          <p:nvPr/>
        </p:nvSpPr>
        <p:spPr>
          <a:xfrm>
            <a:off x="7715250" y="6143625"/>
            <a:ext cx="428625" cy="428625"/>
          </a:xfrm>
          <a:prstGeom prst="smileyFace">
            <a:avLst/>
          </a:prstGeom>
          <a:solidFill>
            <a:schemeClr val="tx1"/>
          </a:solidFill>
          <a:ln w="222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2" name="Flussdiagramm: Mehrere Dokumente 11">
            <a:hlinkClick r:id="rId2" action="ppaction://hlinksldjump"/>
          </p:cNvPr>
          <p:cNvSpPr/>
          <p:nvPr/>
        </p:nvSpPr>
        <p:spPr>
          <a:xfrm>
            <a:off x="8501063" y="6143625"/>
            <a:ext cx="428625" cy="428625"/>
          </a:xfrm>
          <a:prstGeom prst="flowChartMultidocument">
            <a:avLst/>
          </a:prstGeom>
          <a:solidFill>
            <a:schemeClr val="accent4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5" grpId="2"/>
      <p:bldP spid="6" grpId="0"/>
      <p:bldP spid="6" grpId="1"/>
      <p:bldP spid="7" grpId="0"/>
      <p:bldP spid="7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7400" y="-857280"/>
            <a:ext cx="6509239" cy="3071834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6000" dirty="0" smtClean="0">
                <a:latin typeface="+mn-lt"/>
              </a:rPr>
              <a:t>Jugend  </a:t>
            </a:r>
            <a:r>
              <a:rPr sz="3600" dirty="0" smtClean="0">
                <a:latin typeface="+mn-lt"/>
              </a:rPr>
              <a:t>(</a:t>
            </a:r>
            <a:r>
              <a:rPr sz="3200" dirty="0" smtClean="0">
                <a:latin typeface="+mn-lt"/>
              </a:rPr>
              <a:t>8</a:t>
            </a:r>
            <a:r>
              <a:rPr sz="4000" dirty="0" smtClean="0">
                <a:latin typeface="+mn-lt"/>
              </a:rPr>
              <a:t>)</a:t>
            </a:r>
            <a:endParaRPr sz="6000" dirty="0">
              <a:latin typeface="+mn-lt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214313" y="1857375"/>
            <a:ext cx="6580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Frage: Wann ist man Jugendlicher?</a:t>
            </a: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285750" y="3214688"/>
            <a:ext cx="67754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a)  zwischen dem 10. und 18. Lebensjahr</a:t>
            </a:r>
          </a:p>
          <a:p>
            <a:pPr eaLnBrk="1" hangingPunct="1"/>
            <a:endParaRPr lang="de-DE" altLang="de-DE" sz="2800">
              <a:latin typeface="Trebuchet MS" panose="020B0603020202020204" pitchFamily="34" charset="0"/>
            </a:endParaRP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285750" y="3786188"/>
            <a:ext cx="6788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b)  zwischen dem 13. und 21. Lebensjahr</a:t>
            </a:r>
            <a:endParaRPr lang="de-DE" altLang="de-DE" sz="2800">
              <a:latin typeface="Trebuchet MS" panose="020B0603020202020204" pitchFamily="34" charset="0"/>
            </a:endParaRP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85750" y="4357688"/>
            <a:ext cx="6577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c)  zwischen dem 7. und 14. Lebensjahr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285750" y="4929188"/>
            <a:ext cx="6788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d)  zwischen dem 15. und 18. Lebensjahr</a:t>
            </a:r>
          </a:p>
        </p:txBody>
      </p:sp>
      <p:sp>
        <p:nvSpPr>
          <p:cNvPr id="9" name="Smiley 8"/>
          <p:cNvSpPr/>
          <p:nvPr/>
        </p:nvSpPr>
        <p:spPr>
          <a:xfrm>
            <a:off x="7715250" y="6143625"/>
            <a:ext cx="428625" cy="428625"/>
          </a:xfrm>
          <a:prstGeom prst="smileyFace">
            <a:avLst/>
          </a:prstGeom>
          <a:solidFill>
            <a:schemeClr val="tx1"/>
          </a:solidFill>
          <a:ln w="222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2" name="Flussdiagramm: Mehrere Dokumente 11">
            <a:hlinkClick r:id="rId2" action="ppaction://hlinksldjump"/>
          </p:cNvPr>
          <p:cNvSpPr/>
          <p:nvPr/>
        </p:nvSpPr>
        <p:spPr>
          <a:xfrm>
            <a:off x="8501063" y="6143625"/>
            <a:ext cx="428625" cy="428625"/>
          </a:xfrm>
          <a:prstGeom prst="flowChartMultidocument">
            <a:avLst/>
          </a:prstGeom>
          <a:solidFill>
            <a:schemeClr val="accent4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5" grpId="2"/>
      <p:bldP spid="6" grpId="0"/>
      <p:bldP spid="6" grpId="1"/>
      <p:bldP spid="7" grpId="0"/>
      <p:bldP spid="7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7400" y="-857280"/>
            <a:ext cx="6509239" cy="3071834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5400" dirty="0" smtClean="0">
                <a:latin typeface="+mn-lt"/>
              </a:rPr>
              <a:t>Jugend </a:t>
            </a:r>
            <a:r>
              <a:rPr sz="3200" dirty="0" smtClean="0">
                <a:latin typeface="+mn-lt"/>
              </a:rPr>
              <a:t>(10</a:t>
            </a:r>
            <a:r>
              <a:rPr sz="3600" dirty="0" smtClean="0">
                <a:latin typeface="+mn-lt"/>
              </a:rPr>
              <a:t>)</a:t>
            </a:r>
            <a:endParaRPr sz="5400" dirty="0">
              <a:latin typeface="+mn-lt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214313" y="1857375"/>
            <a:ext cx="8445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Frage: Was versteht man unter „Jugendstil“?</a:t>
            </a: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285750" y="3214688"/>
            <a:ext cx="5184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LcParenR"/>
            </a:pPr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das Benehmen Jugendlicher</a:t>
            </a: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285750" y="3786188"/>
            <a:ext cx="4976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b)  wie Jugendliche schreiben</a:t>
            </a: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85750" y="4357688"/>
            <a:ext cx="680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c)  den Musikstil, den Jugendliche mögen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285750" y="4929188"/>
            <a:ext cx="5940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d)  eine kunstgeschichtliche Epoche</a:t>
            </a:r>
          </a:p>
        </p:txBody>
      </p:sp>
      <p:sp>
        <p:nvSpPr>
          <p:cNvPr id="9" name="Smiley 8"/>
          <p:cNvSpPr/>
          <p:nvPr/>
        </p:nvSpPr>
        <p:spPr>
          <a:xfrm>
            <a:off x="7715250" y="6143625"/>
            <a:ext cx="428625" cy="428625"/>
          </a:xfrm>
          <a:prstGeom prst="smileyFace">
            <a:avLst/>
          </a:prstGeom>
          <a:solidFill>
            <a:schemeClr val="tx1"/>
          </a:solidFill>
          <a:ln w="222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1" name="Flussdiagramm: Mehrere Dokumente 10">
            <a:hlinkClick r:id="rId2" action="ppaction://hlinksldjump"/>
          </p:cNvPr>
          <p:cNvSpPr/>
          <p:nvPr/>
        </p:nvSpPr>
        <p:spPr>
          <a:xfrm>
            <a:off x="8501063" y="6143625"/>
            <a:ext cx="428625" cy="428625"/>
          </a:xfrm>
          <a:prstGeom prst="flowChartMultidocument">
            <a:avLst/>
          </a:prstGeom>
          <a:solidFill>
            <a:schemeClr val="accent4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7" grpId="2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7400" y="-857280"/>
            <a:ext cx="6509239" cy="3071834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5400" dirty="0" smtClean="0">
                <a:latin typeface="+mn-lt"/>
              </a:rPr>
              <a:t>Politik </a:t>
            </a:r>
            <a:r>
              <a:rPr sz="3200" dirty="0" smtClean="0">
                <a:latin typeface="+mn-lt"/>
              </a:rPr>
              <a:t>(2</a:t>
            </a:r>
            <a:r>
              <a:rPr sz="3600" dirty="0" smtClean="0">
                <a:latin typeface="+mn-lt"/>
              </a:rPr>
              <a:t>)</a:t>
            </a:r>
            <a:endParaRPr sz="5400" dirty="0">
              <a:latin typeface="+mn-lt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214313" y="1857375"/>
            <a:ext cx="70659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Frage: Wie lautet der Spitzname von </a:t>
            </a:r>
            <a:b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Angela Merkel?</a:t>
            </a: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285750" y="3214688"/>
            <a:ext cx="1577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LcParenR"/>
            </a:pPr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Merki</a:t>
            </a: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285750" y="3786188"/>
            <a:ext cx="2043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b)  Röschen</a:t>
            </a: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85750" y="4357688"/>
            <a:ext cx="186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c)  Schatzi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285750" y="4929188"/>
            <a:ext cx="1570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d)  Mutti</a:t>
            </a:r>
          </a:p>
        </p:txBody>
      </p:sp>
      <p:sp>
        <p:nvSpPr>
          <p:cNvPr id="9" name="Smiley 8"/>
          <p:cNvSpPr/>
          <p:nvPr/>
        </p:nvSpPr>
        <p:spPr>
          <a:xfrm>
            <a:off x="7715250" y="6143625"/>
            <a:ext cx="428625" cy="428625"/>
          </a:xfrm>
          <a:prstGeom prst="smileyFace">
            <a:avLst/>
          </a:prstGeom>
          <a:solidFill>
            <a:schemeClr val="tx1"/>
          </a:solidFill>
          <a:ln w="222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1" name="Flussdiagramm: Mehrere Dokumente 10">
            <a:hlinkClick r:id="rId2" action="ppaction://hlinksldjump"/>
          </p:cNvPr>
          <p:cNvSpPr/>
          <p:nvPr/>
        </p:nvSpPr>
        <p:spPr>
          <a:xfrm>
            <a:off x="8501063" y="6143625"/>
            <a:ext cx="428625" cy="428625"/>
          </a:xfrm>
          <a:prstGeom prst="flowChartMultidocument">
            <a:avLst/>
          </a:prstGeom>
          <a:solidFill>
            <a:schemeClr val="accent4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7" grpId="2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7400" y="-857280"/>
            <a:ext cx="6509239" cy="3071834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6000" dirty="0" smtClean="0">
                <a:latin typeface="+mn-lt"/>
              </a:rPr>
              <a:t>Politik </a:t>
            </a:r>
            <a:r>
              <a:rPr sz="3600" dirty="0" smtClean="0">
                <a:latin typeface="+mn-lt"/>
              </a:rPr>
              <a:t>(</a:t>
            </a:r>
            <a:r>
              <a:rPr sz="3200" dirty="0" smtClean="0">
                <a:latin typeface="+mn-lt"/>
              </a:rPr>
              <a:t>4</a:t>
            </a:r>
            <a:r>
              <a:rPr sz="4000" dirty="0" smtClean="0">
                <a:latin typeface="+mn-lt"/>
              </a:rPr>
              <a:t>)</a:t>
            </a:r>
            <a:endParaRPr sz="6000" dirty="0">
              <a:latin typeface="+mn-lt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214313" y="1857375"/>
            <a:ext cx="78533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Frage: Wer wählt den Bundespräsidenten?</a:t>
            </a: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285750" y="3214688"/>
            <a:ext cx="3660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a)  Der Bundeskanzler</a:t>
            </a: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285750" y="3786188"/>
            <a:ext cx="4568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b)  Die Bundesversammlung</a:t>
            </a: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85750" y="4357688"/>
            <a:ext cx="2990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c)  Der Bundestag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285750" y="4929188"/>
            <a:ext cx="30416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d)  Die Bundesliga</a:t>
            </a:r>
          </a:p>
          <a:p>
            <a:pPr eaLnBrk="1" hangingPunct="1"/>
            <a:endParaRPr lang="de-DE" altLang="de-DE" sz="2800">
              <a:latin typeface="Trebuchet MS" panose="020B0603020202020204" pitchFamily="34" charset="0"/>
            </a:endParaRPr>
          </a:p>
        </p:txBody>
      </p:sp>
      <p:sp>
        <p:nvSpPr>
          <p:cNvPr id="9" name="Smiley 8"/>
          <p:cNvSpPr/>
          <p:nvPr/>
        </p:nvSpPr>
        <p:spPr>
          <a:xfrm>
            <a:off x="7715250" y="6143625"/>
            <a:ext cx="428625" cy="428625"/>
          </a:xfrm>
          <a:prstGeom prst="smileyFace">
            <a:avLst/>
          </a:prstGeom>
          <a:solidFill>
            <a:schemeClr val="tx1"/>
          </a:solidFill>
          <a:ln w="222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2" name="Flussdiagramm: Mehrere Dokumente 11">
            <a:hlinkClick r:id="rId2" action="ppaction://hlinksldjump"/>
          </p:cNvPr>
          <p:cNvSpPr/>
          <p:nvPr/>
        </p:nvSpPr>
        <p:spPr>
          <a:xfrm>
            <a:off x="8501063" y="6143625"/>
            <a:ext cx="428625" cy="428625"/>
          </a:xfrm>
          <a:prstGeom prst="flowChartMultidocument">
            <a:avLst/>
          </a:prstGeom>
          <a:solidFill>
            <a:schemeClr val="accent4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28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5" grpId="2"/>
      <p:bldP spid="6" grpId="0"/>
      <p:bldP spid="6" grpId="1"/>
      <p:bldP spid="7" grpId="0"/>
      <p:bldP spid="7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7400" y="-857280"/>
            <a:ext cx="6509239" cy="3071834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6000" dirty="0" smtClean="0">
                <a:latin typeface="+mn-lt"/>
              </a:rPr>
              <a:t>Politik </a:t>
            </a:r>
            <a:r>
              <a:rPr sz="3600" dirty="0" smtClean="0">
                <a:latin typeface="+mn-lt"/>
              </a:rPr>
              <a:t>(</a:t>
            </a:r>
            <a:r>
              <a:rPr sz="3200" dirty="0" smtClean="0">
                <a:latin typeface="+mn-lt"/>
              </a:rPr>
              <a:t>6</a:t>
            </a:r>
            <a:r>
              <a:rPr sz="4000" dirty="0" smtClean="0">
                <a:latin typeface="+mn-lt"/>
              </a:rPr>
              <a:t>)</a:t>
            </a:r>
            <a:endParaRPr sz="6000" dirty="0">
              <a:latin typeface="+mn-lt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214313" y="1857375"/>
            <a:ext cx="72723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Frage: Welche Bundesministerin ist für</a:t>
            </a:r>
          </a:p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Arbeit und Soziales zuständig?</a:t>
            </a: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285750" y="3214688"/>
            <a:ext cx="4094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a)  Ursula von der Leyen</a:t>
            </a: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285750" y="3786188"/>
            <a:ext cx="3011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b)  Andrea Nahles</a:t>
            </a: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85750" y="4357688"/>
            <a:ext cx="3579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c)  Manuela Schwesig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285750" y="4929188"/>
            <a:ext cx="32083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d)  Johanna Wanka</a:t>
            </a:r>
          </a:p>
          <a:p>
            <a:pPr eaLnBrk="1" hangingPunct="1"/>
            <a:endParaRPr lang="de-DE" altLang="de-DE" sz="2800">
              <a:latin typeface="Trebuchet MS" panose="020B0603020202020204" pitchFamily="34" charset="0"/>
            </a:endParaRPr>
          </a:p>
        </p:txBody>
      </p:sp>
      <p:sp>
        <p:nvSpPr>
          <p:cNvPr id="9" name="Smiley 8"/>
          <p:cNvSpPr/>
          <p:nvPr/>
        </p:nvSpPr>
        <p:spPr>
          <a:xfrm>
            <a:off x="7715250" y="6143625"/>
            <a:ext cx="428625" cy="428625"/>
          </a:xfrm>
          <a:prstGeom prst="smileyFace">
            <a:avLst/>
          </a:prstGeom>
          <a:solidFill>
            <a:schemeClr val="tx1"/>
          </a:solidFill>
          <a:ln w="222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2" name="Flussdiagramm: Mehrere Dokumente 11">
            <a:hlinkClick r:id="rId2" action="ppaction://hlinksldjump"/>
          </p:cNvPr>
          <p:cNvSpPr/>
          <p:nvPr/>
        </p:nvSpPr>
        <p:spPr>
          <a:xfrm>
            <a:off x="8501063" y="6143625"/>
            <a:ext cx="428625" cy="428625"/>
          </a:xfrm>
          <a:prstGeom prst="flowChartMultidocument">
            <a:avLst/>
          </a:prstGeom>
          <a:solidFill>
            <a:schemeClr val="accent4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28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5" grpId="2"/>
      <p:bldP spid="6" grpId="0"/>
      <p:bldP spid="6" grpId="1"/>
      <p:bldP spid="7" grpId="0"/>
      <p:bldP spid="7" grpId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7400" y="-857280"/>
            <a:ext cx="6509239" cy="3071834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5400" dirty="0" smtClean="0">
                <a:latin typeface="+mn-lt"/>
              </a:rPr>
              <a:t>Politik </a:t>
            </a:r>
            <a:r>
              <a:rPr sz="3200" dirty="0" smtClean="0">
                <a:latin typeface="+mn-lt"/>
              </a:rPr>
              <a:t>(8</a:t>
            </a:r>
            <a:r>
              <a:rPr sz="3600" dirty="0" smtClean="0">
                <a:latin typeface="+mn-lt"/>
              </a:rPr>
              <a:t>)</a:t>
            </a:r>
            <a:endParaRPr sz="5400" dirty="0">
              <a:latin typeface="+mn-lt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214313" y="1857375"/>
            <a:ext cx="79073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Frage: Wer ist / war  Thomas de Maizière?</a:t>
            </a: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285750" y="3214688"/>
            <a:ext cx="48466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LcParenR"/>
            </a:pPr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Ministerpräsident der DDR</a:t>
            </a: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285750" y="3786188"/>
            <a:ext cx="61785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b)  Französischer Minister für Verkehr</a:t>
            </a: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85750" y="4357688"/>
            <a:ext cx="48117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c)  Bürgerrechtler in der DDR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285750" y="4929188"/>
            <a:ext cx="4075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d)  Bundesinnenminister</a:t>
            </a:r>
          </a:p>
        </p:txBody>
      </p:sp>
      <p:sp>
        <p:nvSpPr>
          <p:cNvPr id="9" name="Smiley 8"/>
          <p:cNvSpPr/>
          <p:nvPr/>
        </p:nvSpPr>
        <p:spPr>
          <a:xfrm>
            <a:off x="7715250" y="6143625"/>
            <a:ext cx="428625" cy="428625"/>
          </a:xfrm>
          <a:prstGeom prst="smileyFace">
            <a:avLst/>
          </a:prstGeom>
          <a:solidFill>
            <a:schemeClr val="tx1"/>
          </a:solidFill>
          <a:ln w="222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1" name="Flussdiagramm: Mehrere Dokumente 10">
            <a:hlinkClick r:id="rId2" action="ppaction://hlinksldjump"/>
          </p:cNvPr>
          <p:cNvSpPr/>
          <p:nvPr/>
        </p:nvSpPr>
        <p:spPr>
          <a:xfrm>
            <a:off x="8501063" y="6143625"/>
            <a:ext cx="428625" cy="428625"/>
          </a:xfrm>
          <a:prstGeom prst="flowChartMultidocument">
            <a:avLst/>
          </a:prstGeom>
          <a:solidFill>
            <a:schemeClr val="accent4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7" grpId="2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7400" y="-857280"/>
            <a:ext cx="6509239" cy="3071834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6000" dirty="0" smtClean="0">
                <a:latin typeface="+mn-lt"/>
              </a:rPr>
              <a:t>Politik </a:t>
            </a:r>
            <a:r>
              <a:rPr sz="3600" dirty="0" smtClean="0">
                <a:latin typeface="+mn-lt"/>
              </a:rPr>
              <a:t>(</a:t>
            </a:r>
            <a:r>
              <a:rPr sz="3200" dirty="0" smtClean="0">
                <a:latin typeface="+mn-lt"/>
              </a:rPr>
              <a:t>10</a:t>
            </a:r>
            <a:r>
              <a:rPr sz="4000" dirty="0" smtClean="0">
                <a:latin typeface="+mn-lt"/>
              </a:rPr>
              <a:t>)</a:t>
            </a:r>
            <a:endParaRPr sz="6000" dirty="0">
              <a:latin typeface="+mn-lt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214313" y="1857375"/>
            <a:ext cx="8115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Frage: Wer war / ist kein Bundespräsident?</a:t>
            </a:r>
          </a:p>
        </p:txBody>
      </p:sp>
      <p:sp>
        <p:nvSpPr>
          <p:cNvPr id="9" name="Smiley 8"/>
          <p:cNvSpPr/>
          <p:nvPr/>
        </p:nvSpPr>
        <p:spPr>
          <a:xfrm>
            <a:off x="7715250" y="6143625"/>
            <a:ext cx="428625" cy="428625"/>
          </a:xfrm>
          <a:prstGeom prst="smileyFace">
            <a:avLst/>
          </a:prstGeom>
          <a:solidFill>
            <a:schemeClr val="tx1"/>
          </a:solidFill>
          <a:ln w="222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2" name="Flussdiagramm: Mehrere Dokumente 11">
            <a:hlinkClick r:id="rId2" action="ppaction://hlinksldjump"/>
          </p:cNvPr>
          <p:cNvSpPr/>
          <p:nvPr/>
        </p:nvSpPr>
        <p:spPr>
          <a:xfrm>
            <a:off x="8501063" y="6143625"/>
            <a:ext cx="428625" cy="428625"/>
          </a:xfrm>
          <a:prstGeom prst="flowChartMultidocument">
            <a:avLst/>
          </a:prstGeom>
          <a:solidFill>
            <a:schemeClr val="accent4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285750" y="3214688"/>
            <a:ext cx="2690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a)  Willy Brandt</a:t>
            </a: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285750" y="3786188"/>
            <a:ext cx="2730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b)  Horst Köhler</a:t>
            </a: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285750" y="4357688"/>
            <a:ext cx="3052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c)  Theodor Heuss</a:t>
            </a:r>
          </a:p>
        </p:txBody>
      </p:sp>
      <p:sp>
        <p:nvSpPr>
          <p:cNvPr id="14" name="Textfeld 13"/>
          <p:cNvSpPr txBox="1">
            <a:spLocks noChangeArrowheads="1"/>
          </p:cNvSpPr>
          <p:nvPr/>
        </p:nvSpPr>
        <p:spPr bwMode="auto">
          <a:xfrm>
            <a:off x="285750" y="4929188"/>
            <a:ext cx="2941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chemeClr val="bg1"/>
                </a:solidFill>
                <a:latin typeface="Trebuchet MS" panose="020B0603020202020204" pitchFamily="34" charset="0"/>
              </a:rPr>
              <a:t>d)  Walter Scheel</a:t>
            </a: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0" grpId="1"/>
      <p:bldP spid="10" grpId="2"/>
      <p:bldP spid="11" grpId="0"/>
      <p:bldP spid="11" grpId="1"/>
      <p:bldP spid="13" grpId="0"/>
      <p:bldP spid="13" grpId="1"/>
      <p:bldP spid="14" grpId="0"/>
      <p:bldP spid="14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7400" y="-857280"/>
            <a:ext cx="6509239" cy="3071834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4400" dirty="0" smtClean="0">
                <a:latin typeface="+mn-lt"/>
              </a:rPr>
              <a:t>Achtung – hahaha</a:t>
            </a:r>
            <a:endParaRPr sz="4400" dirty="0">
              <a:latin typeface="+mn-lt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214313" y="1857375"/>
            <a:ext cx="88344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Du musst jetzt alle zum Lachen bringen, sonst </a:t>
            </a:r>
            <a:b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werden Dir 10 Punkte abgezogen!</a:t>
            </a:r>
          </a:p>
        </p:txBody>
      </p:sp>
      <p:sp>
        <p:nvSpPr>
          <p:cNvPr id="12" name="Flussdiagramm: Mehrere Dokumente 11">
            <a:hlinkClick r:id="rId2" action="ppaction://hlinksldjump"/>
          </p:cNvPr>
          <p:cNvSpPr/>
          <p:nvPr/>
        </p:nvSpPr>
        <p:spPr>
          <a:xfrm>
            <a:off x="8501063" y="6143625"/>
            <a:ext cx="428625" cy="428625"/>
          </a:xfrm>
          <a:prstGeom prst="flowChartMultidocument">
            <a:avLst/>
          </a:prstGeom>
          <a:solidFill>
            <a:schemeClr val="accent4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b="31834"/>
          <a:stretch/>
        </p:blipFill>
        <p:spPr>
          <a:xfrm>
            <a:off x="6296025" y="3275013"/>
            <a:ext cx="2419350" cy="2492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209" y="-171400"/>
            <a:ext cx="6509239" cy="1944216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4400" dirty="0" smtClean="0">
                <a:latin typeface="+mn-lt"/>
              </a:rPr>
              <a:t>Achtung – Zusatzpunkte</a:t>
            </a:r>
            <a:endParaRPr sz="4400" dirty="0">
              <a:latin typeface="+mn-lt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684213" y="1773238"/>
            <a:ext cx="647541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Wenn Du innerhalb von 3 Minuten </a:t>
            </a:r>
            <a:br>
              <a:rPr lang="de-DE" altLang="de-DE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de-DE" altLang="de-DE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ein Stück Kreide organisierst,</a:t>
            </a:r>
            <a:br>
              <a:rPr lang="de-DE" altLang="de-DE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de-DE" altLang="de-DE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bekommst Du </a:t>
            </a:r>
            <a:r>
              <a:rPr lang="de-DE" altLang="de-DE" sz="3200" b="1" dirty="0" smtClean="0">
                <a:solidFill>
                  <a:schemeClr val="bg2">
                    <a:lumMod val="75000"/>
                  </a:schemeClr>
                </a:solidFill>
                <a:latin typeface="Trebuchet MS" panose="020B0603020202020204" pitchFamily="34" charset="0"/>
              </a:rPr>
              <a:t>10</a:t>
            </a:r>
            <a:r>
              <a:rPr lang="de-DE" altLang="de-DE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Extrapunkte!</a:t>
            </a:r>
          </a:p>
        </p:txBody>
      </p:sp>
      <p:sp>
        <p:nvSpPr>
          <p:cNvPr id="12" name="Flussdiagramm: Mehrere Dokumente 11">
            <a:hlinkClick r:id="rId2" action="ppaction://hlinksldjump"/>
          </p:cNvPr>
          <p:cNvSpPr/>
          <p:nvPr/>
        </p:nvSpPr>
        <p:spPr>
          <a:xfrm>
            <a:off x="8501063" y="6143625"/>
            <a:ext cx="428625" cy="428625"/>
          </a:xfrm>
          <a:prstGeom prst="flowChartMultidocument">
            <a:avLst/>
          </a:prstGeom>
          <a:solidFill>
            <a:schemeClr val="accent4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76802" name="Picture 2" descr="https://www.sweets-online.com/images/produkte/52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113" y="3601365"/>
            <a:ext cx="2502606" cy="28519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7400" y="-857280"/>
            <a:ext cx="6509239" cy="3071834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6000" dirty="0" smtClean="0">
                <a:latin typeface="+mn-lt"/>
              </a:rPr>
              <a:t>Allerlei </a:t>
            </a:r>
            <a:r>
              <a:rPr sz="3600" dirty="0" smtClean="0">
                <a:latin typeface="+mn-lt"/>
              </a:rPr>
              <a:t>D (</a:t>
            </a:r>
            <a:r>
              <a:rPr sz="3200" dirty="0" smtClean="0">
                <a:latin typeface="+mn-lt"/>
              </a:rPr>
              <a:t>7</a:t>
            </a:r>
            <a:r>
              <a:rPr sz="4000" dirty="0" smtClean="0">
                <a:latin typeface="+mn-lt"/>
              </a:rPr>
              <a:t>)</a:t>
            </a:r>
            <a:endParaRPr sz="6000" dirty="0">
              <a:latin typeface="+mn-lt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214313" y="1857375"/>
            <a:ext cx="7448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Frage: Wie können Sie eine Ameise zum</a:t>
            </a:r>
          </a:p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fliegen bringen?</a:t>
            </a:r>
          </a:p>
        </p:txBody>
      </p:sp>
      <p:sp>
        <p:nvSpPr>
          <p:cNvPr id="9" name="Smiley 8"/>
          <p:cNvSpPr/>
          <p:nvPr/>
        </p:nvSpPr>
        <p:spPr>
          <a:xfrm>
            <a:off x="7715250" y="6143625"/>
            <a:ext cx="428625" cy="428625"/>
          </a:xfrm>
          <a:prstGeom prst="smileyFace">
            <a:avLst/>
          </a:prstGeom>
          <a:solidFill>
            <a:schemeClr val="tx1"/>
          </a:solidFill>
          <a:ln w="222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2" name="Flussdiagramm: Mehrere Dokumente 11">
            <a:hlinkClick r:id="rId2" action="ppaction://hlinksldjump"/>
          </p:cNvPr>
          <p:cNvSpPr/>
          <p:nvPr/>
        </p:nvSpPr>
        <p:spPr>
          <a:xfrm>
            <a:off x="8501063" y="6143625"/>
            <a:ext cx="428625" cy="428625"/>
          </a:xfrm>
          <a:prstGeom prst="flowChartMultidocument">
            <a:avLst/>
          </a:prstGeom>
          <a:solidFill>
            <a:schemeClr val="accent4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5" name="Textfeld 14"/>
          <p:cNvSpPr txBox="1">
            <a:spLocks noChangeArrowheads="1"/>
          </p:cNvSpPr>
          <p:nvPr/>
        </p:nvSpPr>
        <p:spPr bwMode="auto">
          <a:xfrm>
            <a:off x="285750" y="4572000"/>
            <a:ext cx="1798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Antwort?</a:t>
            </a:r>
          </a:p>
        </p:txBody>
      </p:sp>
      <p:sp>
        <p:nvSpPr>
          <p:cNvPr id="16" name="Textfeld 15"/>
          <p:cNvSpPr txBox="1">
            <a:spLocks noChangeArrowheads="1"/>
          </p:cNvSpPr>
          <p:nvPr/>
        </p:nvSpPr>
        <p:spPr bwMode="auto">
          <a:xfrm>
            <a:off x="357188" y="5286375"/>
            <a:ext cx="526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Sie nehmen ihr das "A" weg.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357694"/>
            <a:ext cx="1690686" cy="1690686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214677" y="2500306"/>
            <a:ext cx="1960616" cy="1571636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209" y="-171400"/>
            <a:ext cx="6509239" cy="1944216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4400" dirty="0" smtClean="0">
                <a:latin typeface="+mn-lt"/>
              </a:rPr>
              <a:t>Achtung – Zusatzpunkte</a:t>
            </a:r>
            <a:endParaRPr sz="4400" dirty="0">
              <a:latin typeface="+mn-lt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684213" y="1773238"/>
            <a:ext cx="8281987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Wenn Du es schaffst innerhalb von</a:t>
            </a:r>
            <a:br>
              <a:rPr lang="de-DE" altLang="de-DE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de-DE" altLang="de-DE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2 Minuten eine Schülerin aus einer anderen </a:t>
            </a:r>
            <a:br>
              <a:rPr lang="de-DE" altLang="de-DE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de-DE" altLang="de-DE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Klasse hierher zu holen, </a:t>
            </a:r>
            <a:br>
              <a:rPr lang="de-DE" altLang="de-DE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de-DE" altLang="de-DE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bekommst Du </a:t>
            </a:r>
            <a:r>
              <a:rPr lang="de-DE" altLang="de-DE" sz="3200" b="1" dirty="0" smtClean="0">
                <a:solidFill>
                  <a:schemeClr val="bg2">
                    <a:lumMod val="75000"/>
                  </a:schemeClr>
                </a:solidFill>
                <a:latin typeface="Trebuchet MS" panose="020B0603020202020204" pitchFamily="34" charset="0"/>
              </a:rPr>
              <a:t>10</a:t>
            </a:r>
            <a:r>
              <a:rPr lang="de-DE" altLang="de-DE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Extrapunkte!</a:t>
            </a:r>
          </a:p>
        </p:txBody>
      </p:sp>
      <p:sp>
        <p:nvSpPr>
          <p:cNvPr id="12" name="Flussdiagramm: Mehrere Dokumente 11">
            <a:hlinkClick r:id="rId2" action="ppaction://hlinksldjump"/>
          </p:cNvPr>
          <p:cNvSpPr/>
          <p:nvPr/>
        </p:nvSpPr>
        <p:spPr>
          <a:xfrm>
            <a:off x="8501063" y="6143625"/>
            <a:ext cx="428625" cy="428625"/>
          </a:xfrm>
          <a:prstGeom prst="flowChartMultidocument">
            <a:avLst/>
          </a:prstGeom>
          <a:solidFill>
            <a:schemeClr val="accent4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209" y="-171400"/>
            <a:ext cx="6509239" cy="1944216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4400" dirty="0" smtClean="0">
                <a:latin typeface="+mn-lt"/>
              </a:rPr>
              <a:t>Achtung – Zusatzpunkte</a:t>
            </a:r>
            <a:endParaRPr sz="4400" dirty="0">
              <a:latin typeface="+mn-lt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684213" y="1773238"/>
            <a:ext cx="699140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In diesem Klassenraum ist ein Blatt </a:t>
            </a:r>
          </a:p>
          <a:p>
            <a:pPr eaLnBrk="1" hangingPunct="1">
              <a:defRPr/>
            </a:pPr>
            <a:r>
              <a:rPr lang="de-DE" altLang="de-DE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mit einem Smiley versteckt.</a:t>
            </a:r>
          </a:p>
          <a:p>
            <a:pPr eaLnBrk="1" hangingPunct="1">
              <a:defRPr/>
            </a:pPr>
            <a:r>
              <a:rPr lang="de-DE" altLang="de-DE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Wenn Du es innerhalb von 2 Minuten </a:t>
            </a:r>
          </a:p>
          <a:p>
            <a:pPr eaLnBrk="1" hangingPunct="1">
              <a:defRPr/>
            </a:pPr>
            <a:r>
              <a:rPr lang="de-DE" altLang="de-DE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findest, bekommst Du </a:t>
            </a:r>
          </a:p>
          <a:p>
            <a:pPr eaLnBrk="1" hangingPunct="1">
              <a:defRPr/>
            </a:pPr>
            <a:r>
              <a:rPr lang="de-DE" altLang="de-DE" sz="3200" b="1" dirty="0" smtClean="0">
                <a:solidFill>
                  <a:schemeClr val="bg2">
                    <a:lumMod val="75000"/>
                  </a:schemeClr>
                </a:solidFill>
                <a:latin typeface="Trebuchet MS" panose="020B0603020202020204" pitchFamily="34" charset="0"/>
              </a:rPr>
              <a:t>10</a:t>
            </a:r>
            <a:r>
              <a:rPr lang="de-DE" altLang="de-DE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Extrapunkte!</a:t>
            </a:r>
          </a:p>
        </p:txBody>
      </p:sp>
      <p:sp>
        <p:nvSpPr>
          <p:cNvPr id="12" name="Flussdiagramm: Mehrere Dokumente 11">
            <a:hlinkClick r:id="rId2" action="ppaction://hlinksldjump"/>
          </p:cNvPr>
          <p:cNvSpPr/>
          <p:nvPr/>
        </p:nvSpPr>
        <p:spPr>
          <a:xfrm>
            <a:off x="8501063" y="6143625"/>
            <a:ext cx="428625" cy="428625"/>
          </a:xfrm>
          <a:prstGeom prst="flowChartMultidocument">
            <a:avLst/>
          </a:prstGeom>
          <a:solidFill>
            <a:schemeClr val="accent4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21720">
            <a:off x="5349828" y="3573016"/>
            <a:ext cx="2043225" cy="286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412"/>
      </p:ext>
    </p:extLst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209" y="-171400"/>
            <a:ext cx="6509239" cy="1944216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4400" dirty="0" smtClean="0">
                <a:latin typeface="+mn-lt"/>
              </a:rPr>
              <a:t>Achtung – Zusatzpunkte</a:t>
            </a:r>
            <a:endParaRPr sz="4400" dirty="0">
              <a:latin typeface="+mn-lt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684213" y="1773238"/>
            <a:ext cx="751359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Falte ein Papierschiff.</a:t>
            </a:r>
          </a:p>
          <a:p>
            <a:pPr eaLnBrk="1" hangingPunct="1">
              <a:defRPr/>
            </a:pPr>
            <a:r>
              <a:rPr lang="de-DE" altLang="de-DE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Wenn Du es innerhalb von 2 Minuten </a:t>
            </a:r>
          </a:p>
          <a:p>
            <a:pPr eaLnBrk="1" hangingPunct="1">
              <a:defRPr/>
            </a:pPr>
            <a:r>
              <a:rPr lang="de-DE" altLang="de-DE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schaffst, bekommst Du </a:t>
            </a:r>
            <a:r>
              <a:rPr lang="de-DE" altLang="de-DE" sz="3200" b="1" dirty="0" smtClean="0">
                <a:solidFill>
                  <a:schemeClr val="bg2">
                    <a:lumMod val="75000"/>
                  </a:schemeClr>
                </a:solidFill>
                <a:latin typeface="Trebuchet MS" panose="020B0603020202020204" pitchFamily="34" charset="0"/>
              </a:rPr>
              <a:t>10</a:t>
            </a:r>
            <a:r>
              <a:rPr lang="de-DE" altLang="de-DE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Extrapunkte!</a:t>
            </a:r>
          </a:p>
        </p:txBody>
      </p:sp>
      <p:sp>
        <p:nvSpPr>
          <p:cNvPr id="12" name="Flussdiagramm: Mehrere Dokumente 11">
            <a:hlinkClick r:id="rId2" action="ppaction://hlinksldjump"/>
          </p:cNvPr>
          <p:cNvSpPr/>
          <p:nvPr/>
        </p:nvSpPr>
        <p:spPr>
          <a:xfrm>
            <a:off x="8501063" y="6143625"/>
            <a:ext cx="428625" cy="428625"/>
          </a:xfrm>
          <a:prstGeom prst="flowChartMultidocument">
            <a:avLst/>
          </a:prstGeom>
          <a:solidFill>
            <a:schemeClr val="accent4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120834" name="Picture 2" descr="http://www.anjamorsch.de/uploads/pics/papierschiff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9F7"/>
              </a:clrFrom>
              <a:clrTo>
                <a:srgbClr val="F9F9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35" y="3309362"/>
            <a:ext cx="36861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342531"/>
      </p:ext>
    </p:extLst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209" y="-171400"/>
            <a:ext cx="6509239" cy="1944216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4400" dirty="0" smtClean="0">
                <a:latin typeface="+mn-lt"/>
              </a:rPr>
              <a:t>Achtung – Punkte</a:t>
            </a:r>
            <a:endParaRPr sz="4400" dirty="0">
              <a:latin typeface="+mn-lt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468313" y="1806575"/>
            <a:ext cx="8691562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 dirty="0">
                <a:solidFill>
                  <a:schemeClr val="bg1"/>
                </a:solidFill>
                <a:latin typeface="Trebuchet MS" panose="020B0603020202020204" pitchFamily="34" charset="0"/>
              </a:rPr>
              <a:t>Die eben erzielten Punkte bekommst </a:t>
            </a:r>
            <a:br>
              <a:rPr lang="de-DE" altLang="de-DE" sz="32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de-DE" altLang="de-DE" sz="3200" dirty="0">
                <a:solidFill>
                  <a:schemeClr val="bg1"/>
                </a:solidFill>
                <a:latin typeface="Trebuchet MS" panose="020B0603020202020204" pitchFamily="34" charset="0"/>
              </a:rPr>
              <a:t>nicht Du, sondern der Mitspieler (die Gruppe)</a:t>
            </a:r>
            <a:br>
              <a:rPr lang="de-DE" altLang="de-DE" sz="32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de-DE" altLang="de-DE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vor</a:t>
            </a:r>
            <a:r>
              <a:rPr lang="de-DE" altLang="de-DE" sz="3200" dirty="0">
                <a:solidFill>
                  <a:schemeClr val="bg1"/>
                </a:solidFill>
                <a:latin typeface="Trebuchet MS" panose="020B0603020202020204" pitchFamily="34" charset="0"/>
              </a:rPr>
              <a:t> Dir.</a:t>
            </a:r>
          </a:p>
          <a:p>
            <a:pPr eaLnBrk="1" hangingPunct="1"/>
            <a:r>
              <a:rPr lang="de-DE" altLang="de-DE" sz="3200" dirty="0">
                <a:solidFill>
                  <a:schemeClr val="bg1"/>
                </a:solidFill>
                <a:latin typeface="Trebuchet MS" panose="020B0603020202020204" pitchFamily="34" charset="0"/>
              </a:rPr>
              <a:t>Wenn Du allerdings die Aufgabe nicht richtig</a:t>
            </a:r>
            <a:br>
              <a:rPr lang="de-DE" altLang="de-DE" sz="32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de-DE" altLang="de-DE" sz="3200" dirty="0">
                <a:solidFill>
                  <a:schemeClr val="bg1"/>
                </a:solidFill>
                <a:latin typeface="Trebuchet MS" panose="020B0603020202020204" pitchFamily="34" charset="0"/>
              </a:rPr>
              <a:t>gelöst hast, werden dem Mitspieler </a:t>
            </a:r>
            <a:br>
              <a:rPr lang="de-DE" altLang="de-DE" sz="32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de-DE" altLang="de-DE" sz="3200" dirty="0">
                <a:solidFill>
                  <a:schemeClr val="bg1"/>
                </a:solidFill>
                <a:latin typeface="Trebuchet MS" panose="020B0603020202020204" pitchFamily="34" charset="0"/>
              </a:rPr>
              <a:t>(der Gruppe) von Dir diese Punkte abgezogen.</a:t>
            </a:r>
          </a:p>
        </p:txBody>
      </p:sp>
      <p:sp>
        <p:nvSpPr>
          <p:cNvPr id="12" name="Flussdiagramm: Mehrere Dokumente 11">
            <a:hlinkClick r:id="rId2" action="ppaction://hlinksldjump"/>
          </p:cNvPr>
          <p:cNvSpPr/>
          <p:nvPr/>
        </p:nvSpPr>
        <p:spPr>
          <a:xfrm>
            <a:off x="8501063" y="6143625"/>
            <a:ext cx="428625" cy="428625"/>
          </a:xfrm>
          <a:prstGeom prst="flowChartMultidocument">
            <a:avLst/>
          </a:prstGeom>
          <a:solidFill>
            <a:schemeClr val="accent4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82" name="Picture 6" descr="j01851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63775"/>
            <a:ext cx="5761038" cy="38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3" name="AutoShape 7"/>
          <p:cNvSpPr>
            <a:spLocks noChangeArrowheads="1"/>
          </p:cNvSpPr>
          <p:nvPr/>
        </p:nvSpPr>
        <p:spPr bwMode="auto">
          <a:xfrm>
            <a:off x="3995738" y="908050"/>
            <a:ext cx="4535487" cy="1800225"/>
          </a:xfrm>
          <a:prstGeom prst="wedgeEllipseCallout">
            <a:avLst>
              <a:gd name="adj1" fmla="val -56792"/>
              <a:gd name="adj2" fmla="val 118958"/>
            </a:avLst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Das war die Magische Wand.</a:t>
            </a:r>
          </a:p>
          <a:p>
            <a:pPr algn="ctr" eaLnBrk="1" hangingPunct="1"/>
            <a:r>
              <a:rPr lang="de-DE" altLang="de-DE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Doch wer hat nun gewonnen?</a:t>
            </a:r>
          </a:p>
        </p:txBody>
      </p:sp>
      <p:sp>
        <p:nvSpPr>
          <p:cNvPr id="152584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01013" y="5805488"/>
            <a:ext cx="755650" cy="69215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de-DE">
              <a:latin typeface="Arial" charset="0"/>
            </a:endParaRP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5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4"/>
          <p:cNvSpPr txBox="1">
            <a:spLocks noChangeArrowheads="1"/>
          </p:cNvSpPr>
          <p:nvPr/>
        </p:nvSpPr>
        <p:spPr bwMode="auto">
          <a:xfrm>
            <a:off x="1541463" y="5013325"/>
            <a:ext cx="303053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9600" dirty="0"/>
              <a:t>Ende</a:t>
            </a:r>
          </a:p>
        </p:txBody>
      </p:sp>
      <p:sp>
        <p:nvSpPr>
          <p:cNvPr id="78851" name="AutoShape 5"/>
          <p:cNvSpPr>
            <a:spLocks noChangeArrowheads="1"/>
          </p:cNvSpPr>
          <p:nvPr/>
        </p:nvSpPr>
        <p:spPr bwMode="auto">
          <a:xfrm>
            <a:off x="1763713" y="549275"/>
            <a:ext cx="2605087" cy="4319588"/>
          </a:xfrm>
          <a:prstGeom prst="downArrow">
            <a:avLst>
              <a:gd name="adj1" fmla="val 50000"/>
              <a:gd name="adj2" fmla="val 414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7400" y="-857280"/>
            <a:ext cx="6509239" cy="3071834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6000" dirty="0" smtClean="0">
                <a:latin typeface="+mn-lt"/>
              </a:rPr>
              <a:t>Allerlei </a:t>
            </a:r>
            <a:r>
              <a:rPr sz="3600" dirty="0" smtClean="0">
                <a:latin typeface="+mn-lt"/>
              </a:rPr>
              <a:t>B (</a:t>
            </a:r>
            <a:r>
              <a:rPr sz="3200" dirty="0" smtClean="0">
                <a:latin typeface="+mn-lt"/>
              </a:rPr>
              <a:t>13</a:t>
            </a:r>
            <a:r>
              <a:rPr sz="4000" dirty="0" smtClean="0">
                <a:latin typeface="+mn-lt"/>
              </a:rPr>
              <a:t>)</a:t>
            </a:r>
            <a:endParaRPr sz="6000" dirty="0">
              <a:latin typeface="+mn-lt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214313" y="1857375"/>
            <a:ext cx="80803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Frage: In welche Richtung fährt dieser Bus?</a:t>
            </a:r>
          </a:p>
        </p:txBody>
      </p:sp>
      <p:sp>
        <p:nvSpPr>
          <p:cNvPr id="9" name="Smiley 8"/>
          <p:cNvSpPr/>
          <p:nvPr/>
        </p:nvSpPr>
        <p:spPr>
          <a:xfrm>
            <a:off x="7715250" y="6143625"/>
            <a:ext cx="428625" cy="428625"/>
          </a:xfrm>
          <a:prstGeom prst="smileyFace">
            <a:avLst/>
          </a:prstGeom>
          <a:solidFill>
            <a:schemeClr val="tx1"/>
          </a:solidFill>
          <a:ln w="222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2" name="Flussdiagramm: Mehrere Dokumente 11">
            <a:hlinkClick r:id="rId2" action="ppaction://hlinksldjump"/>
          </p:cNvPr>
          <p:cNvSpPr/>
          <p:nvPr/>
        </p:nvSpPr>
        <p:spPr>
          <a:xfrm>
            <a:off x="8501063" y="6143625"/>
            <a:ext cx="428625" cy="428625"/>
          </a:xfrm>
          <a:prstGeom prst="flowChartMultidocument">
            <a:avLst/>
          </a:prstGeom>
          <a:solidFill>
            <a:schemeClr val="accent4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5" name="Textfeld 14"/>
          <p:cNvSpPr txBox="1">
            <a:spLocks noChangeArrowheads="1"/>
          </p:cNvSpPr>
          <p:nvPr/>
        </p:nvSpPr>
        <p:spPr bwMode="auto">
          <a:xfrm>
            <a:off x="285750" y="4572000"/>
            <a:ext cx="6210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Antwort – bitte </a:t>
            </a:r>
            <a:r>
              <a:rPr lang="de-DE" altLang="de-DE" sz="3200" b="1">
                <a:solidFill>
                  <a:schemeClr val="bg1"/>
                </a:solidFill>
                <a:latin typeface="Trebuchet MS" panose="020B0603020202020204" pitchFamily="34" charset="0"/>
              </a:rPr>
              <a:t>mit Begründung</a:t>
            </a:r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!</a:t>
            </a:r>
          </a:p>
        </p:txBody>
      </p:sp>
      <p:sp>
        <p:nvSpPr>
          <p:cNvPr id="16" name="Textfeld 15"/>
          <p:cNvSpPr txBox="1">
            <a:spLocks noChangeArrowheads="1"/>
          </p:cNvSpPr>
          <p:nvPr/>
        </p:nvSpPr>
        <p:spPr bwMode="auto">
          <a:xfrm>
            <a:off x="285750" y="5286375"/>
            <a:ext cx="82708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Der Bus fährt nach links, da die Türen nicht </a:t>
            </a:r>
          </a:p>
          <a:p>
            <a:pPr eaLnBrk="1" hangingPunct="1"/>
            <a:r>
              <a:rPr lang="de-DE" altLang="de-DE" sz="3200">
                <a:solidFill>
                  <a:schemeClr val="bg1"/>
                </a:solidFill>
                <a:latin typeface="Trebuchet MS" panose="020B0603020202020204" pitchFamily="34" charset="0"/>
              </a:rPr>
              <a:t>zu sehen sind.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643042" y="2571744"/>
            <a:ext cx="3733800" cy="19240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Gestreifter Pfeil nach rechts 12"/>
          <p:cNvSpPr/>
          <p:nvPr/>
        </p:nvSpPr>
        <p:spPr>
          <a:xfrm flipH="1">
            <a:off x="428625" y="3286125"/>
            <a:ext cx="1428750" cy="71437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7400" y="-857280"/>
            <a:ext cx="6509239" cy="3071834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5400" dirty="0" smtClean="0">
                <a:latin typeface="+mn-lt"/>
              </a:rPr>
              <a:t>??? </a:t>
            </a:r>
            <a:r>
              <a:rPr sz="3200" dirty="0" smtClean="0">
                <a:latin typeface="+mn-lt"/>
              </a:rPr>
              <a:t>(2</a:t>
            </a:r>
            <a:r>
              <a:rPr sz="3600" dirty="0" smtClean="0">
                <a:latin typeface="+mn-lt"/>
              </a:rPr>
              <a:t>)</a:t>
            </a:r>
            <a:endParaRPr sz="5400" dirty="0">
              <a:latin typeface="+mn-lt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214313" y="1857375"/>
            <a:ext cx="1933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 dirty="0">
                <a:solidFill>
                  <a:schemeClr val="bg1"/>
                </a:solidFill>
                <a:latin typeface="Trebuchet MS" panose="020B0603020202020204" pitchFamily="34" charset="0"/>
              </a:rPr>
              <a:t>Frage: </a:t>
            </a:r>
            <a:r>
              <a:rPr lang="de-DE" altLang="de-DE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???</a:t>
            </a:r>
            <a:endParaRPr lang="de-DE" altLang="de-DE" sz="3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285750" y="3214688"/>
            <a:ext cx="30470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 dirty="0">
                <a:solidFill>
                  <a:schemeClr val="bg1"/>
                </a:solidFill>
                <a:latin typeface="Trebuchet MS" panose="020B0603020202020204" pitchFamily="34" charset="0"/>
              </a:rPr>
              <a:t>a)  </a:t>
            </a:r>
            <a:r>
              <a:rPr lang="de-DE" altLang="de-DE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Antwort falsch</a:t>
            </a:r>
            <a:endParaRPr lang="de-DE" altLang="de-DE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285750" y="3786188"/>
            <a:ext cx="30582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 dirty="0">
                <a:solidFill>
                  <a:schemeClr val="bg1"/>
                </a:solidFill>
                <a:latin typeface="Trebuchet MS" panose="020B0603020202020204" pitchFamily="34" charset="0"/>
              </a:rPr>
              <a:t>b)  </a:t>
            </a:r>
            <a:r>
              <a:rPr lang="de-DE" altLang="de-DE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Antwort falsch</a:t>
            </a:r>
            <a:endParaRPr lang="de-DE" altLang="de-DE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85750" y="4357688"/>
            <a:ext cx="30358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 dirty="0">
                <a:solidFill>
                  <a:schemeClr val="bg1"/>
                </a:solidFill>
                <a:latin typeface="Trebuchet MS" panose="020B0603020202020204" pitchFamily="34" charset="0"/>
              </a:rPr>
              <a:t>c)  </a:t>
            </a:r>
            <a:r>
              <a:rPr lang="de-DE" altLang="de-DE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Antwort falsch</a:t>
            </a:r>
            <a:endParaRPr lang="de-DE" altLang="de-DE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285750" y="4929188"/>
            <a:ext cx="31512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 dirty="0">
                <a:solidFill>
                  <a:schemeClr val="bg1"/>
                </a:solidFill>
                <a:latin typeface="Trebuchet MS" panose="020B0603020202020204" pitchFamily="34" charset="0"/>
              </a:rPr>
              <a:t>d)  </a:t>
            </a:r>
            <a:r>
              <a:rPr lang="de-DE" altLang="de-DE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Antwort richtig</a:t>
            </a:r>
            <a:endParaRPr lang="de-DE" altLang="de-DE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Smiley 8"/>
          <p:cNvSpPr/>
          <p:nvPr/>
        </p:nvSpPr>
        <p:spPr>
          <a:xfrm>
            <a:off x="7715250" y="6143625"/>
            <a:ext cx="428625" cy="428625"/>
          </a:xfrm>
          <a:prstGeom prst="smileyFace">
            <a:avLst/>
          </a:prstGeom>
          <a:solidFill>
            <a:schemeClr val="tx1"/>
          </a:solidFill>
          <a:ln w="222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1" name="Flussdiagramm: Mehrere Dokumente 10">
            <a:hlinkClick r:id="rId2" action="ppaction://hlinksldjump"/>
          </p:cNvPr>
          <p:cNvSpPr/>
          <p:nvPr/>
        </p:nvSpPr>
        <p:spPr>
          <a:xfrm>
            <a:off x="8501063" y="6143625"/>
            <a:ext cx="428625" cy="428625"/>
          </a:xfrm>
          <a:prstGeom prst="flowChartMultidocument">
            <a:avLst/>
          </a:prstGeom>
          <a:solidFill>
            <a:schemeClr val="accent4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7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7400" y="-857280"/>
            <a:ext cx="6509239" cy="3071834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6000" dirty="0" smtClean="0">
                <a:latin typeface="+mn-lt"/>
              </a:rPr>
              <a:t>??? </a:t>
            </a:r>
            <a:r>
              <a:rPr sz="3600" dirty="0" smtClean="0">
                <a:latin typeface="+mn-lt"/>
              </a:rPr>
              <a:t>(</a:t>
            </a:r>
            <a:r>
              <a:rPr sz="3200" dirty="0" smtClean="0">
                <a:latin typeface="+mn-lt"/>
              </a:rPr>
              <a:t>4</a:t>
            </a:r>
            <a:r>
              <a:rPr sz="4000" dirty="0" smtClean="0">
                <a:latin typeface="+mn-lt"/>
              </a:rPr>
              <a:t>)</a:t>
            </a:r>
            <a:endParaRPr sz="6000" dirty="0">
              <a:latin typeface="+mn-lt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214313" y="1857375"/>
            <a:ext cx="1933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 dirty="0">
                <a:solidFill>
                  <a:schemeClr val="bg1"/>
                </a:solidFill>
                <a:latin typeface="Trebuchet MS" panose="020B0603020202020204" pitchFamily="34" charset="0"/>
              </a:rPr>
              <a:t>Frage: </a:t>
            </a:r>
            <a:r>
              <a:rPr lang="de-DE" altLang="de-DE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???</a:t>
            </a:r>
            <a:endParaRPr lang="de-DE" altLang="de-DE" sz="3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Smiley 8"/>
          <p:cNvSpPr/>
          <p:nvPr/>
        </p:nvSpPr>
        <p:spPr>
          <a:xfrm>
            <a:off x="7715250" y="6143625"/>
            <a:ext cx="428625" cy="428625"/>
          </a:xfrm>
          <a:prstGeom prst="smileyFace">
            <a:avLst/>
          </a:prstGeom>
          <a:solidFill>
            <a:schemeClr val="tx1"/>
          </a:solidFill>
          <a:ln w="222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2" name="Flussdiagramm: Mehrere Dokumente 11">
            <a:hlinkClick r:id="rId2" action="ppaction://hlinksldjump"/>
          </p:cNvPr>
          <p:cNvSpPr/>
          <p:nvPr/>
        </p:nvSpPr>
        <p:spPr>
          <a:xfrm>
            <a:off x="8501063" y="6143625"/>
            <a:ext cx="428625" cy="428625"/>
          </a:xfrm>
          <a:prstGeom prst="flowChartMultidocument">
            <a:avLst/>
          </a:prstGeom>
          <a:solidFill>
            <a:schemeClr val="accent4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285750" y="3214688"/>
            <a:ext cx="31400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 dirty="0">
                <a:solidFill>
                  <a:schemeClr val="bg1"/>
                </a:solidFill>
                <a:latin typeface="Trebuchet MS" panose="020B0603020202020204" pitchFamily="34" charset="0"/>
              </a:rPr>
              <a:t>a)  </a:t>
            </a:r>
            <a:r>
              <a:rPr lang="de-DE" altLang="de-DE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Antwort richtig</a:t>
            </a:r>
            <a:endParaRPr lang="de-DE" altLang="de-DE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285750" y="3786188"/>
            <a:ext cx="30582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 dirty="0">
                <a:solidFill>
                  <a:schemeClr val="bg1"/>
                </a:solidFill>
                <a:latin typeface="Trebuchet MS" panose="020B0603020202020204" pitchFamily="34" charset="0"/>
              </a:rPr>
              <a:t>b)  </a:t>
            </a:r>
            <a:r>
              <a:rPr lang="de-DE" altLang="de-DE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Antwort falsch</a:t>
            </a:r>
            <a:endParaRPr lang="de-DE" altLang="de-DE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285750" y="4357688"/>
            <a:ext cx="30358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 dirty="0">
                <a:solidFill>
                  <a:schemeClr val="bg1"/>
                </a:solidFill>
                <a:latin typeface="Trebuchet MS" panose="020B0603020202020204" pitchFamily="34" charset="0"/>
              </a:rPr>
              <a:t>c)  </a:t>
            </a:r>
            <a:r>
              <a:rPr lang="de-DE" altLang="de-DE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Antwort falsch</a:t>
            </a:r>
            <a:endParaRPr lang="de-DE" altLang="de-DE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Textfeld 13"/>
          <p:cNvSpPr txBox="1">
            <a:spLocks noChangeArrowheads="1"/>
          </p:cNvSpPr>
          <p:nvPr/>
        </p:nvSpPr>
        <p:spPr bwMode="auto">
          <a:xfrm>
            <a:off x="285750" y="4929188"/>
            <a:ext cx="30582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 dirty="0">
                <a:solidFill>
                  <a:schemeClr val="bg1"/>
                </a:solidFill>
                <a:latin typeface="Trebuchet MS" panose="020B0603020202020204" pitchFamily="34" charset="0"/>
              </a:rPr>
              <a:t>d)  </a:t>
            </a:r>
            <a:r>
              <a:rPr lang="de-DE" altLang="de-DE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Antwort falsch</a:t>
            </a:r>
            <a:endParaRPr lang="de-DE" altLang="de-DE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0" grpId="1"/>
      <p:bldP spid="10" grpId="2"/>
      <p:bldP spid="11" grpId="0"/>
      <p:bldP spid="11" grpId="1"/>
      <p:bldP spid="13" grpId="0"/>
      <p:bldP spid="13" grpId="1"/>
      <p:bldP spid="14" grpId="0"/>
      <p:bldP spid="14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izShow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>
    <a:extraClrScheme>
      <a:clrScheme name="QuizShow 1">
        <a:dk1>
          <a:srgbClr val="B13F9A"/>
        </a:dk1>
        <a:lt1>
          <a:srgbClr val="FFFFFF"/>
        </a:lt1>
        <a:dk2>
          <a:srgbClr val="000000"/>
        </a:dk2>
        <a:lt2>
          <a:srgbClr val="F4E7ED"/>
        </a:lt2>
        <a:accent1>
          <a:srgbClr val="B83D68"/>
        </a:accent1>
        <a:accent2>
          <a:srgbClr val="AC66BB"/>
        </a:accent2>
        <a:accent3>
          <a:srgbClr val="AAAAAA"/>
        </a:accent3>
        <a:accent4>
          <a:srgbClr val="DADADA"/>
        </a:accent4>
        <a:accent5>
          <a:srgbClr val="D8AFB9"/>
        </a:accent5>
        <a:accent6>
          <a:srgbClr val="9B5CA9"/>
        </a:accent6>
        <a:hlink>
          <a:srgbClr val="FFDE66"/>
        </a:hlink>
        <a:folHlink>
          <a:srgbClr val="D490C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izShow 2">
        <a:dk1>
          <a:srgbClr val="B13F9A"/>
        </a:dk1>
        <a:lt1>
          <a:srgbClr val="FFFFFF"/>
        </a:lt1>
        <a:dk2>
          <a:srgbClr val="000000"/>
        </a:dk2>
        <a:lt2>
          <a:srgbClr val="F4E7ED"/>
        </a:lt2>
        <a:accent1>
          <a:srgbClr val="B83D68"/>
        </a:accent1>
        <a:accent2>
          <a:srgbClr val="AC66BB"/>
        </a:accent2>
        <a:accent3>
          <a:srgbClr val="AAAAAA"/>
        </a:accent3>
        <a:accent4>
          <a:srgbClr val="DADADA"/>
        </a:accent4>
        <a:accent5>
          <a:srgbClr val="D8AFB9"/>
        </a:accent5>
        <a:accent6>
          <a:srgbClr val="9B5CA9"/>
        </a:accent6>
        <a:hlink>
          <a:srgbClr val="080808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izShow 3">
        <a:dk1>
          <a:srgbClr val="B13F9A"/>
        </a:dk1>
        <a:lt1>
          <a:srgbClr val="FFFFFF"/>
        </a:lt1>
        <a:dk2>
          <a:srgbClr val="000000"/>
        </a:dk2>
        <a:lt2>
          <a:srgbClr val="F4E7ED"/>
        </a:lt2>
        <a:accent1>
          <a:srgbClr val="B83D68"/>
        </a:accent1>
        <a:accent2>
          <a:srgbClr val="AC66BB"/>
        </a:accent2>
        <a:accent3>
          <a:srgbClr val="AAAAAA"/>
        </a:accent3>
        <a:accent4>
          <a:srgbClr val="DADADA"/>
        </a:accent4>
        <a:accent5>
          <a:srgbClr val="D8AFB9"/>
        </a:accent5>
        <a:accent6>
          <a:srgbClr val="9B5CA9"/>
        </a:accent6>
        <a:hlink>
          <a:srgbClr val="F8F8F8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izShow 4">
        <a:dk1>
          <a:srgbClr val="B13F9A"/>
        </a:dk1>
        <a:lt1>
          <a:srgbClr val="FFFFFF"/>
        </a:lt1>
        <a:dk2>
          <a:srgbClr val="000000"/>
        </a:dk2>
        <a:lt2>
          <a:srgbClr val="F4E7ED"/>
        </a:lt2>
        <a:accent1>
          <a:srgbClr val="B83D68"/>
        </a:accent1>
        <a:accent2>
          <a:srgbClr val="AC66BB"/>
        </a:accent2>
        <a:accent3>
          <a:srgbClr val="AAAAAA"/>
        </a:accent3>
        <a:accent4>
          <a:srgbClr val="DADADA"/>
        </a:accent4>
        <a:accent5>
          <a:srgbClr val="D8AFB9"/>
        </a:accent5>
        <a:accent6>
          <a:srgbClr val="9B5CA9"/>
        </a:accent6>
        <a:hlink>
          <a:srgbClr val="FF9900"/>
        </a:hlink>
        <a:folHlink>
          <a:srgbClr val="D490C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izShow 5">
        <a:dk1>
          <a:srgbClr val="B13F9A"/>
        </a:dk1>
        <a:lt1>
          <a:srgbClr val="FFFFFF"/>
        </a:lt1>
        <a:dk2>
          <a:srgbClr val="000000"/>
        </a:dk2>
        <a:lt2>
          <a:srgbClr val="F4E7ED"/>
        </a:lt2>
        <a:accent1>
          <a:srgbClr val="B83D68"/>
        </a:accent1>
        <a:accent2>
          <a:srgbClr val="AC66BB"/>
        </a:accent2>
        <a:accent3>
          <a:srgbClr val="AAAAAA"/>
        </a:accent3>
        <a:accent4>
          <a:srgbClr val="DADADA"/>
        </a:accent4>
        <a:accent5>
          <a:srgbClr val="D8AFB9"/>
        </a:accent5>
        <a:accent6>
          <a:srgbClr val="9B5CA9"/>
        </a:accent6>
        <a:hlink>
          <a:srgbClr val="993366"/>
        </a:hlink>
        <a:folHlink>
          <a:srgbClr val="D490C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B13F9A"/>
        </a:dk1>
        <a:lt1>
          <a:srgbClr val="FFFFFF"/>
        </a:lt1>
        <a:dk2>
          <a:srgbClr val="000000"/>
        </a:dk2>
        <a:lt2>
          <a:srgbClr val="F4E7ED"/>
        </a:lt2>
        <a:accent1>
          <a:srgbClr val="B83D68"/>
        </a:accent1>
        <a:accent2>
          <a:srgbClr val="AC66BB"/>
        </a:accent2>
        <a:accent3>
          <a:srgbClr val="AAAAAA"/>
        </a:accent3>
        <a:accent4>
          <a:srgbClr val="DADADA"/>
        </a:accent4>
        <a:accent5>
          <a:srgbClr val="D8AFB9"/>
        </a:accent5>
        <a:accent6>
          <a:srgbClr val="9B5CA9"/>
        </a:accent6>
        <a:hlink>
          <a:srgbClr val="080808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B13F9A"/>
        </a:dk1>
        <a:lt1>
          <a:srgbClr val="FFFFFF"/>
        </a:lt1>
        <a:dk2>
          <a:srgbClr val="000000"/>
        </a:dk2>
        <a:lt2>
          <a:srgbClr val="F4E7ED"/>
        </a:lt2>
        <a:accent1>
          <a:srgbClr val="B83D68"/>
        </a:accent1>
        <a:accent2>
          <a:srgbClr val="AC66BB"/>
        </a:accent2>
        <a:accent3>
          <a:srgbClr val="AAAAAA"/>
        </a:accent3>
        <a:accent4>
          <a:srgbClr val="DADADA"/>
        </a:accent4>
        <a:accent5>
          <a:srgbClr val="D8AFB9"/>
        </a:accent5>
        <a:accent6>
          <a:srgbClr val="9B5CA9"/>
        </a:accent6>
        <a:hlink>
          <a:srgbClr val="F8F8F8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B13F9A"/>
        </a:dk1>
        <a:lt1>
          <a:srgbClr val="FFFFFF"/>
        </a:lt1>
        <a:dk2>
          <a:srgbClr val="000000"/>
        </a:dk2>
        <a:lt2>
          <a:srgbClr val="F4E7ED"/>
        </a:lt2>
        <a:accent1>
          <a:srgbClr val="B83D68"/>
        </a:accent1>
        <a:accent2>
          <a:srgbClr val="AC66BB"/>
        </a:accent2>
        <a:accent3>
          <a:srgbClr val="AAAAAA"/>
        </a:accent3>
        <a:accent4>
          <a:srgbClr val="DADADA"/>
        </a:accent4>
        <a:accent5>
          <a:srgbClr val="D8AFB9"/>
        </a:accent5>
        <a:accent6>
          <a:srgbClr val="9B5CA9"/>
        </a:accent6>
        <a:hlink>
          <a:srgbClr val="FF9900"/>
        </a:hlink>
        <a:folHlink>
          <a:srgbClr val="D490C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B13F9A"/>
        </a:dk1>
        <a:lt1>
          <a:srgbClr val="FFFFFF"/>
        </a:lt1>
        <a:dk2>
          <a:srgbClr val="000000"/>
        </a:dk2>
        <a:lt2>
          <a:srgbClr val="F4E7ED"/>
        </a:lt2>
        <a:accent1>
          <a:srgbClr val="B83D68"/>
        </a:accent1>
        <a:accent2>
          <a:srgbClr val="AC66BB"/>
        </a:accent2>
        <a:accent3>
          <a:srgbClr val="AAAAAA"/>
        </a:accent3>
        <a:accent4>
          <a:srgbClr val="DADADA"/>
        </a:accent4>
        <a:accent5>
          <a:srgbClr val="D8AFB9"/>
        </a:accent5>
        <a:accent6>
          <a:srgbClr val="9B5CA9"/>
        </a:accent6>
        <a:hlink>
          <a:srgbClr val="993366"/>
        </a:hlink>
        <a:folHlink>
          <a:srgbClr val="D490C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B13F9A"/>
        </a:dk1>
        <a:lt1>
          <a:srgbClr val="FFFFFF"/>
        </a:lt1>
        <a:dk2>
          <a:srgbClr val="000000"/>
        </a:dk2>
        <a:lt2>
          <a:srgbClr val="F4E7ED"/>
        </a:lt2>
        <a:accent1>
          <a:srgbClr val="B83D68"/>
        </a:accent1>
        <a:accent2>
          <a:srgbClr val="AC66BB"/>
        </a:accent2>
        <a:accent3>
          <a:srgbClr val="AAAAAA"/>
        </a:accent3>
        <a:accent4>
          <a:srgbClr val="DADADA"/>
        </a:accent4>
        <a:accent5>
          <a:srgbClr val="D8AFB9"/>
        </a:accent5>
        <a:accent6>
          <a:srgbClr val="9B5CA9"/>
        </a:accent6>
        <a:hlink>
          <a:srgbClr val="080808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B13F9A"/>
        </a:dk1>
        <a:lt1>
          <a:srgbClr val="FFFFFF"/>
        </a:lt1>
        <a:dk2>
          <a:srgbClr val="000000"/>
        </a:dk2>
        <a:lt2>
          <a:srgbClr val="F4E7ED"/>
        </a:lt2>
        <a:accent1>
          <a:srgbClr val="B83D68"/>
        </a:accent1>
        <a:accent2>
          <a:srgbClr val="AC66BB"/>
        </a:accent2>
        <a:accent3>
          <a:srgbClr val="AAAAAA"/>
        </a:accent3>
        <a:accent4>
          <a:srgbClr val="DADADA"/>
        </a:accent4>
        <a:accent5>
          <a:srgbClr val="D8AFB9"/>
        </a:accent5>
        <a:accent6>
          <a:srgbClr val="9B5CA9"/>
        </a:accent6>
        <a:hlink>
          <a:srgbClr val="F8F8F8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B13F9A"/>
        </a:dk1>
        <a:lt1>
          <a:srgbClr val="FFFFFF"/>
        </a:lt1>
        <a:dk2>
          <a:srgbClr val="000000"/>
        </a:dk2>
        <a:lt2>
          <a:srgbClr val="F4E7ED"/>
        </a:lt2>
        <a:accent1>
          <a:srgbClr val="B83D68"/>
        </a:accent1>
        <a:accent2>
          <a:srgbClr val="AC66BB"/>
        </a:accent2>
        <a:accent3>
          <a:srgbClr val="AAAAAA"/>
        </a:accent3>
        <a:accent4>
          <a:srgbClr val="DADADA"/>
        </a:accent4>
        <a:accent5>
          <a:srgbClr val="D8AFB9"/>
        </a:accent5>
        <a:accent6>
          <a:srgbClr val="9B5CA9"/>
        </a:accent6>
        <a:hlink>
          <a:srgbClr val="FF9900"/>
        </a:hlink>
        <a:folHlink>
          <a:srgbClr val="D490C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B13F9A"/>
        </a:dk1>
        <a:lt1>
          <a:srgbClr val="FFFFFF"/>
        </a:lt1>
        <a:dk2>
          <a:srgbClr val="000000"/>
        </a:dk2>
        <a:lt2>
          <a:srgbClr val="F4E7ED"/>
        </a:lt2>
        <a:accent1>
          <a:srgbClr val="B83D68"/>
        </a:accent1>
        <a:accent2>
          <a:srgbClr val="AC66BB"/>
        </a:accent2>
        <a:accent3>
          <a:srgbClr val="AAAAAA"/>
        </a:accent3>
        <a:accent4>
          <a:srgbClr val="DADADA"/>
        </a:accent4>
        <a:accent5>
          <a:srgbClr val="D8AFB9"/>
        </a:accent5>
        <a:accent6>
          <a:srgbClr val="9B5CA9"/>
        </a:accent6>
        <a:hlink>
          <a:srgbClr val="993366"/>
        </a:hlink>
        <a:folHlink>
          <a:srgbClr val="D490C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enutzerdefiniertes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2">
        <a:dk1>
          <a:srgbClr val="B13F9A"/>
        </a:dk1>
        <a:lt1>
          <a:srgbClr val="FFFFFF"/>
        </a:lt1>
        <a:dk2>
          <a:srgbClr val="000000"/>
        </a:dk2>
        <a:lt2>
          <a:srgbClr val="F4E7ED"/>
        </a:lt2>
        <a:accent1>
          <a:srgbClr val="B83D68"/>
        </a:accent1>
        <a:accent2>
          <a:srgbClr val="AC66BB"/>
        </a:accent2>
        <a:accent3>
          <a:srgbClr val="AAAAAA"/>
        </a:accent3>
        <a:accent4>
          <a:srgbClr val="DADADA"/>
        </a:accent4>
        <a:accent5>
          <a:srgbClr val="D8AFB9"/>
        </a:accent5>
        <a:accent6>
          <a:srgbClr val="9B5CA9"/>
        </a:accent6>
        <a:hlink>
          <a:srgbClr val="080808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3">
        <a:dk1>
          <a:srgbClr val="B13F9A"/>
        </a:dk1>
        <a:lt1>
          <a:srgbClr val="FFFFFF"/>
        </a:lt1>
        <a:dk2>
          <a:srgbClr val="000000"/>
        </a:dk2>
        <a:lt2>
          <a:srgbClr val="F4E7ED"/>
        </a:lt2>
        <a:accent1>
          <a:srgbClr val="B83D68"/>
        </a:accent1>
        <a:accent2>
          <a:srgbClr val="AC66BB"/>
        </a:accent2>
        <a:accent3>
          <a:srgbClr val="AAAAAA"/>
        </a:accent3>
        <a:accent4>
          <a:srgbClr val="DADADA"/>
        </a:accent4>
        <a:accent5>
          <a:srgbClr val="D8AFB9"/>
        </a:accent5>
        <a:accent6>
          <a:srgbClr val="9B5CA9"/>
        </a:accent6>
        <a:hlink>
          <a:srgbClr val="F8F8F8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4">
        <a:dk1>
          <a:srgbClr val="B13F9A"/>
        </a:dk1>
        <a:lt1>
          <a:srgbClr val="FFFFFF"/>
        </a:lt1>
        <a:dk2>
          <a:srgbClr val="000000"/>
        </a:dk2>
        <a:lt2>
          <a:srgbClr val="F4E7ED"/>
        </a:lt2>
        <a:accent1>
          <a:srgbClr val="B83D68"/>
        </a:accent1>
        <a:accent2>
          <a:srgbClr val="AC66BB"/>
        </a:accent2>
        <a:accent3>
          <a:srgbClr val="AAAAAA"/>
        </a:accent3>
        <a:accent4>
          <a:srgbClr val="DADADA"/>
        </a:accent4>
        <a:accent5>
          <a:srgbClr val="D8AFB9"/>
        </a:accent5>
        <a:accent6>
          <a:srgbClr val="9B5CA9"/>
        </a:accent6>
        <a:hlink>
          <a:srgbClr val="FF9900"/>
        </a:hlink>
        <a:folHlink>
          <a:srgbClr val="D490C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5">
        <a:dk1>
          <a:srgbClr val="B13F9A"/>
        </a:dk1>
        <a:lt1>
          <a:srgbClr val="FFFFFF"/>
        </a:lt1>
        <a:dk2>
          <a:srgbClr val="000000"/>
        </a:dk2>
        <a:lt2>
          <a:srgbClr val="F4E7ED"/>
        </a:lt2>
        <a:accent1>
          <a:srgbClr val="B83D68"/>
        </a:accent1>
        <a:accent2>
          <a:srgbClr val="AC66BB"/>
        </a:accent2>
        <a:accent3>
          <a:srgbClr val="AAAAAA"/>
        </a:accent3>
        <a:accent4>
          <a:srgbClr val="DADADA"/>
        </a:accent4>
        <a:accent5>
          <a:srgbClr val="D8AFB9"/>
        </a:accent5>
        <a:accent6>
          <a:srgbClr val="9B5CA9"/>
        </a:accent6>
        <a:hlink>
          <a:srgbClr val="993366"/>
        </a:hlink>
        <a:folHlink>
          <a:srgbClr val="D490C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QuizShow 5">
    <a:dk1>
      <a:srgbClr val="B13F9A"/>
    </a:dk1>
    <a:lt1>
      <a:srgbClr val="FFFFFF"/>
    </a:lt1>
    <a:dk2>
      <a:srgbClr val="000000"/>
    </a:dk2>
    <a:lt2>
      <a:srgbClr val="F4E7ED"/>
    </a:lt2>
    <a:accent1>
      <a:srgbClr val="B83D68"/>
    </a:accent1>
    <a:accent2>
      <a:srgbClr val="AC66BB"/>
    </a:accent2>
    <a:accent3>
      <a:srgbClr val="AAAAAA"/>
    </a:accent3>
    <a:accent4>
      <a:srgbClr val="DADADA"/>
    </a:accent4>
    <a:accent5>
      <a:srgbClr val="D8AFB9"/>
    </a:accent5>
    <a:accent6>
      <a:srgbClr val="9B5CA9"/>
    </a:accent6>
    <a:hlink>
      <a:srgbClr val="9933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2_QuizShow 2">
    <a:dk1>
      <a:srgbClr val="B13F9A"/>
    </a:dk1>
    <a:lt1>
      <a:srgbClr val="FFFFFF"/>
    </a:lt1>
    <a:dk2>
      <a:srgbClr val="000000"/>
    </a:dk2>
    <a:lt2>
      <a:srgbClr val="F4E7ED"/>
    </a:lt2>
    <a:accent1>
      <a:srgbClr val="B83D68"/>
    </a:accent1>
    <a:accent2>
      <a:srgbClr val="AC66BB"/>
    </a:accent2>
    <a:accent3>
      <a:srgbClr val="AAAAAA"/>
    </a:accent3>
    <a:accent4>
      <a:srgbClr val="DADADA"/>
    </a:accent4>
    <a:accent5>
      <a:srgbClr val="D8AFB9"/>
    </a:accent5>
    <a:accent6>
      <a:srgbClr val="9B5CA9"/>
    </a:accent6>
    <a:hlink>
      <a:srgbClr val="080808"/>
    </a:hlink>
    <a:folHlink>
      <a:srgbClr val="FF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QuizShow</Template>
  <TotalTime>0</TotalTime>
  <Words>1732</Words>
  <Application>Microsoft Office PowerPoint</Application>
  <PresentationFormat>Bildschirmpräsentation (4:3)</PresentationFormat>
  <Paragraphs>421</Paragraphs>
  <Slides>65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65</vt:i4>
      </vt:variant>
    </vt:vector>
  </HeadingPairs>
  <TitlesOfParts>
    <vt:vector size="74" baseType="lpstr">
      <vt:lpstr>Trebuchet MS</vt:lpstr>
      <vt:lpstr>Microsoft Yi Baiti</vt:lpstr>
      <vt:lpstr>Calibri</vt:lpstr>
      <vt:lpstr>Arial</vt:lpstr>
      <vt:lpstr>Comic Sans MS</vt:lpstr>
      <vt:lpstr>QuizShow</vt:lpstr>
      <vt:lpstr>Benutzerdefiniertes Design</vt:lpstr>
      <vt:lpstr>1_Benutzerdefiniertes Design</vt:lpstr>
      <vt:lpstr>2_Benutzerdefiniertes Design</vt:lpstr>
      <vt:lpstr>Die  große Quizshow</vt:lpstr>
      <vt:lpstr>PowerPoint-Präsentation</vt:lpstr>
      <vt:lpstr>Allerlei C (5)</vt:lpstr>
      <vt:lpstr>Allerlei E (3)</vt:lpstr>
      <vt:lpstr>Allerlei A (5)</vt:lpstr>
      <vt:lpstr>Allerlei D (7)</vt:lpstr>
      <vt:lpstr>Allerlei B (13)</vt:lpstr>
      <vt:lpstr>??? (2)</vt:lpstr>
      <vt:lpstr>??? (4)</vt:lpstr>
      <vt:lpstr>??? (6)</vt:lpstr>
      <vt:lpstr>??? (8)</vt:lpstr>
      <vt:lpstr>??? (10)</vt:lpstr>
      <vt:lpstr>Sport (2)</vt:lpstr>
      <vt:lpstr>Sport (4)</vt:lpstr>
      <vt:lpstr>Sport (6)</vt:lpstr>
      <vt:lpstr>Sport (8)</vt:lpstr>
      <vt:lpstr>Sport (10)</vt:lpstr>
      <vt:lpstr>Natur (2)</vt:lpstr>
      <vt:lpstr>Natur (4)</vt:lpstr>
      <vt:lpstr>Natur (6)</vt:lpstr>
      <vt:lpstr>Natur (8)</vt:lpstr>
      <vt:lpstr>Natur (10)</vt:lpstr>
      <vt:lpstr>Musik (2)</vt:lpstr>
      <vt:lpstr>Musik (4)</vt:lpstr>
      <vt:lpstr>Musik (6)</vt:lpstr>
      <vt:lpstr>Musik (8)</vt:lpstr>
      <vt:lpstr>Musik (10)</vt:lpstr>
      <vt:lpstr>Literatur (2)</vt:lpstr>
      <vt:lpstr>Literatur (4)</vt:lpstr>
      <vt:lpstr>Literatur (6)</vt:lpstr>
      <vt:lpstr>Literatur (8)</vt:lpstr>
      <vt:lpstr>Literatur (10)</vt:lpstr>
      <vt:lpstr>Fernsehen (2)</vt:lpstr>
      <vt:lpstr>Fernsehen (4)</vt:lpstr>
      <vt:lpstr>Fernsehen (6)</vt:lpstr>
      <vt:lpstr>Fernsehen (8)</vt:lpstr>
      <vt:lpstr>Fernsehen (10)</vt:lpstr>
      <vt:lpstr>Gesundheit (2)</vt:lpstr>
      <vt:lpstr>Gesundheit  (4)</vt:lpstr>
      <vt:lpstr>Gesundheit (6)</vt:lpstr>
      <vt:lpstr>Gesundheit (8)</vt:lpstr>
      <vt:lpstr>Gesundheit (10)</vt:lpstr>
      <vt:lpstr>Technik (2)</vt:lpstr>
      <vt:lpstr>Technik (4)</vt:lpstr>
      <vt:lpstr>Technik (6)</vt:lpstr>
      <vt:lpstr>Technik (8)</vt:lpstr>
      <vt:lpstr>Technik (10)</vt:lpstr>
      <vt:lpstr>Jugend (2)</vt:lpstr>
      <vt:lpstr>Jugend (4)</vt:lpstr>
      <vt:lpstr>Jugend (6)</vt:lpstr>
      <vt:lpstr>Jugend  (8)</vt:lpstr>
      <vt:lpstr>Jugend (10)</vt:lpstr>
      <vt:lpstr>Politik (2)</vt:lpstr>
      <vt:lpstr>Politik (4)</vt:lpstr>
      <vt:lpstr>Politik (6)</vt:lpstr>
      <vt:lpstr>Politik (8)</vt:lpstr>
      <vt:lpstr>Politik (10)</vt:lpstr>
      <vt:lpstr>Achtung – hahaha</vt:lpstr>
      <vt:lpstr>Achtung – Zusatzpunkte</vt:lpstr>
      <vt:lpstr>Achtung – Zusatzpunkte</vt:lpstr>
      <vt:lpstr>Achtung – Zusatzpunkte</vt:lpstr>
      <vt:lpstr>Achtung – Zusatzpunkte</vt:lpstr>
      <vt:lpstr>Achtung – Punkte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/>
  <cp:lastModifiedBy/>
  <cp:revision>20</cp:revision>
  <dcterms:created xsi:type="dcterms:W3CDTF">2007-12-30T21:50:27Z</dcterms:created>
  <dcterms:modified xsi:type="dcterms:W3CDTF">2015-02-23T16:59:52Z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1031</vt:i4>
  </property>
  <property fmtid="{D5CDD505-2E9C-101B-9397-08002B2CF9AE}" pid="3" name="_Version">
    <vt:lpwstr>12.0.4518</vt:lpwstr>
  </property>
</Properties>
</file>